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Englebert"/>
      <p:regular r:id="rId27"/>
    </p:embeddedFont>
    <p:embeddedFont>
      <p:font typeface="Architects Daughter"/>
      <p:regular r:id="rId28"/>
    </p:embeddedFont>
    <p:embeddedFont>
      <p:font typeface="Montserrat"/>
      <p:regular r:id="rId29"/>
      <p:bold r:id="rId30"/>
    </p:embeddedFont>
    <p:embeddedFont>
      <p:font typeface="Didact Gothic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chitectsDaughter-regular.fntdata"/><Relationship Id="rId27" Type="http://schemas.openxmlformats.org/officeDocument/2006/relationships/font" Target="fonts/Englebert-regular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idactGothic-regular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182A2E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1176778" y="1610825"/>
            <a:ext cx="6346800" cy="1159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178378" y="1583350"/>
            <a:ext cx="6550500" cy="1159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178378" y="3144850"/>
            <a:ext cx="65505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82A2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body"/>
          </p:nvPr>
        </p:nvSpPr>
        <p:spPr>
          <a:xfrm>
            <a:off x="1176778" y="1704600"/>
            <a:ext cx="6419400" cy="819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SzPct val="100000"/>
              <a:buFont typeface="Montserrat"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434145" y="1219732"/>
            <a:ext cx="296600" cy="203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  <a:noFill/>
                <a:latin typeface="Montserrat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164100" y="2925350"/>
            <a:ext cx="6815699" cy="1579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164100" y="2774575"/>
            <a:ext cx="3308099" cy="215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71601" y="2774575"/>
            <a:ext cx="3308099" cy="215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163999" y="2931400"/>
            <a:ext cx="2196899" cy="1994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3473454" y="2931400"/>
            <a:ext cx="2196899" cy="1994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5782909" y="2931400"/>
            <a:ext cx="2196899" cy="1994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C2D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64100" y="3105148"/>
            <a:ext cx="6815699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182A2E"/>
              </a:buClr>
              <a:buFont typeface="Didact Gothic"/>
              <a:buChar char="∎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480"/>
              </a:spcBef>
              <a:buClr>
                <a:srgbClr val="182A2E"/>
              </a:buClr>
              <a:buFont typeface="Didact Gothic"/>
              <a:buChar char="□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480"/>
              </a:spcBef>
              <a:buClr>
                <a:srgbClr val="182A2E"/>
              </a:buClr>
              <a:buFont typeface="Didact Gothic"/>
              <a:buChar char="▪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9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Relationship Id="rId5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Relationship Id="rId4" Type="http://schemas.openxmlformats.org/officeDocument/2006/relationships/hyperlink" Target="http://youtube.com/v/3VqQAf74fsE" TargetMode="External"/><Relationship Id="rId5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Relationship Id="rId4" Type="http://schemas.openxmlformats.org/officeDocument/2006/relationships/hyperlink" Target="http://youtube.com/v/QArc2c_umzc" TargetMode="External"/><Relationship Id="rId5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b="4995" l="0" r="0" t="500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type="ctrTitle"/>
          </p:nvPr>
        </p:nvSpPr>
        <p:spPr>
          <a:xfrm>
            <a:off x="1321478" y="1742375"/>
            <a:ext cx="63468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Fighting WWII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7-4.5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394650" y="315725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were the two theaters of fighting?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36775" y="3920100"/>
            <a:ext cx="8603399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WWII had two </a:t>
            </a:r>
            <a:r>
              <a:rPr b="1" lang="en" sz="30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theaters</a:t>
            </a: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of fighting: </a:t>
            </a:r>
            <a:r>
              <a:rPr b="1" lang="en" sz="30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Europe</a:t>
            </a: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lang="en" sz="30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Asia</a:t>
            </a: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562" y="1026125"/>
            <a:ext cx="4461562" cy="297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7439" l="0" r="0" t="7439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idx="4294967295" type="title"/>
          </p:nvPr>
        </p:nvSpPr>
        <p:spPr>
          <a:xfrm>
            <a:off x="91600" y="-1802200"/>
            <a:ext cx="6354299" cy="514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June 1940-Sept 1940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Battle of Britain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7B7B7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94650" y="241350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Fighting in North Africa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419725" y="1026125"/>
            <a:ext cx="3591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Fighting also occurred in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North Africa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in the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Balkans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 The Germans wanted control of the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Suez Canal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(access to oil-rich Middle East). 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Yugoslavia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Greece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fell to the Axis Powers in 1941.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97" y="951749"/>
            <a:ext cx="5179524" cy="35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CC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81500" y="249950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666666"/>
                </a:solidFill>
                <a:latin typeface="Englebert"/>
                <a:ea typeface="Englebert"/>
                <a:cs typeface="Englebert"/>
                <a:sym typeface="Englebert"/>
              </a:rPr>
              <a:t>Soviets Join the Allies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10450" y="1407575"/>
            <a:ext cx="49989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Hitler then betrayed his own ally, the </a:t>
            </a:r>
            <a:r>
              <a:rPr b="1"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Soviet Union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and attacked them in 1941.  The invasion of the USSR was unsuccessful in taking both </a:t>
            </a:r>
            <a:r>
              <a:rPr b="1"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Leningrad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Moscow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 500,000 Germans died during the invasion.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074" y="0"/>
            <a:ext cx="38039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9297" l="0" r="0" t="9289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4294967295" type="title"/>
          </p:nvPr>
        </p:nvSpPr>
        <p:spPr>
          <a:xfrm>
            <a:off x="91600" y="-1802200"/>
            <a:ext cx="6354299" cy="514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Invasion of the USSR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94650" y="315725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666666"/>
                </a:solidFill>
                <a:latin typeface="Englebert"/>
                <a:ea typeface="Englebert"/>
                <a:cs typeface="Englebert"/>
                <a:sym typeface="Englebert"/>
              </a:rPr>
              <a:t>U.S. Involvement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196350" y="552575"/>
            <a:ext cx="48279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U.S. stayed isolated and passed Neutrality Acts in 1935 &amp; 37, but FDR realized that the U.S. would have to be involved to defeat the Nazis and stop their takeover of Europe.  In 1939, Congress amended the </a:t>
            </a:r>
            <a:r>
              <a:rPr b="1"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isolationist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policy and allowed the U.S. to </a:t>
            </a:r>
            <a:r>
              <a:rPr b="1"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sell weapons</a:t>
            </a:r>
            <a:r>
              <a:rPr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the Allies if they paid for cash and were delivered on their own ships (</a:t>
            </a:r>
            <a:r>
              <a:rPr b="1" lang="en" sz="2400" u="sng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cash and carry policy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).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0" y="934027"/>
            <a:ext cx="3981262" cy="384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94650" y="315725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rPr>
              <a:t>Lend-Lease Act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65075" y="1183975"/>
            <a:ext cx="40050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was not enough, so in 1941 Congress passed the </a:t>
            </a:r>
            <a:r>
              <a:rPr b="1" lang="en" sz="2400" u="sng">
                <a:solidFill>
                  <a:srgbClr val="43434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Lend-Lease Act</a:t>
            </a:r>
            <a:r>
              <a:rPr lang="en" sz="2400" u="sng">
                <a:solidFill>
                  <a:srgbClr val="43434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rgbClr val="43434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allowing FDR to lend or lease weapons and other supplies to countries that were important to the U.S. interests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776" y="623875"/>
            <a:ext cx="4389575" cy="432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94650" y="315725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U.S. Enters the War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696250" y="1026125"/>
            <a:ext cx="4104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Japan</a:t>
            </a:r>
            <a:r>
              <a:rPr b="1"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invaded </a:t>
            </a:r>
            <a:r>
              <a:rPr b="1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French Indochina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in 1941, prompting the US to place an </a:t>
            </a:r>
            <a:r>
              <a:rPr b="1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oil embargo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on Japan to prevent more aggression.  On </a:t>
            </a:r>
            <a:r>
              <a:rPr b="1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Dec. 7</a:t>
            </a:r>
            <a:r>
              <a:rPr b="1" baseline="30000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</a:t>
            </a:r>
            <a:r>
              <a:rPr b="1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1941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the Japanese attacked </a:t>
            </a:r>
            <a:r>
              <a:rPr b="1"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Pearl Harbor</a:t>
            </a:r>
            <a:r>
              <a:rPr lang="en" sz="24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Congress declared war on Japan the next day.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00" y="1113975"/>
            <a:ext cx="430767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9190" l="0" r="0" t="919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4294967295" type="title"/>
          </p:nvPr>
        </p:nvSpPr>
        <p:spPr>
          <a:xfrm>
            <a:off x="91600" y="52625"/>
            <a:ext cx="9052499" cy="80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666666"/>
                </a:solidFill>
              </a:rPr>
              <a:t>Pearl Harbor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4832" r="4832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>
            <p:ph idx="4294967295" type="title"/>
          </p:nvPr>
        </p:nvSpPr>
        <p:spPr>
          <a:xfrm>
            <a:off x="91600" y="52625"/>
            <a:ext cx="9052499" cy="80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CCCCCC"/>
                </a:solidFill>
              </a:rPr>
              <a:t>Pearl Harbor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13028" l="0" r="0" t="13028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4294967295" type="title"/>
          </p:nvPr>
        </p:nvSpPr>
        <p:spPr>
          <a:xfrm>
            <a:off x="91600" y="52625"/>
            <a:ext cx="9052499" cy="80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CCCCCC"/>
                </a:solidFill>
              </a:rPr>
              <a:t>Pearl Harbor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34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000" y="975075"/>
            <a:ext cx="3128551" cy="21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355200" y="131575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Germans &amp; Soviets in Poland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70300" y="3226750"/>
            <a:ext cx="8603399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Germans conducted a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blitzkrieg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(lightening war) against Poland.  The Soviets had signed the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Soviet Non-Aggression Pact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in 1939 with Germany making them Allies.  They attacked Poland from the west. 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2875"/>
            <a:ext cx="3067725" cy="20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6787" y="759059"/>
            <a:ext cx="3470425" cy="24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89" r="79" t="0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idx="4294967295" type="title"/>
          </p:nvPr>
        </p:nvSpPr>
        <p:spPr>
          <a:xfrm>
            <a:off x="91600" y="52625"/>
            <a:ext cx="9052499" cy="80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CCCCCC"/>
                </a:solidFill>
              </a:rPr>
              <a:t>Pearl Harbor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13028" l="0" r="0" t="13028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>
            <p:ph idx="4294967295" type="title"/>
          </p:nvPr>
        </p:nvSpPr>
        <p:spPr>
          <a:xfrm>
            <a:off x="91600" y="52625"/>
            <a:ext cx="9052499" cy="80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CCCCCC"/>
                </a:solidFill>
              </a:rPr>
              <a:t>A Date Which Will Live Infamy</a:t>
            </a:r>
          </a:p>
        </p:txBody>
      </p:sp>
      <p:sp>
        <p:nvSpPr>
          <p:cNvPr id="184" name="Shape 184">
            <a:hlinkClick r:id="rId4"/>
          </p:cNvPr>
          <p:cNvSpPr/>
          <p:nvPr/>
        </p:nvSpPr>
        <p:spPr>
          <a:xfrm>
            <a:off x="2331850" y="108087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20193" l="0" r="0" t="2018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idx="4294967295" type="title"/>
          </p:nvPr>
        </p:nvSpPr>
        <p:spPr>
          <a:xfrm>
            <a:off x="91600" y="-1802200"/>
            <a:ext cx="4001999" cy="514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Into Poland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Blitzkrieg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164100" y="1608900"/>
            <a:ext cx="4430699" cy="19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Soviet Non- Aggression Pact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13368" r="13376" t="0"/>
          <a:stretch/>
        </p:blipFill>
        <p:spPr>
          <a:xfrm>
            <a:off x="6022925" y="0"/>
            <a:ext cx="312107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6666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81500" y="78950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German Invasions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314275" y="723475"/>
            <a:ext cx="2532899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Denmark</a:t>
            </a:r>
            <a:r>
              <a:rPr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Norway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soon fell to Germany and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France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surrendered to the Germans in 1940.  Hitler then focused on invading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Great Britain</a:t>
            </a:r>
            <a:r>
              <a:rPr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18" y="894600"/>
            <a:ext cx="5966882" cy="35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10710" r="10710" t="0"/>
          <a:stretch/>
        </p:blipFill>
        <p:spPr>
          <a:xfrm>
            <a:off x="6022925" y="0"/>
            <a:ext cx="31210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>
            <a:hlinkClick r:id="rId4"/>
          </p:cNvPr>
          <p:cNvSpPr/>
          <p:nvPr/>
        </p:nvSpPr>
        <p:spPr>
          <a:xfrm>
            <a:off x="694275" y="104142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Shape 87"/>
          <p:cNvSpPr txBox="1"/>
          <p:nvPr/>
        </p:nvSpPr>
        <p:spPr>
          <a:xfrm>
            <a:off x="533475" y="197325"/>
            <a:ext cx="4893599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“Their Finest Hour” Speech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by Prime Minister Winston Churchill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999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94650" y="236725"/>
            <a:ext cx="80375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Battle of Britain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71000" y="947125"/>
            <a:ext cx="5275199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During the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Battle of Britain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(1940-41), the German air force repeatedly bombed the country.  The British, used radar to prepare for attacks and had technology to decode German secret messages.  Under the leadership of Prime Minister </a:t>
            </a:r>
            <a:r>
              <a:rPr b="1" lang="en" sz="24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Winston Churchill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they refused to surrender.  Hitler then had to move and focus on other areas in Europe.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960" y="0"/>
            <a:ext cx="36350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6956" l="0" r="0" t="6947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4294967295" type="title"/>
          </p:nvPr>
        </p:nvSpPr>
        <p:spPr>
          <a:xfrm>
            <a:off x="91600" y="-1802200"/>
            <a:ext cx="6354299" cy="514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June 1940-Sept 1940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Battle of Britain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074D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139" l="0" r="0" t="13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4294967295" type="title"/>
          </p:nvPr>
        </p:nvSpPr>
        <p:spPr>
          <a:xfrm>
            <a:off x="91600" y="-1802200"/>
            <a:ext cx="6354299" cy="514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June 1940-Sept 1940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Battle of Britain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Ganyme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