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6858000" cy="9144000"/>
  <p:embeddedFontLst>
    <p:embeddedFont>
      <p:font typeface="Playfair Display"/>
      <p:regular r:id="rId30"/>
      <p:bold r:id="rId31"/>
      <p:italic r:id="rId32"/>
      <p:boldItalic r:id="rId33"/>
    </p:embeddedFont>
    <p:embeddedFont>
      <p:font typeface="PT Serif"/>
      <p:regular r:id="rId34"/>
      <p:bold r:id="rId35"/>
      <p:italic r:id="rId36"/>
      <p:boldItalic r:id="rId37"/>
    </p:embeddedFont>
    <p:embeddedFont>
      <p:font typeface="Covered By Your Grace"/>
      <p:regular r:id="rId38"/>
    </p:embeddedFont>
    <p:embeddedFont>
      <p:font typeface="Nothing You Could Do"/>
      <p:regular r:id="rId39"/>
    </p:embeddedFont>
    <p:embeddedFont>
      <p:font typeface="Ultra"/>
      <p:regular r:id="rId40"/>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Ultra-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layfairDisplay-bold.fntdata"/><Relationship Id="rId30" Type="http://schemas.openxmlformats.org/officeDocument/2006/relationships/font" Target="fonts/PlayfairDisplay-regular.fntdata"/><Relationship Id="rId11" Type="http://schemas.openxmlformats.org/officeDocument/2006/relationships/slide" Target="slides/slide7.xml"/><Relationship Id="rId33" Type="http://schemas.openxmlformats.org/officeDocument/2006/relationships/font" Target="fonts/PlayfairDisplay-boldItalic.fntdata"/><Relationship Id="rId10" Type="http://schemas.openxmlformats.org/officeDocument/2006/relationships/slide" Target="slides/slide6.xml"/><Relationship Id="rId32" Type="http://schemas.openxmlformats.org/officeDocument/2006/relationships/font" Target="fonts/PlayfairDisplay-italic.fntdata"/><Relationship Id="rId13" Type="http://schemas.openxmlformats.org/officeDocument/2006/relationships/slide" Target="slides/slide9.xml"/><Relationship Id="rId35" Type="http://schemas.openxmlformats.org/officeDocument/2006/relationships/font" Target="fonts/PTSerif-bold.fntdata"/><Relationship Id="rId12" Type="http://schemas.openxmlformats.org/officeDocument/2006/relationships/slide" Target="slides/slide8.xml"/><Relationship Id="rId34" Type="http://schemas.openxmlformats.org/officeDocument/2006/relationships/font" Target="fonts/PTSerif-regular.fntdata"/><Relationship Id="rId15" Type="http://schemas.openxmlformats.org/officeDocument/2006/relationships/slide" Target="slides/slide11.xml"/><Relationship Id="rId37" Type="http://schemas.openxmlformats.org/officeDocument/2006/relationships/font" Target="fonts/PTSerif-boldItalic.fntdata"/><Relationship Id="rId14" Type="http://schemas.openxmlformats.org/officeDocument/2006/relationships/slide" Target="slides/slide10.xml"/><Relationship Id="rId36" Type="http://schemas.openxmlformats.org/officeDocument/2006/relationships/font" Target="fonts/PTSerif-italic.fntdata"/><Relationship Id="rId17" Type="http://schemas.openxmlformats.org/officeDocument/2006/relationships/slide" Target="slides/slide13.xml"/><Relationship Id="rId39" Type="http://schemas.openxmlformats.org/officeDocument/2006/relationships/font" Target="fonts/NothingYouCouldDo-regular.fntdata"/><Relationship Id="rId16" Type="http://schemas.openxmlformats.org/officeDocument/2006/relationships/slide" Target="slides/slide12.xml"/><Relationship Id="rId38" Type="http://schemas.openxmlformats.org/officeDocument/2006/relationships/font" Target="fonts/CoveredByYourGrace-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 name="Shape 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 name="Shape 41"/>
        <p:cNvGrpSpPr/>
        <p:nvPr/>
      </p:nvGrpSpPr>
      <p:grpSpPr>
        <a:xfrm>
          <a:off x="0" y="0"/>
          <a:ext cx="0" cy="0"/>
          <a:chOff x="0" y="0"/>
          <a:chExt cx="0" cy="0"/>
        </a:xfrm>
      </p:grpSpPr>
      <p:sp>
        <p:nvSpPr>
          <p:cNvPr id="42" name="Shape 4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 name="Shape 4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0" name="Shape 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solidFill>
          <a:srgbClr val="000000"/>
        </a:solidFill>
      </p:bgPr>
    </p:bg>
    <p:spTree>
      <p:nvGrpSpPr>
        <p:cNvPr id="9" name="Shape 9"/>
        <p:cNvGrpSpPr/>
        <p:nvPr/>
      </p:nvGrpSpPr>
      <p:grpSpPr>
        <a:xfrm>
          <a:off x="0" y="0"/>
          <a:ext cx="0" cy="0"/>
          <a:chOff x="0" y="0"/>
          <a:chExt cx="0" cy="0"/>
        </a:xfrm>
      </p:grpSpPr>
      <p:sp>
        <p:nvSpPr>
          <p:cNvPr id="10" name="Shape 10"/>
          <p:cNvSpPr txBox="1"/>
          <p:nvPr>
            <p:ph type="ctrTitle"/>
          </p:nvPr>
        </p:nvSpPr>
        <p:spPr>
          <a:xfrm>
            <a:off x="1768800" y="2655750"/>
            <a:ext cx="5606400" cy="1546500"/>
          </a:xfrm>
          <a:prstGeom prst="rect">
            <a:avLst/>
          </a:prstGeom>
        </p:spPr>
        <p:txBody>
          <a:bodyPr anchorCtr="0" anchor="ctr" bIns="91425" lIns="91425" rIns="91425" tIns="91425"/>
          <a:lstStyle>
            <a:lvl1pPr algn="ctr">
              <a:spcBef>
                <a:spcPts val="0"/>
              </a:spcBef>
              <a:buClr>
                <a:srgbClr val="FFFFFF"/>
              </a:buClr>
              <a:buSzPct val="100000"/>
              <a:defRPr sz="3600">
                <a:solidFill>
                  <a:srgbClr val="FFFFFF"/>
                </a:solidFill>
              </a:defRPr>
            </a:lvl1pPr>
            <a:lvl2pPr algn="ctr">
              <a:spcBef>
                <a:spcPts val="0"/>
              </a:spcBef>
              <a:buSzPct val="100000"/>
              <a:defRPr sz="6000"/>
            </a:lvl2pPr>
            <a:lvl3pPr algn="ctr">
              <a:spcBef>
                <a:spcPts val="0"/>
              </a:spcBef>
              <a:buSzPct val="100000"/>
              <a:defRPr sz="6000"/>
            </a:lvl3pPr>
            <a:lvl4pPr algn="ctr">
              <a:spcBef>
                <a:spcPts val="0"/>
              </a:spcBef>
              <a:buSzPct val="100000"/>
              <a:defRPr sz="6000"/>
            </a:lvl4pPr>
            <a:lvl5pPr algn="ctr">
              <a:spcBef>
                <a:spcPts val="0"/>
              </a:spcBef>
              <a:buSzPct val="100000"/>
              <a:defRPr sz="6000"/>
            </a:lvl5pPr>
            <a:lvl6pPr algn="ctr">
              <a:spcBef>
                <a:spcPts val="0"/>
              </a:spcBef>
              <a:buSzPct val="100000"/>
              <a:defRPr sz="6000"/>
            </a:lvl6pPr>
            <a:lvl7pPr algn="ctr">
              <a:spcBef>
                <a:spcPts val="0"/>
              </a:spcBef>
              <a:buSzPct val="100000"/>
              <a:defRPr sz="6000"/>
            </a:lvl7pPr>
            <a:lvl8pPr algn="ctr">
              <a:spcBef>
                <a:spcPts val="0"/>
              </a:spcBef>
              <a:buSzPct val="100000"/>
              <a:defRPr sz="6000"/>
            </a:lvl8pPr>
            <a:lvl9pPr algn="ctr">
              <a:spcBef>
                <a:spcPts val="0"/>
              </a:spcBef>
              <a:buSzPct val="100000"/>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black">
    <p:bg>
      <p:bgPr>
        <a:solidFill>
          <a:srgbClr val="000000"/>
        </a:solidFill>
      </p:bgPr>
    </p:bg>
    <p:spTree>
      <p:nvGrpSpPr>
        <p:cNvPr id="35" name="Shape 3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1" name="Shape 11"/>
        <p:cNvGrpSpPr/>
        <p:nvPr/>
      </p:nvGrpSpPr>
      <p:grpSpPr>
        <a:xfrm>
          <a:off x="0" y="0"/>
          <a:ext cx="0" cy="0"/>
          <a:chOff x="0" y="0"/>
          <a:chExt cx="0" cy="0"/>
        </a:xfrm>
      </p:grpSpPr>
      <p:sp>
        <p:nvSpPr>
          <p:cNvPr id="12" name="Shape 12"/>
          <p:cNvSpPr txBox="1"/>
          <p:nvPr>
            <p:ph type="ctrTitle"/>
          </p:nvPr>
        </p:nvSpPr>
        <p:spPr>
          <a:xfrm>
            <a:off x="1619700" y="2111125"/>
            <a:ext cx="5904599" cy="1546500"/>
          </a:xfrm>
          <a:prstGeom prst="rect">
            <a:avLst/>
          </a:prstGeom>
        </p:spPr>
        <p:txBody>
          <a:bodyPr anchorCtr="0" anchor="b" bIns="91425" lIns="91425" rIns="91425" tIns="91425"/>
          <a:lstStyle>
            <a:lvl1pPr rtl="0" algn="ctr">
              <a:spcBef>
                <a:spcPts val="0"/>
              </a:spcBef>
              <a:buSzPct val="100000"/>
              <a:defRPr sz="3600"/>
            </a:lvl1pPr>
            <a:lvl2pPr rtl="0" algn="ctr">
              <a:spcBef>
                <a:spcPts val="0"/>
              </a:spcBef>
              <a:buSzPct val="100000"/>
              <a:defRPr sz="3600"/>
            </a:lvl2pPr>
            <a:lvl3pPr rtl="0" algn="ctr">
              <a:spcBef>
                <a:spcPts val="0"/>
              </a:spcBef>
              <a:buSzPct val="100000"/>
              <a:defRPr sz="3600"/>
            </a:lvl3pPr>
            <a:lvl4pPr rtl="0" algn="ctr">
              <a:spcBef>
                <a:spcPts val="0"/>
              </a:spcBef>
              <a:buSzPct val="100000"/>
              <a:defRPr sz="3600"/>
            </a:lvl4pPr>
            <a:lvl5pPr rtl="0" algn="ctr">
              <a:spcBef>
                <a:spcPts val="0"/>
              </a:spcBef>
              <a:buSzPct val="100000"/>
              <a:defRPr sz="3600"/>
            </a:lvl5pPr>
            <a:lvl6pPr rtl="0" algn="ctr">
              <a:spcBef>
                <a:spcPts val="0"/>
              </a:spcBef>
              <a:buSzPct val="100000"/>
              <a:defRPr sz="3600"/>
            </a:lvl6pPr>
            <a:lvl7pPr rtl="0" algn="ctr">
              <a:spcBef>
                <a:spcPts val="0"/>
              </a:spcBef>
              <a:buSzPct val="100000"/>
              <a:defRPr sz="3600"/>
            </a:lvl7pPr>
            <a:lvl8pPr rtl="0" algn="ctr">
              <a:spcBef>
                <a:spcPts val="0"/>
              </a:spcBef>
              <a:buSzPct val="100000"/>
              <a:defRPr sz="3600"/>
            </a:lvl8pPr>
            <a:lvl9pPr rtl="0" algn="ctr">
              <a:spcBef>
                <a:spcPts val="0"/>
              </a:spcBef>
              <a:buSzPct val="100000"/>
              <a:defRPr sz="3600"/>
            </a:lvl9pPr>
          </a:lstStyle>
          <a:p/>
        </p:txBody>
      </p:sp>
      <p:sp>
        <p:nvSpPr>
          <p:cNvPr id="13" name="Shape 13"/>
          <p:cNvSpPr txBox="1"/>
          <p:nvPr>
            <p:ph idx="1" type="subTitle"/>
          </p:nvPr>
        </p:nvSpPr>
        <p:spPr>
          <a:xfrm>
            <a:off x="1619700" y="3786746"/>
            <a:ext cx="5904599" cy="1046400"/>
          </a:xfrm>
          <a:prstGeom prst="rect">
            <a:avLst/>
          </a:prstGeom>
        </p:spPr>
        <p:txBody>
          <a:bodyPr anchorCtr="0" anchor="t" bIns="91425" lIns="91425" rIns="91425" tIns="91425"/>
          <a:lstStyle>
            <a:lvl1pPr rtl="0" algn="ctr">
              <a:spcBef>
                <a:spcPts val="0"/>
              </a:spcBef>
              <a:buClr>
                <a:srgbClr val="666666"/>
              </a:buClr>
              <a:buFont typeface="Playfair Display"/>
              <a:buNone/>
              <a:defRPr i="1">
                <a:solidFill>
                  <a:srgbClr val="666666"/>
                </a:solidFill>
                <a:highlight>
                  <a:srgbClr val="F3F3F3"/>
                </a:highlight>
                <a:latin typeface="Playfair Display"/>
                <a:ea typeface="Playfair Display"/>
                <a:cs typeface="Playfair Display"/>
                <a:sym typeface="Playfair Display"/>
              </a:defRPr>
            </a:lvl1pPr>
            <a:lvl2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2pPr>
            <a:lvl3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3pPr>
            <a:lvl4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4pPr>
            <a:lvl5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5pPr>
            <a:lvl6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6pPr>
            <a:lvl7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7pPr>
            <a:lvl8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8pPr>
            <a:lvl9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4" name="Shape 14"/>
        <p:cNvGrpSpPr/>
        <p:nvPr/>
      </p:nvGrpSpPr>
      <p:grpSpPr>
        <a:xfrm>
          <a:off x="0" y="0"/>
          <a:ext cx="0" cy="0"/>
          <a:chOff x="0" y="0"/>
          <a:chExt cx="0" cy="0"/>
        </a:xfrm>
      </p:grpSpPr>
      <p:sp>
        <p:nvSpPr>
          <p:cNvPr id="15" name="Shape 15"/>
          <p:cNvSpPr/>
          <p:nvPr/>
        </p:nvSpPr>
        <p:spPr>
          <a:xfrm>
            <a:off x="4136250" y="1903975"/>
            <a:ext cx="871499" cy="871499"/>
          </a:xfrm>
          <a:prstGeom prst="ellipse">
            <a:avLst/>
          </a:prstGeom>
          <a:solidFill>
            <a:srgbClr val="EFEFEF"/>
          </a:solidFill>
          <a:ln>
            <a:noFill/>
          </a:ln>
        </p:spPr>
        <p:txBody>
          <a:bodyPr anchorCtr="0" anchor="ctr" bIns="91425" lIns="91425" rIns="91425" tIns="91425">
            <a:noAutofit/>
          </a:bodyPr>
          <a:lstStyle/>
          <a:p>
            <a:pPr>
              <a:spcBef>
                <a:spcPts val="0"/>
              </a:spcBef>
              <a:buNone/>
            </a:pPr>
            <a:r>
              <a:t/>
            </a:r>
            <a:endParaRPr/>
          </a:p>
        </p:txBody>
      </p:sp>
      <p:sp>
        <p:nvSpPr>
          <p:cNvPr id="16" name="Shape 16"/>
          <p:cNvSpPr txBox="1"/>
          <p:nvPr>
            <p:ph idx="1" type="body"/>
          </p:nvPr>
        </p:nvSpPr>
        <p:spPr>
          <a:xfrm>
            <a:off x="1659150" y="2882400"/>
            <a:ext cx="5825700" cy="1093199"/>
          </a:xfrm>
          <a:prstGeom prst="rect">
            <a:avLst/>
          </a:prstGeom>
        </p:spPr>
        <p:txBody>
          <a:bodyPr anchorCtr="0" anchor="t" bIns="91425" lIns="91425" rIns="91425" tIns="91425"/>
          <a:lstStyle>
            <a:lvl1pPr rtl="0" algn="ctr">
              <a:spcBef>
                <a:spcPts val="0"/>
              </a:spcBef>
              <a:defRPr i="1"/>
            </a:lvl1pPr>
            <a:lvl2pPr rtl="0" algn="ctr">
              <a:spcBef>
                <a:spcPts val="0"/>
              </a:spcBef>
              <a:defRPr i="1"/>
            </a:lvl2pPr>
            <a:lvl3pPr rtl="0" algn="ctr">
              <a:spcBef>
                <a:spcPts val="0"/>
              </a:spcBef>
              <a:defRPr i="1"/>
            </a:lvl3pPr>
            <a:lvl4pPr rtl="0" algn="ctr">
              <a:spcBef>
                <a:spcPts val="0"/>
              </a:spcBef>
              <a:defRPr i="1"/>
            </a:lvl4pPr>
            <a:lvl5pPr rtl="0" algn="ctr">
              <a:spcBef>
                <a:spcPts val="0"/>
              </a:spcBef>
              <a:defRPr i="1"/>
            </a:lvl5pPr>
            <a:lvl6pPr rtl="0" algn="ctr">
              <a:spcBef>
                <a:spcPts val="0"/>
              </a:spcBef>
              <a:defRPr i="1"/>
            </a:lvl6pPr>
            <a:lvl7pPr rtl="0" algn="ctr">
              <a:spcBef>
                <a:spcPts val="0"/>
              </a:spcBef>
              <a:defRPr i="1"/>
            </a:lvl7pPr>
            <a:lvl8pPr rtl="0" algn="ctr">
              <a:spcBef>
                <a:spcPts val="0"/>
              </a:spcBef>
              <a:defRPr i="1"/>
            </a:lvl8pPr>
            <a:lvl9pPr algn="ctr">
              <a:spcBef>
                <a:spcPts val="0"/>
              </a:spcBef>
              <a:defRPr i="1"/>
            </a:lvl9pPr>
          </a:lstStyle>
          <a:p/>
        </p:txBody>
      </p:sp>
      <p:sp>
        <p:nvSpPr>
          <p:cNvPr id="17" name="Shape 17"/>
          <p:cNvSpPr txBox="1"/>
          <p:nvPr/>
        </p:nvSpPr>
        <p:spPr>
          <a:xfrm>
            <a:off x="3593400" y="1957500"/>
            <a:ext cx="1957200" cy="717599"/>
          </a:xfrm>
          <a:prstGeom prst="rect">
            <a:avLst/>
          </a:prstGeom>
          <a:noFill/>
          <a:ln>
            <a:noFill/>
          </a:ln>
        </p:spPr>
        <p:txBody>
          <a:bodyPr anchorCtr="0" anchor="t" bIns="91425" lIns="91425" rIns="91425" tIns="91425">
            <a:noAutofit/>
          </a:bodyPr>
          <a:lstStyle/>
          <a:p>
            <a:pPr algn="ctr">
              <a:spcBef>
                <a:spcPts val="0"/>
              </a:spcBef>
              <a:buNone/>
            </a:pPr>
            <a:r>
              <a:rPr lang="en" sz="6000">
                <a:solidFill>
                  <a:srgbClr val="B7B7B7"/>
                </a:solidFill>
                <a:latin typeface="Playfair Display"/>
                <a:ea typeface="Playfair Display"/>
                <a:cs typeface="Playfair Display"/>
                <a:sym typeface="Playfair Display"/>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18" name="Shape 18"/>
        <p:cNvGrpSpPr/>
        <p:nvPr/>
      </p:nvGrpSpPr>
      <p:grpSpPr>
        <a:xfrm>
          <a:off x="0" y="0"/>
          <a:ext cx="0" cy="0"/>
          <a:chOff x="0" y="0"/>
          <a:chExt cx="0" cy="0"/>
        </a:xfrm>
      </p:grpSpPr>
      <p:sp>
        <p:nvSpPr>
          <p:cNvPr id="19" name="Shape 19"/>
          <p:cNvSpPr txBox="1"/>
          <p:nvPr>
            <p:ph type="title"/>
          </p:nvPr>
        </p:nvSpPr>
        <p:spPr>
          <a:xfrm>
            <a:off x="457200" y="451075"/>
            <a:ext cx="8229600" cy="1016999"/>
          </a:xfrm>
          <a:prstGeom prst="rect">
            <a:avLst/>
          </a:prstGeom>
        </p:spPr>
        <p:txBody>
          <a:bodyPr anchorCtr="0" anchor="ctr" bIns="91425" lIns="91425" rIns="91425" tIns="91425"/>
          <a:lstStyle>
            <a:lvl1pPr>
              <a:spcBef>
                <a:spcPts val="0"/>
              </a:spcBef>
              <a:defRPr>
                <a:highlight>
                  <a:srgbClr val="F3F3F3"/>
                </a:highlight>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x="1251600" y="1697300"/>
            <a:ext cx="6640799" cy="40901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21" name="Shape 21"/>
        <p:cNvGrpSpPr/>
        <p:nvPr/>
      </p:nvGrpSpPr>
      <p:grpSpPr>
        <a:xfrm>
          <a:off x="0" y="0"/>
          <a:ext cx="0" cy="0"/>
          <a:chOff x="0" y="0"/>
          <a:chExt cx="0" cy="0"/>
        </a:xfrm>
      </p:grpSpPr>
      <p:sp>
        <p:nvSpPr>
          <p:cNvPr id="22" name="Shape 22"/>
          <p:cNvSpPr txBox="1"/>
          <p:nvPr>
            <p:ph type="title"/>
          </p:nvPr>
        </p:nvSpPr>
        <p:spPr>
          <a:xfrm>
            <a:off x="457200" y="451075"/>
            <a:ext cx="8229600" cy="1016999"/>
          </a:xfrm>
          <a:prstGeom prst="rect">
            <a:avLst/>
          </a:prstGeom>
        </p:spPr>
        <p:txBody>
          <a:bodyPr anchorCtr="0" anchor="ctr" bIns="91425" lIns="91425" rIns="91425" tIns="91425"/>
          <a:lstStyle>
            <a:lvl1pPr>
              <a:spcBef>
                <a:spcPts val="0"/>
              </a:spcBef>
              <a:defRPr>
                <a:highlight>
                  <a:srgbClr val="F3F3F3"/>
                </a:highlight>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 type="body"/>
          </p:nvPr>
        </p:nvSpPr>
        <p:spPr>
          <a:xfrm>
            <a:off x="970211" y="1600200"/>
            <a:ext cx="3496500" cy="3927600"/>
          </a:xfrm>
          <a:prstGeom prst="rect">
            <a:avLst/>
          </a:prstGeom>
        </p:spPr>
        <p:txBody>
          <a:bodyPr anchorCtr="0" anchor="t" bIns="91425" lIns="91425" rIns="91425" tIns="91425"/>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buSzPct val="100000"/>
              <a:defRPr sz="1800"/>
            </a:lvl4pPr>
            <a:lvl5pPr>
              <a:spcBef>
                <a:spcPts val="0"/>
              </a:spcBef>
              <a:buSzPct val="100000"/>
              <a:defRPr sz="1800"/>
            </a:lvl5pPr>
            <a:lvl6pPr>
              <a:spcBef>
                <a:spcPts val="0"/>
              </a:spcBef>
              <a:buSzPct val="100000"/>
              <a:defRPr sz="1800"/>
            </a:lvl6pPr>
            <a:lvl7pPr>
              <a:spcBef>
                <a:spcPts val="0"/>
              </a:spcBef>
              <a:buSzPct val="100000"/>
              <a:defRPr sz="1800"/>
            </a:lvl7pPr>
            <a:lvl8pPr>
              <a:spcBef>
                <a:spcPts val="0"/>
              </a:spcBef>
              <a:buSzPct val="100000"/>
              <a:defRPr sz="1800"/>
            </a:lvl8pPr>
            <a:lvl9pPr>
              <a:spcBef>
                <a:spcPts val="0"/>
              </a:spcBef>
              <a:buSzPct val="100000"/>
              <a:defRPr sz="1800"/>
            </a:lvl9pPr>
          </a:lstStyle>
          <a:p/>
        </p:txBody>
      </p:sp>
      <p:sp>
        <p:nvSpPr>
          <p:cNvPr id="24" name="Shape 24"/>
          <p:cNvSpPr txBox="1"/>
          <p:nvPr>
            <p:ph idx="2" type="body"/>
          </p:nvPr>
        </p:nvSpPr>
        <p:spPr>
          <a:xfrm>
            <a:off x="4677288" y="1600200"/>
            <a:ext cx="3496500" cy="3927600"/>
          </a:xfrm>
          <a:prstGeom prst="rect">
            <a:avLst/>
          </a:prstGeom>
        </p:spPr>
        <p:txBody>
          <a:bodyPr anchorCtr="0" anchor="t" bIns="91425" lIns="91425" rIns="91425" tIns="91425"/>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buSzPct val="100000"/>
              <a:defRPr sz="1800"/>
            </a:lvl4pPr>
            <a:lvl5pPr>
              <a:spcBef>
                <a:spcPts val="0"/>
              </a:spcBef>
              <a:buSzPct val="100000"/>
              <a:defRPr sz="1800"/>
            </a:lvl5pPr>
            <a:lvl6pPr>
              <a:spcBef>
                <a:spcPts val="0"/>
              </a:spcBef>
              <a:buSzPct val="100000"/>
              <a:defRPr sz="1800"/>
            </a:lvl6pPr>
            <a:lvl7pPr>
              <a:spcBef>
                <a:spcPts val="0"/>
              </a:spcBef>
              <a:buSzPct val="100000"/>
              <a:defRPr sz="1800"/>
            </a:lvl7pPr>
            <a:lvl8pPr>
              <a:spcBef>
                <a:spcPts val="0"/>
              </a:spcBef>
              <a:buSzPct val="100000"/>
              <a:defRPr sz="1800"/>
            </a:lvl8pPr>
            <a:lvl9pPr>
              <a:spcBef>
                <a:spcPts val="0"/>
              </a:spcBef>
              <a:buSzPct val="100000"/>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25" name="Shape 25"/>
        <p:cNvGrpSpPr/>
        <p:nvPr/>
      </p:nvGrpSpPr>
      <p:grpSpPr>
        <a:xfrm>
          <a:off x="0" y="0"/>
          <a:ext cx="0" cy="0"/>
          <a:chOff x="0" y="0"/>
          <a:chExt cx="0" cy="0"/>
        </a:xfrm>
      </p:grpSpPr>
      <p:sp>
        <p:nvSpPr>
          <p:cNvPr id="26" name="Shape 26"/>
          <p:cNvSpPr txBox="1"/>
          <p:nvPr>
            <p:ph type="title"/>
          </p:nvPr>
        </p:nvSpPr>
        <p:spPr>
          <a:xfrm>
            <a:off x="457200" y="451075"/>
            <a:ext cx="8229600" cy="1016999"/>
          </a:xfrm>
          <a:prstGeom prst="rect">
            <a:avLst/>
          </a:prstGeom>
        </p:spPr>
        <p:txBody>
          <a:bodyPr anchorCtr="0" anchor="ctr" bIns="91425" lIns="91425" rIns="91425" tIns="91425"/>
          <a:lstStyle>
            <a:lvl1pPr rtl="0">
              <a:spcBef>
                <a:spcPts val="0"/>
              </a:spcBef>
              <a:defRPr>
                <a:highlight>
                  <a:srgbClr val="F3F3F3"/>
                </a:highligh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1" type="body"/>
          </p:nvPr>
        </p:nvSpPr>
        <p:spPr>
          <a:xfrm>
            <a:off x="738589" y="1600200"/>
            <a:ext cx="2471100" cy="4233300"/>
          </a:xfrm>
          <a:prstGeom prst="rect">
            <a:avLst/>
          </a:prstGeom>
        </p:spPr>
        <p:txBody>
          <a:bodyPr anchorCtr="0" anchor="t" bIns="91425" lIns="91425" rIns="91425" tIns="91425"/>
          <a:lstStyle>
            <a:lvl1pPr rtl="0">
              <a:spcBef>
                <a:spcPts val="0"/>
              </a:spcBef>
              <a:buSzPct val="100000"/>
              <a:defRPr sz="1600"/>
            </a:lvl1pPr>
            <a:lvl2pPr rtl="0">
              <a:spcBef>
                <a:spcPts val="0"/>
              </a:spcBef>
              <a:buSzPct val="100000"/>
              <a:defRPr sz="1600"/>
            </a:lvl2pPr>
            <a:lvl3pPr rtl="0">
              <a:spcBef>
                <a:spcPts val="0"/>
              </a:spcBef>
              <a:buSzPct val="100000"/>
              <a:defRPr sz="1600"/>
            </a:lvl3pPr>
            <a:lvl4pPr rtl="0">
              <a:spcBef>
                <a:spcPts val="0"/>
              </a:spcBef>
              <a:buSzPct val="100000"/>
              <a:defRPr sz="1600"/>
            </a:lvl4pPr>
            <a:lvl5pPr rtl="0">
              <a:spcBef>
                <a:spcPts val="0"/>
              </a:spcBef>
              <a:buSzPct val="100000"/>
              <a:defRPr sz="1600"/>
            </a:lvl5pPr>
            <a:lvl6pPr rtl="0">
              <a:spcBef>
                <a:spcPts val="0"/>
              </a:spcBef>
              <a:buSzPct val="100000"/>
              <a:defRPr sz="1600"/>
            </a:lvl6pPr>
            <a:lvl7pPr rtl="0">
              <a:spcBef>
                <a:spcPts val="0"/>
              </a:spcBef>
              <a:buSzPct val="100000"/>
              <a:defRPr sz="1600"/>
            </a:lvl7pPr>
            <a:lvl8pPr rtl="0">
              <a:spcBef>
                <a:spcPts val="0"/>
              </a:spcBef>
              <a:buSzPct val="100000"/>
              <a:defRPr sz="1600"/>
            </a:lvl8pPr>
            <a:lvl9pPr rtl="0">
              <a:spcBef>
                <a:spcPts val="0"/>
              </a:spcBef>
              <a:buSzPct val="100000"/>
              <a:defRPr sz="1600"/>
            </a:lvl9pPr>
          </a:lstStyle>
          <a:p/>
        </p:txBody>
      </p:sp>
      <p:sp>
        <p:nvSpPr>
          <p:cNvPr id="28" name="Shape 28"/>
          <p:cNvSpPr txBox="1"/>
          <p:nvPr>
            <p:ph idx="2" type="body"/>
          </p:nvPr>
        </p:nvSpPr>
        <p:spPr>
          <a:xfrm>
            <a:off x="3336450" y="1600200"/>
            <a:ext cx="2471100" cy="4233300"/>
          </a:xfrm>
          <a:prstGeom prst="rect">
            <a:avLst/>
          </a:prstGeom>
        </p:spPr>
        <p:txBody>
          <a:bodyPr anchorCtr="0" anchor="t" bIns="91425" lIns="91425" rIns="91425" tIns="91425"/>
          <a:lstStyle>
            <a:lvl1pPr rtl="0">
              <a:spcBef>
                <a:spcPts val="0"/>
              </a:spcBef>
              <a:buSzPct val="100000"/>
              <a:defRPr sz="1600"/>
            </a:lvl1pPr>
            <a:lvl2pPr rtl="0">
              <a:spcBef>
                <a:spcPts val="0"/>
              </a:spcBef>
              <a:buSzPct val="100000"/>
              <a:defRPr sz="1600"/>
            </a:lvl2pPr>
            <a:lvl3pPr rtl="0">
              <a:spcBef>
                <a:spcPts val="0"/>
              </a:spcBef>
              <a:buSzPct val="100000"/>
              <a:defRPr sz="1600"/>
            </a:lvl3pPr>
            <a:lvl4pPr rtl="0">
              <a:spcBef>
                <a:spcPts val="0"/>
              </a:spcBef>
              <a:buSzPct val="100000"/>
              <a:defRPr sz="1600"/>
            </a:lvl4pPr>
            <a:lvl5pPr rtl="0">
              <a:spcBef>
                <a:spcPts val="0"/>
              </a:spcBef>
              <a:buSzPct val="100000"/>
              <a:defRPr sz="1600"/>
            </a:lvl5pPr>
            <a:lvl6pPr rtl="0">
              <a:spcBef>
                <a:spcPts val="0"/>
              </a:spcBef>
              <a:buSzPct val="100000"/>
              <a:defRPr sz="1600"/>
            </a:lvl6pPr>
            <a:lvl7pPr rtl="0">
              <a:spcBef>
                <a:spcPts val="0"/>
              </a:spcBef>
              <a:buSzPct val="100000"/>
              <a:defRPr sz="1600"/>
            </a:lvl7pPr>
            <a:lvl8pPr rtl="0">
              <a:spcBef>
                <a:spcPts val="0"/>
              </a:spcBef>
              <a:buSzPct val="100000"/>
              <a:defRPr sz="1600"/>
            </a:lvl8pPr>
            <a:lvl9pPr rtl="0">
              <a:spcBef>
                <a:spcPts val="0"/>
              </a:spcBef>
              <a:buSzPct val="100000"/>
              <a:defRPr sz="1600"/>
            </a:lvl9pPr>
          </a:lstStyle>
          <a:p/>
        </p:txBody>
      </p:sp>
      <p:sp>
        <p:nvSpPr>
          <p:cNvPr id="29" name="Shape 29"/>
          <p:cNvSpPr txBox="1"/>
          <p:nvPr>
            <p:ph idx="3" type="body"/>
          </p:nvPr>
        </p:nvSpPr>
        <p:spPr>
          <a:xfrm>
            <a:off x="5934310" y="1600200"/>
            <a:ext cx="2471100" cy="4233300"/>
          </a:xfrm>
          <a:prstGeom prst="rect">
            <a:avLst/>
          </a:prstGeom>
        </p:spPr>
        <p:txBody>
          <a:bodyPr anchorCtr="0" anchor="t" bIns="91425" lIns="91425" rIns="91425" tIns="91425"/>
          <a:lstStyle>
            <a:lvl1pPr rtl="0">
              <a:spcBef>
                <a:spcPts val="0"/>
              </a:spcBef>
              <a:buSzPct val="100000"/>
              <a:defRPr sz="1600"/>
            </a:lvl1pPr>
            <a:lvl2pPr rtl="0">
              <a:spcBef>
                <a:spcPts val="0"/>
              </a:spcBef>
              <a:buSzPct val="100000"/>
              <a:defRPr sz="1600"/>
            </a:lvl2pPr>
            <a:lvl3pPr rtl="0">
              <a:spcBef>
                <a:spcPts val="0"/>
              </a:spcBef>
              <a:buSzPct val="100000"/>
              <a:defRPr sz="1600"/>
            </a:lvl3pPr>
            <a:lvl4pPr rtl="0">
              <a:spcBef>
                <a:spcPts val="0"/>
              </a:spcBef>
              <a:buSzPct val="100000"/>
              <a:defRPr sz="1600"/>
            </a:lvl4pPr>
            <a:lvl5pPr rtl="0">
              <a:spcBef>
                <a:spcPts val="0"/>
              </a:spcBef>
              <a:buSzPct val="100000"/>
              <a:defRPr sz="1600"/>
            </a:lvl5pPr>
            <a:lvl6pPr rtl="0">
              <a:spcBef>
                <a:spcPts val="0"/>
              </a:spcBef>
              <a:buSzPct val="100000"/>
              <a:defRPr sz="1600"/>
            </a:lvl6pPr>
            <a:lvl7pPr rtl="0">
              <a:spcBef>
                <a:spcPts val="0"/>
              </a:spcBef>
              <a:buSzPct val="100000"/>
              <a:defRPr sz="1600"/>
            </a:lvl7pPr>
            <a:lvl8pPr rtl="0">
              <a:spcBef>
                <a:spcPts val="0"/>
              </a:spcBef>
              <a:buSzPct val="100000"/>
              <a:defRPr sz="1600"/>
            </a:lvl8pPr>
            <a:lvl9pPr rtl="0">
              <a:spcBef>
                <a:spcPts val="0"/>
              </a:spcBef>
              <a:buSzPct val="100000"/>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457200" y="451075"/>
            <a:ext cx="8229600" cy="1016999"/>
          </a:xfrm>
          <a:prstGeom prst="rect">
            <a:avLst/>
          </a:prstGeom>
        </p:spPr>
        <p:txBody>
          <a:bodyPr anchorCtr="0" anchor="ctr" bIns="91425" lIns="91425" rIns="91425" tIns="91425"/>
          <a:lstStyle>
            <a:lvl1pPr>
              <a:spcBef>
                <a:spcPts val="0"/>
              </a:spcBef>
              <a:defRPr>
                <a:highlight>
                  <a:srgbClr val="F3F3F3"/>
                </a:highlight>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2" name="Shape 32"/>
        <p:cNvGrpSpPr/>
        <p:nvPr/>
      </p:nvGrpSpPr>
      <p:grpSpPr>
        <a:xfrm>
          <a:off x="0" y="0"/>
          <a:ext cx="0" cy="0"/>
          <a:chOff x="0" y="0"/>
          <a:chExt cx="0" cy="0"/>
        </a:xfrm>
      </p:grpSpPr>
      <p:sp>
        <p:nvSpPr>
          <p:cNvPr id="33" name="Shape 33"/>
          <p:cNvSpPr txBox="1"/>
          <p:nvPr>
            <p:ph idx="1" type="body"/>
          </p:nvPr>
        </p:nvSpPr>
        <p:spPr>
          <a:xfrm>
            <a:off x="457200" y="5875078"/>
            <a:ext cx="8229600" cy="692700"/>
          </a:xfrm>
          <a:prstGeom prst="rect">
            <a:avLst/>
          </a:prstGeom>
        </p:spPr>
        <p:txBody>
          <a:bodyPr anchorCtr="0" anchor="t" bIns="91425" lIns="91425" rIns="91425" tIns="91425"/>
          <a:lstStyle>
            <a:lvl1pPr algn="ctr">
              <a:spcBef>
                <a:spcPts val="360"/>
              </a:spcBef>
              <a:buClr>
                <a:srgbClr val="999999"/>
              </a:buClr>
              <a:buSzPct val="100000"/>
              <a:buNone/>
              <a:defRPr sz="1200">
                <a:solidFill>
                  <a:srgbClr val="999999"/>
                </a:solidFill>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white">
    <p:spTree>
      <p:nvGrpSpPr>
        <p:cNvPr id="34"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p:nvPr/>
        </p:nvSpPr>
        <p:spPr>
          <a:xfrm>
            <a:off x="389850" y="384150"/>
            <a:ext cx="8364300" cy="6089700"/>
          </a:xfrm>
          <a:prstGeom prst="rect">
            <a:avLst/>
          </a:prstGeom>
          <a:noFill/>
          <a:ln cap="flat" cmpd="sng" w="9525">
            <a:solidFill>
              <a:srgbClr val="D9D9D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 name="Shape 6"/>
          <p:cNvSpPr/>
          <p:nvPr/>
        </p:nvSpPr>
        <p:spPr>
          <a:xfrm>
            <a:off x="307650" y="302100"/>
            <a:ext cx="8528700" cy="6253799"/>
          </a:xfrm>
          <a:prstGeom prst="rect">
            <a:avLst/>
          </a:prstGeom>
          <a:noFill/>
          <a:ln cap="flat" cmpd="sng" w="28575">
            <a:solidFill>
              <a:srgbClr val="D9D9D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 name="Shape 7"/>
          <p:cNvSpPr txBox="1"/>
          <p:nvPr>
            <p:ph type="title"/>
          </p:nvPr>
        </p:nvSpPr>
        <p:spPr>
          <a:xfrm>
            <a:off x="457200" y="451075"/>
            <a:ext cx="8229600" cy="1016999"/>
          </a:xfrm>
          <a:prstGeom prst="rect">
            <a:avLst/>
          </a:prstGeom>
          <a:noFill/>
          <a:ln>
            <a:noFill/>
          </a:ln>
        </p:spPr>
        <p:txBody>
          <a:bodyPr anchorCtr="0" anchor="ctr" bIns="91425" lIns="91425" rIns="91425" tIns="91425"/>
          <a:lstStyle>
            <a:lvl1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1pPr>
            <a:lvl2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2pPr>
            <a:lvl3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3pPr>
            <a:lvl4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4pPr>
            <a:lvl5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5pPr>
            <a:lvl6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6pPr>
            <a:lvl7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7pPr>
            <a:lvl8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8pPr>
            <a:lvl9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9pPr>
          </a:lstStyle>
          <a:p/>
        </p:txBody>
      </p:sp>
      <p:sp>
        <p:nvSpPr>
          <p:cNvPr id="8" name="Shape 8"/>
          <p:cNvSpPr txBox="1"/>
          <p:nvPr>
            <p:ph idx="1" type="body"/>
          </p:nvPr>
        </p:nvSpPr>
        <p:spPr>
          <a:xfrm>
            <a:off x="1251600" y="1697300"/>
            <a:ext cx="6640799" cy="4090199"/>
          </a:xfrm>
          <a:prstGeom prst="rect">
            <a:avLst/>
          </a:prstGeom>
          <a:noFill/>
          <a:ln>
            <a:noFill/>
          </a:ln>
        </p:spPr>
        <p:txBody>
          <a:bodyPr anchorCtr="0" anchor="t" bIns="91425" lIns="91425" rIns="91425" tIns="91425"/>
          <a:lstStyle>
            <a:lvl1pPr>
              <a:spcBef>
                <a:spcPts val="600"/>
              </a:spcBef>
              <a:buClr>
                <a:schemeClr val="dk1"/>
              </a:buClr>
              <a:buSzPct val="100000"/>
              <a:buFont typeface="PT Serif"/>
              <a:buChar char="▣"/>
              <a:defRPr sz="2000">
                <a:solidFill>
                  <a:schemeClr val="dk1"/>
                </a:solidFill>
                <a:latin typeface="PT Serif"/>
                <a:ea typeface="PT Serif"/>
                <a:cs typeface="PT Serif"/>
                <a:sym typeface="PT Serif"/>
              </a:defRPr>
            </a:lvl1pPr>
            <a:lvl2pPr>
              <a:spcBef>
                <a:spcPts val="480"/>
              </a:spcBef>
              <a:buClr>
                <a:schemeClr val="dk1"/>
              </a:buClr>
              <a:buSzPct val="100000"/>
              <a:buFont typeface="PT Serif"/>
              <a:defRPr sz="2000">
                <a:solidFill>
                  <a:schemeClr val="dk1"/>
                </a:solidFill>
                <a:latin typeface="PT Serif"/>
                <a:ea typeface="PT Serif"/>
                <a:cs typeface="PT Serif"/>
                <a:sym typeface="PT Serif"/>
              </a:defRPr>
            </a:lvl2pPr>
            <a:lvl3pPr>
              <a:spcBef>
                <a:spcPts val="480"/>
              </a:spcBef>
              <a:buClr>
                <a:schemeClr val="dk1"/>
              </a:buClr>
              <a:buSzPct val="100000"/>
              <a:buFont typeface="PT Serif"/>
              <a:defRPr sz="2000">
                <a:solidFill>
                  <a:schemeClr val="dk1"/>
                </a:solidFill>
                <a:latin typeface="PT Serif"/>
                <a:ea typeface="PT Serif"/>
                <a:cs typeface="PT Serif"/>
                <a:sym typeface="PT Serif"/>
              </a:defRPr>
            </a:lvl3pPr>
            <a:lvl4pPr>
              <a:spcBef>
                <a:spcPts val="360"/>
              </a:spcBef>
              <a:buClr>
                <a:schemeClr val="dk1"/>
              </a:buClr>
              <a:buSzPct val="100000"/>
              <a:buFont typeface="PT Serif"/>
              <a:defRPr sz="2000">
                <a:solidFill>
                  <a:schemeClr val="dk1"/>
                </a:solidFill>
                <a:latin typeface="PT Serif"/>
                <a:ea typeface="PT Serif"/>
                <a:cs typeface="PT Serif"/>
                <a:sym typeface="PT Serif"/>
              </a:defRPr>
            </a:lvl4pPr>
            <a:lvl5pPr>
              <a:spcBef>
                <a:spcPts val="360"/>
              </a:spcBef>
              <a:buClr>
                <a:schemeClr val="dk1"/>
              </a:buClr>
              <a:buSzPct val="100000"/>
              <a:buFont typeface="PT Serif"/>
              <a:defRPr sz="2000">
                <a:solidFill>
                  <a:schemeClr val="dk1"/>
                </a:solidFill>
                <a:latin typeface="PT Serif"/>
                <a:ea typeface="PT Serif"/>
                <a:cs typeface="PT Serif"/>
                <a:sym typeface="PT Serif"/>
              </a:defRPr>
            </a:lvl5pPr>
            <a:lvl6pPr>
              <a:spcBef>
                <a:spcPts val="360"/>
              </a:spcBef>
              <a:buClr>
                <a:schemeClr val="dk1"/>
              </a:buClr>
              <a:buSzPct val="100000"/>
              <a:buFont typeface="PT Serif"/>
              <a:defRPr sz="2000">
                <a:solidFill>
                  <a:schemeClr val="dk1"/>
                </a:solidFill>
                <a:latin typeface="PT Serif"/>
                <a:ea typeface="PT Serif"/>
                <a:cs typeface="PT Serif"/>
                <a:sym typeface="PT Serif"/>
              </a:defRPr>
            </a:lvl6pPr>
            <a:lvl7pPr>
              <a:spcBef>
                <a:spcPts val="360"/>
              </a:spcBef>
              <a:buClr>
                <a:schemeClr val="dk1"/>
              </a:buClr>
              <a:buSzPct val="100000"/>
              <a:buFont typeface="PT Serif"/>
              <a:defRPr sz="2000">
                <a:solidFill>
                  <a:schemeClr val="dk1"/>
                </a:solidFill>
                <a:latin typeface="PT Serif"/>
                <a:ea typeface="PT Serif"/>
                <a:cs typeface="PT Serif"/>
                <a:sym typeface="PT Serif"/>
              </a:defRPr>
            </a:lvl7pPr>
            <a:lvl8pPr>
              <a:spcBef>
                <a:spcPts val="360"/>
              </a:spcBef>
              <a:buClr>
                <a:schemeClr val="dk1"/>
              </a:buClr>
              <a:buSzPct val="100000"/>
              <a:buFont typeface="PT Serif"/>
              <a:defRPr sz="2000">
                <a:solidFill>
                  <a:schemeClr val="dk1"/>
                </a:solidFill>
                <a:latin typeface="PT Serif"/>
                <a:ea typeface="PT Serif"/>
                <a:cs typeface="PT Serif"/>
                <a:sym typeface="PT Serif"/>
              </a:defRPr>
            </a:lvl8pPr>
            <a:lvl9pPr>
              <a:spcBef>
                <a:spcPts val="360"/>
              </a:spcBef>
              <a:buClr>
                <a:schemeClr val="dk1"/>
              </a:buClr>
              <a:buSzPct val="100000"/>
              <a:buFont typeface="PT Serif"/>
              <a:defRPr sz="2000">
                <a:solidFill>
                  <a:schemeClr val="dk1"/>
                </a:solidFill>
                <a:latin typeface="PT Serif"/>
                <a:ea typeface="PT Serif"/>
                <a:cs typeface="PT Serif"/>
                <a:sym typeface="PT Serif"/>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0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0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0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ctrTitle"/>
          </p:nvPr>
        </p:nvSpPr>
        <p:spPr>
          <a:xfrm>
            <a:off x="727150" y="2655750"/>
            <a:ext cx="7699200" cy="1546500"/>
          </a:xfrm>
          <a:prstGeom prst="rect">
            <a:avLst/>
          </a:prstGeom>
        </p:spPr>
        <p:txBody>
          <a:bodyPr anchorCtr="0" anchor="ctr" bIns="91425" lIns="91425" rIns="91425" tIns="91425">
            <a:noAutofit/>
          </a:bodyPr>
          <a:lstStyle/>
          <a:p>
            <a:pPr rtl="0">
              <a:spcBef>
                <a:spcPts val="0"/>
              </a:spcBef>
              <a:buNone/>
            </a:pPr>
            <a:r>
              <a:rPr lang="en" sz="6000">
                <a:latin typeface="Ultra"/>
                <a:ea typeface="Ultra"/>
                <a:cs typeface="Ultra"/>
                <a:sym typeface="Ultra"/>
              </a:rPr>
              <a:t>8-4.1:</a:t>
            </a:r>
          </a:p>
          <a:p>
            <a:pPr>
              <a:spcBef>
                <a:spcPts val="0"/>
              </a:spcBef>
              <a:buNone/>
            </a:pPr>
            <a:r>
              <a:rPr lang="en" sz="6000">
                <a:latin typeface="Ultra"/>
                <a:ea typeface="Ultra"/>
                <a:cs typeface="Ultra"/>
                <a:sym typeface="Ultra"/>
              </a:rPr>
              <a:t>Antebellum SC</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655226" y="28635"/>
            <a:ext cx="10640275" cy="6800725"/>
          </a:xfrm>
          <a:prstGeom prst="rect">
            <a:avLst/>
          </a:prstGeom>
          <a:noFill/>
          <a:ln>
            <a:noFill/>
          </a:ln>
        </p:spPr>
      </p:pic>
      <p:sp>
        <p:nvSpPr>
          <p:cNvPr id="103" name="Shape 103"/>
          <p:cNvSpPr txBox="1"/>
          <p:nvPr>
            <p:ph type="title"/>
          </p:nvPr>
        </p:nvSpPr>
        <p:spPr>
          <a:xfrm rot="341301">
            <a:off x="3296417" y="433982"/>
            <a:ext cx="8229625" cy="1017206"/>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Planters</a:t>
            </a:r>
          </a:p>
        </p:txBody>
      </p:sp>
      <p:sp>
        <p:nvSpPr>
          <p:cNvPr id="104" name="Shape 104"/>
          <p:cNvSpPr txBox="1"/>
          <p:nvPr>
            <p:ph idx="1" type="body"/>
          </p:nvPr>
        </p:nvSpPr>
        <p:spPr>
          <a:xfrm>
            <a:off x="-256625" y="855500"/>
            <a:ext cx="7969199" cy="4615799"/>
          </a:xfrm>
          <a:prstGeom prst="rect">
            <a:avLst/>
          </a:prstGeom>
        </p:spPr>
        <p:txBody>
          <a:bodyPr anchorCtr="0" anchor="ctr" bIns="91425" lIns="91425" rIns="91425" tIns="91425">
            <a:noAutofit/>
          </a:bodyPr>
          <a:lstStyle/>
          <a:p>
            <a:pPr indent="-228600" lvl="0" marL="457200" rtl="0">
              <a:spcBef>
                <a:spcPts val="0"/>
              </a:spcBef>
              <a:buSzPct val="100000"/>
              <a:buFont typeface="Covered By Your Grace"/>
            </a:pPr>
            <a:r>
              <a:rPr lang="en" sz="2600">
                <a:highlight>
                  <a:srgbClr val="FFFFFF"/>
                </a:highlight>
                <a:latin typeface="Covered By Your Grace"/>
                <a:ea typeface="Covered By Your Grace"/>
                <a:cs typeface="Covered By Your Grace"/>
                <a:sym typeface="Covered By Your Grace"/>
              </a:rPr>
              <a:t>Owned </a:t>
            </a:r>
            <a:r>
              <a:rPr b="1" lang="en" sz="2600" u="sng">
                <a:highlight>
                  <a:srgbClr val="FFFFFF"/>
                </a:highlight>
                <a:latin typeface="Covered By Your Grace"/>
                <a:ea typeface="Covered By Your Grace"/>
                <a:cs typeface="Covered By Your Grace"/>
                <a:sym typeface="Covered By Your Grace"/>
              </a:rPr>
              <a:t>20</a:t>
            </a:r>
            <a:r>
              <a:rPr lang="en" sz="2600">
                <a:highlight>
                  <a:srgbClr val="FFFFFF"/>
                </a:highlight>
                <a:latin typeface="Covered By Your Grace"/>
                <a:ea typeface="Covered By Your Grace"/>
                <a:cs typeface="Covered By Your Grace"/>
                <a:sym typeface="Covered By Your Grace"/>
              </a:rPr>
              <a:t> or more slaves</a:t>
            </a:r>
          </a:p>
          <a:p>
            <a:pPr indent="-228600" lvl="0" marL="457200" rtl="0">
              <a:spcBef>
                <a:spcPts val="0"/>
              </a:spcBef>
              <a:buSzPct val="100000"/>
              <a:buFont typeface="Covered By Your Grace"/>
            </a:pPr>
            <a:r>
              <a:rPr lang="en" sz="2600">
                <a:highlight>
                  <a:srgbClr val="FFFFFF"/>
                </a:highlight>
                <a:latin typeface="Covered By Your Grace"/>
                <a:ea typeface="Covered By Your Grace"/>
                <a:cs typeface="Covered By Your Grace"/>
                <a:sym typeface="Covered By Your Grace"/>
              </a:rPr>
              <a:t>had most of the </a:t>
            </a:r>
            <a:r>
              <a:rPr b="1" lang="en" sz="2600" u="sng">
                <a:highlight>
                  <a:srgbClr val="FFFFFF"/>
                </a:highlight>
                <a:latin typeface="Covered By Your Grace"/>
                <a:ea typeface="Covered By Your Grace"/>
                <a:cs typeface="Covered By Your Grace"/>
                <a:sym typeface="Covered By Your Grace"/>
              </a:rPr>
              <a:t>social</a:t>
            </a:r>
            <a:r>
              <a:rPr lang="en" sz="2600">
                <a:highlight>
                  <a:srgbClr val="FFFFFF"/>
                </a:highlight>
                <a:latin typeface="Covered By Your Grace"/>
                <a:ea typeface="Covered By Your Grace"/>
                <a:cs typeface="Covered By Your Grace"/>
                <a:sym typeface="Covered By Your Grace"/>
              </a:rPr>
              <a:t> &amp; </a:t>
            </a:r>
            <a:r>
              <a:rPr b="1" lang="en" sz="2600" u="sng">
                <a:highlight>
                  <a:srgbClr val="FFFFFF"/>
                </a:highlight>
                <a:latin typeface="Covered By Your Grace"/>
                <a:ea typeface="Covered By Your Grace"/>
                <a:cs typeface="Covered By Your Grace"/>
                <a:sym typeface="Covered By Your Grace"/>
              </a:rPr>
              <a:t>political</a:t>
            </a:r>
            <a:r>
              <a:rPr lang="en" sz="2600">
                <a:highlight>
                  <a:srgbClr val="FFFFFF"/>
                </a:highlight>
                <a:latin typeface="Covered By Your Grace"/>
                <a:ea typeface="Covered By Your Grace"/>
                <a:cs typeface="Covered By Your Grace"/>
                <a:sym typeface="Covered By Your Grace"/>
              </a:rPr>
              <a:t> power</a:t>
            </a:r>
          </a:p>
          <a:p>
            <a:pPr indent="-228600" lvl="0" marL="457200" rtl="0">
              <a:spcBef>
                <a:spcPts val="0"/>
              </a:spcBef>
              <a:buSzPct val="100000"/>
              <a:buFont typeface="Covered By Your Grace"/>
            </a:pPr>
            <a:r>
              <a:rPr lang="en" sz="2600">
                <a:highlight>
                  <a:srgbClr val="FFFFFF"/>
                </a:highlight>
                <a:latin typeface="Covered By Your Grace"/>
                <a:ea typeface="Covered By Your Grace"/>
                <a:cs typeface="Covered By Your Grace"/>
                <a:sym typeface="Covered By Your Grace"/>
              </a:rPr>
              <a:t>had large homes</a:t>
            </a:r>
          </a:p>
          <a:p>
            <a:pPr indent="-228600" lvl="0" marL="457200" rtl="0">
              <a:spcBef>
                <a:spcPts val="0"/>
              </a:spcBef>
              <a:buSzPct val="100000"/>
              <a:buFont typeface="Covered By Your Grace"/>
            </a:pPr>
            <a:r>
              <a:rPr lang="en" sz="2600">
                <a:highlight>
                  <a:srgbClr val="FFFFFF"/>
                </a:highlight>
                <a:latin typeface="Covered By Your Grace"/>
                <a:ea typeface="Covered By Your Grace"/>
                <a:cs typeface="Covered By Your Grace"/>
                <a:sym typeface="Covered By Your Grace"/>
              </a:rPr>
              <a:t>educated privately</a:t>
            </a:r>
          </a:p>
          <a:p>
            <a:pPr indent="-228600" lvl="0" marL="457200" rtl="0">
              <a:spcBef>
                <a:spcPts val="0"/>
              </a:spcBef>
              <a:buSzPct val="100000"/>
              <a:buFont typeface="Covered By Your Grace"/>
            </a:pPr>
            <a:r>
              <a:rPr lang="en" sz="2600">
                <a:highlight>
                  <a:srgbClr val="FFFFFF"/>
                </a:highlight>
                <a:latin typeface="Covered By Your Grace"/>
                <a:ea typeface="Covered By Your Grace"/>
                <a:cs typeface="Covered By Your Grace"/>
                <a:sym typeface="Covered By Your Grace"/>
              </a:rPr>
              <a:t>managed the business of the plantation, but </a:t>
            </a:r>
            <a:r>
              <a:rPr b="1" lang="en" sz="2600" u="sng">
                <a:highlight>
                  <a:srgbClr val="FFFFFF"/>
                </a:highlight>
                <a:latin typeface="Covered By Your Grace"/>
                <a:ea typeface="Covered By Your Grace"/>
                <a:cs typeface="Covered By Your Grace"/>
                <a:sym typeface="Covered By Your Grace"/>
              </a:rPr>
              <a:t>did not labor</a:t>
            </a:r>
          </a:p>
          <a:p>
            <a:pPr indent="-228600" lvl="0" marL="457200" rtl="0">
              <a:spcBef>
                <a:spcPts val="0"/>
              </a:spcBef>
              <a:buSzPct val="92307"/>
              <a:buFont typeface="Nothing You Could Do"/>
            </a:pPr>
            <a:r>
              <a:rPr lang="en" sz="2600">
                <a:highlight>
                  <a:srgbClr val="FFFFFF"/>
                </a:highlight>
                <a:latin typeface="Covered By Your Grace"/>
                <a:ea typeface="Covered By Your Grace"/>
                <a:cs typeface="Covered By Your Grace"/>
                <a:sym typeface="Covered By Your Grace"/>
              </a:rPr>
              <a:t>wives managed the household</a:t>
            </a:r>
            <a:r>
              <a:rPr lang="en" sz="2400">
                <a:highlight>
                  <a:srgbClr val="FFFFFF"/>
                </a:highlight>
                <a:latin typeface="Nothing You Could Do"/>
                <a:ea typeface="Nothing You Could Do"/>
                <a:cs typeface="Nothing You Could Do"/>
                <a:sym typeface="Nothing You Could Do"/>
              </a:rPr>
              <a:t>  </a:t>
            </a: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rot="-337024">
            <a:off x="-82694" y="2798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Smaller  Farmers</a:t>
            </a:r>
          </a:p>
        </p:txBody>
      </p:sp>
      <p:sp>
        <p:nvSpPr>
          <p:cNvPr id="110" name="Shape 110"/>
          <p:cNvSpPr txBox="1"/>
          <p:nvPr>
            <p:ph idx="1" type="body"/>
          </p:nvPr>
        </p:nvSpPr>
        <p:spPr>
          <a:xfrm>
            <a:off x="342175" y="3350550"/>
            <a:ext cx="4377300" cy="1151100"/>
          </a:xfrm>
          <a:prstGeom prst="rect">
            <a:avLst/>
          </a:prstGeom>
        </p:spPr>
        <p:txBody>
          <a:bodyPr anchorCtr="0" anchor="ctr" bIns="91425" lIns="91425" rIns="91425" tIns="91425">
            <a:noAutofit/>
          </a:bodyPr>
          <a:lstStyle/>
          <a:p>
            <a:pPr lvl="0" rtl="0">
              <a:spcBef>
                <a:spcPts val="0"/>
              </a:spcBef>
              <a:buNone/>
            </a:pPr>
            <a:r>
              <a:rPr lang="en" sz="3000">
                <a:latin typeface="Covered By Your Grace"/>
                <a:ea typeface="Covered By Your Grace"/>
                <a:cs typeface="Covered By Your Grace"/>
                <a:sym typeface="Covered By Your Grace"/>
              </a:rPr>
              <a:t>Smaller farmers who  owned less slaves often worked </a:t>
            </a:r>
            <a:r>
              <a:rPr b="1" lang="en" sz="3000" u="sng">
                <a:latin typeface="Covered By Your Grace"/>
                <a:ea typeface="Covered By Your Grace"/>
                <a:cs typeface="Covered By Your Grace"/>
                <a:sym typeface="Covered By Your Grace"/>
              </a:rPr>
              <a:t>alongside</a:t>
            </a:r>
            <a:r>
              <a:rPr lang="en" sz="3000">
                <a:latin typeface="Covered By Your Grace"/>
                <a:ea typeface="Covered By Your Grace"/>
                <a:cs typeface="Covered By Your Grace"/>
                <a:sym typeface="Covered By Your Grace"/>
              </a:rPr>
              <a:t> their slaves </a:t>
            </a: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pic>
        <p:nvPicPr>
          <p:cNvPr id="111" name="Shape 111"/>
          <p:cNvPicPr preferRelativeResize="0"/>
          <p:nvPr/>
        </p:nvPicPr>
        <p:blipFill>
          <a:blip r:embed="rId3">
            <a:alphaModFix/>
          </a:blip>
          <a:stretch>
            <a:fillRect/>
          </a:stretch>
        </p:blipFill>
        <p:spPr>
          <a:xfrm>
            <a:off x="4719475" y="1254825"/>
            <a:ext cx="3633950" cy="46635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rot="-337024">
            <a:off x="-82694" y="2798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Free  Blacks</a:t>
            </a:r>
          </a:p>
        </p:txBody>
      </p:sp>
      <p:sp>
        <p:nvSpPr>
          <p:cNvPr id="117" name="Shape 117"/>
          <p:cNvSpPr txBox="1"/>
          <p:nvPr>
            <p:ph idx="1" type="body"/>
          </p:nvPr>
        </p:nvSpPr>
        <p:spPr>
          <a:xfrm>
            <a:off x="342175" y="3721250"/>
            <a:ext cx="5246999" cy="1151100"/>
          </a:xfrm>
          <a:prstGeom prst="rect">
            <a:avLst/>
          </a:prstGeom>
        </p:spPr>
        <p:txBody>
          <a:bodyPr anchorCtr="0" anchor="ctr" bIns="91425" lIns="91425" rIns="91425" tIns="91425">
            <a:noAutofit/>
          </a:bodyPr>
          <a:lstStyle/>
          <a:p>
            <a:pPr lvl="0" rtl="0">
              <a:spcBef>
                <a:spcPts val="0"/>
              </a:spcBef>
              <a:buNone/>
            </a:pPr>
            <a:r>
              <a:rPr lang="en" sz="3000">
                <a:latin typeface="Covered By Your Grace"/>
                <a:ea typeface="Covered By Your Grace"/>
                <a:cs typeface="Covered By Your Grace"/>
                <a:sym typeface="Covered By Your Grace"/>
              </a:rPr>
              <a:t>Free Blacks numbered 10,000 by 1860.  Life was difficult.  They had to </a:t>
            </a:r>
            <a:r>
              <a:rPr b="1" lang="en" sz="3000" u="sng">
                <a:latin typeface="Covered By Your Grace"/>
                <a:ea typeface="Covered By Your Grace"/>
                <a:cs typeface="Covered By Your Grace"/>
                <a:sym typeface="Covered By Your Grace"/>
              </a:rPr>
              <a:t>pay a tax</a:t>
            </a:r>
            <a:r>
              <a:rPr lang="en" sz="3000">
                <a:latin typeface="Covered By Your Grace"/>
                <a:ea typeface="Covered By Your Grace"/>
                <a:cs typeface="Covered By Your Grace"/>
                <a:sym typeface="Covered By Your Grace"/>
              </a:rPr>
              <a:t> &amp; register.  Some owned slaves.  They established a “</a:t>
            </a:r>
            <a:r>
              <a:rPr b="1" lang="en" sz="3000" u="sng">
                <a:latin typeface="Covered By Your Grace"/>
                <a:ea typeface="Covered By Your Grace"/>
                <a:cs typeface="Covered By Your Grace"/>
                <a:sym typeface="Covered By Your Grace"/>
              </a:rPr>
              <a:t>brown elite</a:t>
            </a:r>
            <a:r>
              <a:rPr lang="en" sz="3000">
                <a:latin typeface="Covered By Your Grace"/>
                <a:ea typeface="Covered By Your Grace"/>
                <a:cs typeface="Covered By Your Grace"/>
                <a:sym typeface="Covered By Your Grace"/>
              </a:rPr>
              <a:t>” and distanced themselves from slaves.  Often could be recaptured into slavery. </a:t>
            </a: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pic>
        <p:nvPicPr>
          <p:cNvPr id="118" name="Shape 118"/>
          <p:cNvPicPr preferRelativeResize="0"/>
          <p:nvPr/>
        </p:nvPicPr>
        <p:blipFill>
          <a:blip r:embed="rId3">
            <a:alphaModFix/>
          </a:blip>
          <a:stretch>
            <a:fillRect/>
          </a:stretch>
        </p:blipFill>
        <p:spPr>
          <a:xfrm>
            <a:off x="5743603" y="1843400"/>
            <a:ext cx="2896625" cy="3729560"/>
          </a:xfrm>
          <a:prstGeom prst="rect">
            <a:avLst/>
          </a:prstGeom>
          <a:noFill/>
          <a:ln>
            <a:noFill/>
          </a:ln>
        </p:spPr>
      </p:pic>
      <p:sp>
        <p:nvSpPr>
          <p:cNvPr id="119" name="Shape 119"/>
          <p:cNvSpPr/>
          <p:nvPr/>
        </p:nvSpPr>
        <p:spPr>
          <a:xfrm>
            <a:off x="5475000" y="5161325"/>
            <a:ext cx="3322199" cy="941099"/>
          </a:xfrm>
          <a:prstGeom prst="ribbon">
            <a:avLst>
              <a:gd fmla="val 16667" name="adj1"/>
              <a:gd fmla="val 72533"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3000">
                <a:latin typeface="Covered By Your Grace"/>
                <a:ea typeface="Covered By Your Grace"/>
                <a:cs typeface="Covered By Your Grace"/>
                <a:sym typeface="Covered By Your Grace"/>
              </a:rPr>
              <a:t>William Ellison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rot="-337024">
            <a:off x="-82694" y="2798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Slaves</a:t>
            </a:r>
          </a:p>
        </p:txBody>
      </p:sp>
      <p:sp>
        <p:nvSpPr>
          <p:cNvPr id="125" name="Shape 125"/>
          <p:cNvSpPr txBox="1"/>
          <p:nvPr>
            <p:ph idx="1" type="body"/>
          </p:nvPr>
        </p:nvSpPr>
        <p:spPr>
          <a:xfrm>
            <a:off x="5023975" y="3721250"/>
            <a:ext cx="3801599" cy="1151100"/>
          </a:xfrm>
          <a:prstGeom prst="rect">
            <a:avLst/>
          </a:prstGeom>
        </p:spPr>
        <p:txBody>
          <a:bodyPr anchorCtr="0" anchor="ctr" bIns="91425" lIns="91425" rIns="91425" tIns="91425">
            <a:noAutofit/>
          </a:bodyPr>
          <a:lstStyle/>
          <a:p>
            <a:pPr rtl="0">
              <a:spcBef>
                <a:spcPts val="0"/>
              </a:spcBef>
              <a:buNone/>
            </a:pPr>
            <a:r>
              <a:rPr lang="en" sz="3000">
                <a:latin typeface="Covered By Your Grace"/>
                <a:ea typeface="Covered By Your Grace"/>
                <a:cs typeface="Covered By Your Grace"/>
                <a:sym typeface="Covered By Your Grace"/>
              </a:rPr>
              <a:t>Slaves’ lives depended entirely on their masters &amp; what type of plantation they worked on.  </a:t>
            </a:r>
          </a:p>
          <a:p>
            <a:pPr indent="-228600" lvl="0" marL="457200" rtl="0">
              <a:spcBef>
                <a:spcPts val="0"/>
              </a:spcBef>
              <a:buSzPct val="100000"/>
              <a:buFont typeface="Covered By Your Grace"/>
            </a:pPr>
            <a:r>
              <a:rPr lang="en" sz="3000">
                <a:latin typeface="Covered By Your Grace"/>
                <a:ea typeface="Covered By Your Grace"/>
                <a:cs typeface="Covered By Your Grace"/>
                <a:sym typeface="Covered By Your Grace"/>
              </a:rPr>
              <a:t>Rice plantation = </a:t>
            </a:r>
            <a:r>
              <a:rPr b="1" lang="en" sz="3000" u="sng">
                <a:latin typeface="Covered By Your Grace"/>
                <a:ea typeface="Covered By Your Grace"/>
                <a:cs typeface="Covered By Your Grace"/>
                <a:sym typeface="Covered By Your Grace"/>
              </a:rPr>
              <a:t>task system</a:t>
            </a:r>
          </a:p>
          <a:p>
            <a:pPr indent="-228600" lvl="0" marL="457200" rtl="0">
              <a:spcBef>
                <a:spcPts val="0"/>
              </a:spcBef>
              <a:buSzPct val="100000"/>
              <a:buFont typeface="Covered By Your Grace"/>
            </a:pPr>
            <a:r>
              <a:rPr lang="en" sz="3000">
                <a:latin typeface="Covered By Your Grace"/>
                <a:ea typeface="Covered By Your Grace"/>
                <a:cs typeface="Covered By Your Grace"/>
                <a:sym typeface="Covered By Your Grace"/>
              </a:rPr>
              <a:t>Cotton plantation = </a:t>
            </a:r>
            <a:r>
              <a:rPr b="1" lang="en" sz="3000" u="sng">
                <a:latin typeface="Covered By Your Grace"/>
                <a:ea typeface="Covered By Your Grace"/>
                <a:cs typeface="Covered By Your Grace"/>
                <a:sym typeface="Covered By Your Grace"/>
              </a:rPr>
              <a:t>gang system</a:t>
            </a:r>
            <a:r>
              <a:rPr lang="en" sz="3000">
                <a:latin typeface="Covered By Your Grace"/>
                <a:ea typeface="Covered By Your Grace"/>
                <a:cs typeface="Covered By Your Grace"/>
                <a:sym typeface="Covered By Your Grace"/>
              </a:rPr>
              <a:t> (much worse)</a:t>
            </a: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pic>
        <p:nvPicPr>
          <p:cNvPr id="126" name="Shape 126"/>
          <p:cNvPicPr preferRelativeResize="0"/>
          <p:nvPr/>
        </p:nvPicPr>
        <p:blipFill>
          <a:blip r:embed="rId3">
            <a:alphaModFix/>
          </a:blip>
          <a:stretch>
            <a:fillRect/>
          </a:stretch>
        </p:blipFill>
        <p:spPr>
          <a:xfrm>
            <a:off x="394062" y="1905900"/>
            <a:ext cx="4629924" cy="32269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pic>
        <p:nvPicPr>
          <p:cNvPr id="131" name="Shape 131"/>
          <p:cNvPicPr preferRelativeResize="0"/>
          <p:nvPr/>
        </p:nvPicPr>
        <p:blipFill>
          <a:blip r:embed="rId3">
            <a:alphaModFix/>
          </a:blip>
          <a:stretch>
            <a:fillRect/>
          </a:stretch>
        </p:blipFill>
        <p:spPr>
          <a:xfrm>
            <a:off x="-29950" y="0"/>
            <a:ext cx="9143999" cy="7126206"/>
          </a:xfrm>
          <a:prstGeom prst="rect">
            <a:avLst/>
          </a:prstGeom>
          <a:noFill/>
          <a:ln>
            <a:noFill/>
          </a:ln>
        </p:spPr>
      </p:pic>
      <p:sp>
        <p:nvSpPr>
          <p:cNvPr id="132" name="Shape 132"/>
          <p:cNvSpPr txBox="1"/>
          <p:nvPr>
            <p:ph type="title"/>
          </p:nvPr>
        </p:nvSpPr>
        <p:spPr>
          <a:xfrm rot="-337024">
            <a:off x="-82694" y="2798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Average Day of a Slave</a:t>
            </a:r>
          </a:p>
        </p:txBody>
      </p:sp>
      <p:sp>
        <p:nvSpPr>
          <p:cNvPr id="133" name="Shape 133"/>
          <p:cNvSpPr txBox="1"/>
          <p:nvPr>
            <p:ph idx="1" type="body"/>
          </p:nvPr>
        </p:nvSpPr>
        <p:spPr>
          <a:xfrm>
            <a:off x="342175" y="3721250"/>
            <a:ext cx="8055599" cy="1151100"/>
          </a:xfrm>
          <a:prstGeom prst="rect">
            <a:avLst/>
          </a:prstGeom>
        </p:spPr>
        <p:txBody>
          <a:bodyPr anchorCtr="0" anchor="ctr" bIns="91425" lIns="91425" rIns="91425" tIns="91425">
            <a:noAutofit/>
          </a:bodyPr>
          <a:lstStyle/>
          <a:p>
            <a:pPr rtl="0">
              <a:spcBef>
                <a:spcPts val="0"/>
              </a:spcBef>
              <a:buNone/>
            </a:pPr>
            <a:r>
              <a:rPr lang="en" sz="3000">
                <a:latin typeface="Covered By Your Grace"/>
                <a:ea typeface="Covered By Your Grace"/>
                <a:cs typeface="Covered By Your Grace"/>
                <a:sym typeface="Covered By Your Grace"/>
              </a:rPr>
              <a:t>5:00-Wake up</a:t>
            </a:r>
          </a:p>
          <a:p>
            <a:pPr rtl="0">
              <a:spcBef>
                <a:spcPts val="0"/>
              </a:spcBef>
              <a:buNone/>
            </a:pPr>
            <a:r>
              <a:rPr lang="en" sz="3000">
                <a:latin typeface="Covered By Your Grace"/>
                <a:ea typeface="Covered By Your Grace"/>
                <a:cs typeface="Covered By Your Grace"/>
                <a:sym typeface="Covered By Your Grace"/>
              </a:rPr>
              <a:t>5:15-8:00: Work in the fields</a:t>
            </a:r>
          </a:p>
          <a:p>
            <a:pPr rtl="0">
              <a:spcBef>
                <a:spcPts val="0"/>
              </a:spcBef>
              <a:buNone/>
            </a:pPr>
            <a:r>
              <a:rPr lang="en" sz="3000">
                <a:latin typeface="Covered By Your Grace"/>
                <a:ea typeface="Covered By Your Grace"/>
                <a:cs typeface="Covered By Your Grace"/>
                <a:sym typeface="Covered By Your Grace"/>
              </a:rPr>
              <a:t>8:00-8:15: Breakfast</a:t>
            </a:r>
          </a:p>
          <a:p>
            <a:pPr rtl="0">
              <a:spcBef>
                <a:spcPts val="0"/>
              </a:spcBef>
              <a:buNone/>
            </a:pPr>
            <a:r>
              <a:rPr lang="en" sz="3000">
                <a:latin typeface="Covered By Your Grace"/>
                <a:ea typeface="Covered By Your Grace"/>
                <a:cs typeface="Covered By Your Grace"/>
                <a:sym typeface="Covered By Your Grace"/>
              </a:rPr>
              <a:t>8:15-1:00: Work in the fields</a:t>
            </a:r>
          </a:p>
          <a:p>
            <a:pPr rtl="0">
              <a:spcBef>
                <a:spcPts val="0"/>
              </a:spcBef>
              <a:buNone/>
            </a:pPr>
            <a:r>
              <a:rPr lang="en" sz="3000">
                <a:latin typeface="Covered By Your Grace"/>
                <a:ea typeface="Covered By Your Grace"/>
                <a:cs typeface="Covered By Your Grace"/>
                <a:sym typeface="Covered By Your Grace"/>
              </a:rPr>
              <a:t>1:00-1:45: Midday Meal (Dinner)</a:t>
            </a:r>
          </a:p>
          <a:p>
            <a:pPr rtl="0">
              <a:spcBef>
                <a:spcPts val="0"/>
              </a:spcBef>
              <a:buNone/>
            </a:pPr>
            <a:r>
              <a:rPr lang="en" sz="3000">
                <a:latin typeface="Covered By Your Grace"/>
                <a:ea typeface="Covered By Your Grace"/>
                <a:cs typeface="Covered By Your Grace"/>
                <a:sym typeface="Covered By Your Grace"/>
              </a:rPr>
              <a:t>1:45-Dark: Work in the fields</a:t>
            </a:r>
          </a:p>
          <a:p>
            <a:pPr lvl="0" rtl="0">
              <a:spcBef>
                <a:spcPts val="0"/>
              </a:spcBef>
              <a:buNone/>
            </a:pPr>
            <a:r>
              <a:rPr lang="en" sz="3000">
                <a:latin typeface="Covered By Your Grace"/>
                <a:ea typeface="Covered By Your Grace"/>
                <a:cs typeface="Covered By Your Grace"/>
                <a:sym typeface="Covered By Your Grace"/>
              </a:rPr>
              <a:t>After they  returned to their quarters, they tended their own gardens &amp; ate a light supper.</a:t>
            </a: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rot="-337024">
            <a:off x="-82694" y="2798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Supervision &amp; Punishments</a:t>
            </a:r>
          </a:p>
        </p:txBody>
      </p:sp>
      <p:sp>
        <p:nvSpPr>
          <p:cNvPr id="139" name="Shape 139"/>
          <p:cNvSpPr txBox="1"/>
          <p:nvPr>
            <p:ph idx="1" type="body"/>
          </p:nvPr>
        </p:nvSpPr>
        <p:spPr>
          <a:xfrm>
            <a:off x="342175" y="3721250"/>
            <a:ext cx="4719299" cy="1151100"/>
          </a:xfrm>
          <a:prstGeom prst="rect">
            <a:avLst/>
          </a:prstGeom>
        </p:spPr>
        <p:txBody>
          <a:bodyPr anchorCtr="0" anchor="ctr" bIns="91425" lIns="91425" rIns="91425" tIns="91425">
            <a:noAutofit/>
          </a:bodyPr>
          <a:lstStyle/>
          <a:p>
            <a:pPr rtl="0">
              <a:spcBef>
                <a:spcPts val="0"/>
              </a:spcBef>
              <a:buNone/>
            </a:pPr>
            <a:r>
              <a:rPr lang="en" sz="3000">
                <a:latin typeface="Covered By Your Grace"/>
                <a:ea typeface="Covered By Your Grace"/>
                <a:cs typeface="Covered By Your Grace"/>
                <a:sym typeface="Covered By Your Grace"/>
              </a:rPr>
              <a:t>Work was supervised by a white </a:t>
            </a:r>
            <a:r>
              <a:rPr b="1" lang="en" sz="3000" u="sng">
                <a:latin typeface="Covered By Your Grace"/>
                <a:ea typeface="Covered By Your Grace"/>
                <a:cs typeface="Covered By Your Grace"/>
                <a:sym typeface="Covered By Your Grace"/>
              </a:rPr>
              <a:t>overseer</a:t>
            </a:r>
            <a:r>
              <a:rPr lang="en" sz="3000">
                <a:latin typeface="Covered By Your Grace"/>
                <a:ea typeface="Covered By Your Grace"/>
                <a:cs typeface="Covered By Your Grace"/>
                <a:sym typeface="Covered By Your Grace"/>
              </a:rPr>
              <a:t> or a black driver.  </a:t>
            </a:r>
          </a:p>
          <a:p>
            <a:pPr rtl="0">
              <a:spcBef>
                <a:spcPts val="0"/>
              </a:spcBef>
              <a:buNone/>
            </a:pPr>
            <a:r>
              <a:t/>
            </a:r>
            <a:endParaRPr sz="3000">
              <a:latin typeface="Covered By Your Grace"/>
              <a:ea typeface="Covered By Your Grace"/>
              <a:cs typeface="Covered By Your Grace"/>
              <a:sym typeface="Covered By Your Grace"/>
            </a:endParaRPr>
          </a:p>
          <a:p>
            <a:pPr lvl="0" rtl="0">
              <a:spcBef>
                <a:spcPts val="0"/>
              </a:spcBef>
              <a:buNone/>
            </a:pPr>
            <a:r>
              <a:rPr lang="en" sz="3000">
                <a:latin typeface="Covered By Your Grace"/>
                <a:ea typeface="Covered By Your Grace"/>
                <a:cs typeface="Covered By Your Grace"/>
                <a:sym typeface="Covered By Your Grace"/>
              </a:rPr>
              <a:t>Punishments ranged from deprivation of food or privileges to </a:t>
            </a:r>
            <a:r>
              <a:rPr b="1" lang="en" sz="3000" u="sng">
                <a:latin typeface="Covered By Your Grace"/>
                <a:ea typeface="Covered By Your Grace"/>
                <a:cs typeface="Covered By Your Grace"/>
                <a:sym typeface="Covered By Your Grace"/>
              </a:rPr>
              <a:t>whipping</a:t>
            </a:r>
            <a:r>
              <a:rPr lang="en" sz="3000">
                <a:latin typeface="Covered By Your Grace"/>
                <a:ea typeface="Covered By Your Grace"/>
                <a:cs typeface="Covered By Your Grace"/>
                <a:sym typeface="Covered By Your Grace"/>
              </a:rPr>
              <a:t> and loss of limbs. </a:t>
            </a:r>
            <a:r>
              <a:rPr lang="en" sz="3000">
                <a:latin typeface="Nothing You Could Do"/>
                <a:ea typeface="Nothing You Could Do"/>
                <a:cs typeface="Nothing You Could Do"/>
                <a:sym typeface="Nothing You Could Do"/>
              </a:rPr>
              <a:t> </a:t>
            </a: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pic>
        <p:nvPicPr>
          <p:cNvPr id="140" name="Shape 140"/>
          <p:cNvPicPr preferRelativeResize="0"/>
          <p:nvPr/>
        </p:nvPicPr>
        <p:blipFill>
          <a:blip r:embed="rId3">
            <a:alphaModFix/>
          </a:blip>
          <a:stretch>
            <a:fillRect/>
          </a:stretch>
        </p:blipFill>
        <p:spPr>
          <a:xfrm>
            <a:off x="4869625" y="1397465"/>
            <a:ext cx="3813375" cy="47243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Shape 145"/>
          <p:cNvSpPr txBox="1"/>
          <p:nvPr>
            <p:ph type="title"/>
          </p:nvPr>
        </p:nvSpPr>
        <p:spPr>
          <a:xfrm rot="-337024">
            <a:off x="-82694" y="2798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Food &amp; Housing</a:t>
            </a:r>
          </a:p>
        </p:txBody>
      </p:sp>
      <p:sp>
        <p:nvSpPr>
          <p:cNvPr id="146" name="Shape 146"/>
          <p:cNvSpPr txBox="1"/>
          <p:nvPr>
            <p:ph idx="1" type="body"/>
          </p:nvPr>
        </p:nvSpPr>
        <p:spPr>
          <a:xfrm>
            <a:off x="5061500" y="5218325"/>
            <a:ext cx="3650099" cy="1151100"/>
          </a:xfrm>
          <a:prstGeom prst="rect">
            <a:avLst/>
          </a:prstGeom>
        </p:spPr>
        <p:txBody>
          <a:bodyPr anchorCtr="0" anchor="ctr" bIns="91425" lIns="91425" rIns="91425" tIns="91425">
            <a:noAutofit/>
          </a:bodyPr>
          <a:lstStyle/>
          <a:p>
            <a:pPr rtl="0">
              <a:spcBef>
                <a:spcPts val="0"/>
              </a:spcBef>
              <a:buNone/>
            </a:pPr>
            <a:r>
              <a:t/>
            </a:r>
            <a:endParaRPr sz="2400">
              <a:highlight>
                <a:srgbClr val="FFFFFF"/>
              </a:highlight>
              <a:latin typeface="Covered By Your Grace"/>
              <a:ea typeface="Covered By Your Grace"/>
              <a:cs typeface="Covered By Your Grace"/>
              <a:sym typeface="Covered By Your Grace"/>
            </a:endParaRPr>
          </a:p>
          <a:p>
            <a:pPr rtl="0">
              <a:spcBef>
                <a:spcPts val="0"/>
              </a:spcBef>
              <a:buNone/>
            </a:pPr>
            <a:r>
              <a:t/>
            </a:r>
            <a:endParaRPr sz="2400">
              <a:highlight>
                <a:srgbClr val="FFFFFF"/>
              </a:highlight>
              <a:latin typeface="Covered By Your Grace"/>
              <a:ea typeface="Covered By Your Grace"/>
              <a:cs typeface="Covered By Your Grace"/>
              <a:sym typeface="Covered By Your Grace"/>
            </a:endParaRPr>
          </a:p>
          <a:p>
            <a:pPr lvl="0" rtl="0">
              <a:spcBef>
                <a:spcPts val="0"/>
              </a:spcBef>
              <a:buNone/>
            </a:pPr>
            <a:r>
              <a:rPr lang="en" sz="2400">
                <a:highlight>
                  <a:srgbClr val="FFFFFF"/>
                </a:highlight>
                <a:latin typeface="Covered By Your Grace"/>
                <a:ea typeface="Covered By Your Grace"/>
                <a:cs typeface="Covered By Your Grace"/>
                <a:sym typeface="Covered By Your Grace"/>
              </a:rPr>
              <a:t>Slave quarters were often cramped, with dirt floors &amp; poor ventilation. </a:t>
            </a:r>
            <a:r>
              <a:rPr lang="en" sz="3000">
                <a:highlight>
                  <a:srgbClr val="FFFFFF"/>
                </a:highlight>
                <a:latin typeface="Nothing You Could Do"/>
                <a:ea typeface="Nothing You Could Do"/>
                <a:cs typeface="Nothing You Could Do"/>
                <a:sym typeface="Nothing You Could Do"/>
              </a:rPr>
              <a:t>  </a:t>
            </a: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sp>
        <p:nvSpPr>
          <p:cNvPr id="147" name="Shape 147"/>
          <p:cNvSpPr txBox="1"/>
          <p:nvPr/>
        </p:nvSpPr>
        <p:spPr>
          <a:xfrm>
            <a:off x="584550" y="1397250"/>
            <a:ext cx="3179400" cy="1226099"/>
          </a:xfrm>
          <a:prstGeom prst="rect">
            <a:avLst/>
          </a:prstGeom>
          <a:noFill/>
          <a:ln>
            <a:noFill/>
          </a:ln>
        </p:spPr>
        <p:txBody>
          <a:bodyPr anchorCtr="0" anchor="t" bIns="91425" lIns="91425" rIns="91425" tIns="91425">
            <a:noAutofit/>
          </a:bodyPr>
          <a:lstStyle/>
          <a:p>
            <a:pPr lvl="0" rtl="0">
              <a:spcBef>
                <a:spcPts val="600"/>
              </a:spcBef>
              <a:buClr>
                <a:schemeClr val="dk1"/>
              </a:buClr>
              <a:buSzPct val="45833"/>
              <a:buFont typeface="Arial"/>
              <a:buNone/>
            </a:pPr>
            <a:r>
              <a:rPr lang="en" sz="2400">
                <a:solidFill>
                  <a:schemeClr val="dk1"/>
                </a:solidFill>
                <a:highlight>
                  <a:srgbClr val="FFFFFF"/>
                </a:highlight>
                <a:latin typeface="Covered By Your Grace"/>
                <a:ea typeface="Covered By Your Grace"/>
                <a:cs typeface="Covered By Your Grace"/>
                <a:sym typeface="Covered By Your Grace"/>
              </a:rPr>
              <a:t>Slaves were fed with corn (cornbread, mush, grits, etc) and whatever meats &amp; vegetables they managed on their own.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51" name="Shape 151"/>
        <p:cNvGrpSpPr/>
        <p:nvPr/>
      </p:nvGrpSpPr>
      <p:grpSpPr>
        <a:xfrm>
          <a:off x="0" y="0"/>
          <a:ext cx="0" cy="0"/>
          <a:chOff x="0" y="0"/>
          <a:chExt cx="0" cy="0"/>
        </a:xfrm>
      </p:grpSpPr>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pic>
        <p:nvPicPr>
          <p:cNvPr id="156" name="Shape 156"/>
          <p:cNvPicPr preferRelativeResize="0"/>
          <p:nvPr/>
        </p:nvPicPr>
        <p:blipFill>
          <a:blip r:embed="rId3">
            <a:alphaModFix/>
          </a:blip>
          <a:stretch>
            <a:fillRect/>
          </a:stretch>
        </p:blipFill>
        <p:spPr>
          <a:xfrm>
            <a:off x="1524000" y="501400"/>
            <a:ext cx="6096000" cy="4876800"/>
          </a:xfrm>
          <a:prstGeom prst="rect">
            <a:avLst/>
          </a:prstGeom>
          <a:noFill/>
          <a:ln>
            <a:noFill/>
          </a:ln>
        </p:spPr>
      </p:pic>
      <p:sp>
        <p:nvSpPr>
          <p:cNvPr id="157" name="Shape 157"/>
          <p:cNvSpPr txBox="1"/>
          <p:nvPr>
            <p:ph type="title"/>
          </p:nvPr>
        </p:nvSpPr>
        <p:spPr>
          <a:xfrm rot="-337024">
            <a:off x="-1237569" y="80252"/>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Other Horrors</a:t>
            </a:r>
          </a:p>
        </p:txBody>
      </p:sp>
      <p:sp>
        <p:nvSpPr>
          <p:cNvPr id="158" name="Shape 158"/>
          <p:cNvSpPr txBox="1"/>
          <p:nvPr>
            <p:ph idx="1" type="body"/>
          </p:nvPr>
        </p:nvSpPr>
        <p:spPr>
          <a:xfrm>
            <a:off x="487200" y="5859925"/>
            <a:ext cx="8169600" cy="1151100"/>
          </a:xfrm>
          <a:prstGeom prst="rect">
            <a:avLst/>
          </a:prstGeom>
        </p:spPr>
        <p:txBody>
          <a:bodyPr anchorCtr="0" anchor="ctr" bIns="91425" lIns="91425" rIns="91425" tIns="91425">
            <a:noAutofit/>
          </a:bodyPr>
          <a:lstStyle/>
          <a:p>
            <a:pPr lvl="0" rtl="0">
              <a:spcBef>
                <a:spcPts val="0"/>
              </a:spcBef>
              <a:buNone/>
            </a:pPr>
            <a:r>
              <a:rPr lang="en" sz="3000">
                <a:latin typeface="Covered By Your Grace"/>
                <a:ea typeface="Covered By Your Grace"/>
                <a:cs typeface="Covered By Your Grace"/>
                <a:sym typeface="Covered By Your Grace"/>
              </a:rPr>
              <a:t>Slaves had no protections.  They risked </a:t>
            </a:r>
            <a:r>
              <a:rPr b="1" lang="en" sz="3000" u="sng">
                <a:latin typeface="Covered By Your Grace"/>
                <a:ea typeface="Covered By Your Grace"/>
                <a:cs typeface="Covered By Your Grace"/>
                <a:sym typeface="Covered By Your Grace"/>
              </a:rPr>
              <a:t>separation from their families</a:t>
            </a:r>
            <a:r>
              <a:rPr lang="en" sz="3000">
                <a:latin typeface="Covered By Your Grace"/>
                <a:ea typeface="Covered By Your Grace"/>
                <a:cs typeface="Covered By Your Grace"/>
                <a:sym typeface="Covered By Your Grace"/>
              </a:rPr>
              <a:t> &amp; rape or other cruelties by their masters. </a:t>
            </a:r>
            <a:r>
              <a:rPr lang="en" sz="3000">
                <a:latin typeface="Nothing You Could Do"/>
                <a:ea typeface="Nothing You Could Do"/>
                <a:cs typeface="Nothing You Could Do"/>
                <a:sym typeface="Nothing You Could Do"/>
              </a:rPr>
              <a:t>   </a:t>
            </a: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rot="-337024">
            <a:off x="-82694" y="2798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Southern Justification</a:t>
            </a:r>
          </a:p>
        </p:txBody>
      </p:sp>
      <p:sp>
        <p:nvSpPr>
          <p:cNvPr id="164" name="Shape 164"/>
          <p:cNvSpPr txBox="1"/>
          <p:nvPr>
            <p:ph idx="1" type="body"/>
          </p:nvPr>
        </p:nvSpPr>
        <p:spPr>
          <a:xfrm>
            <a:off x="598825" y="4020675"/>
            <a:ext cx="4291500" cy="1151100"/>
          </a:xfrm>
          <a:prstGeom prst="rect">
            <a:avLst/>
          </a:prstGeom>
        </p:spPr>
        <p:txBody>
          <a:bodyPr anchorCtr="0" anchor="ctr" bIns="91425" lIns="91425" rIns="91425" tIns="91425">
            <a:noAutofit/>
          </a:bodyPr>
          <a:lstStyle/>
          <a:p>
            <a:pPr lvl="0" rtl="0">
              <a:spcBef>
                <a:spcPts val="0"/>
              </a:spcBef>
              <a:buNone/>
            </a:pPr>
            <a:r>
              <a:rPr lang="en" sz="3000">
                <a:latin typeface="Covered By Your Grace"/>
                <a:ea typeface="Covered By Your Grace"/>
                <a:cs typeface="Covered By Your Grace"/>
                <a:sym typeface="Covered By Your Grace"/>
              </a:rPr>
              <a:t>The Southerners </a:t>
            </a:r>
            <a:r>
              <a:rPr b="1" lang="en" sz="3000" u="sng">
                <a:latin typeface="Covered By Your Grace"/>
                <a:ea typeface="Covered By Your Grace"/>
                <a:cs typeface="Covered By Your Grace"/>
                <a:sym typeface="Covered By Your Grace"/>
              </a:rPr>
              <a:t>justified slavery</a:t>
            </a:r>
            <a:r>
              <a:rPr lang="en" sz="3000">
                <a:latin typeface="Covered By Your Grace"/>
                <a:ea typeface="Covered By Your Grace"/>
                <a:cs typeface="Covered By Your Grace"/>
                <a:sym typeface="Covered By Your Grace"/>
              </a:rPr>
              <a:t> any way they could (as necessary for the economy, Bible sanctioned, better than the treatment of Northern workers, necessary for the care of Africans, etc.)  </a:t>
            </a:r>
            <a:r>
              <a:rPr lang="en" sz="3000">
                <a:latin typeface="Nothing You Could Do"/>
                <a:ea typeface="Nothing You Could Do"/>
                <a:cs typeface="Nothing You Could Do"/>
                <a:sym typeface="Nothing You Could Do"/>
              </a:rPr>
              <a:t> </a:t>
            </a: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pic>
        <p:nvPicPr>
          <p:cNvPr id="165" name="Shape 165"/>
          <p:cNvPicPr preferRelativeResize="0"/>
          <p:nvPr/>
        </p:nvPicPr>
        <p:blipFill>
          <a:blip r:embed="rId3">
            <a:alphaModFix/>
          </a:blip>
          <a:stretch>
            <a:fillRect/>
          </a:stretch>
        </p:blipFill>
        <p:spPr>
          <a:xfrm>
            <a:off x="4633675" y="1459100"/>
            <a:ext cx="4382775" cy="43827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x="0" y="0"/>
          <a:ext cx="0" cy="0"/>
          <a:chOff x="0" y="0"/>
          <a:chExt cx="0" cy="0"/>
        </a:xfrm>
      </p:grpSpPr>
      <p:pic>
        <p:nvPicPr>
          <p:cNvPr id="45" name="Shape 45"/>
          <p:cNvPicPr preferRelativeResize="0"/>
          <p:nvPr/>
        </p:nvPicPr>
        <p:blipFill>
          <a:blip r:embed="rId3">
            <a:alphaModFix/>
          </a:blip>
          <a:stretch>
            <a:fillRect/>
          </a:stretch>
        </p:blipFill>
        <p:spPr>
          <a:xfrm>
            <a:off x="427200" y="958225"/>
            <a:ext cx="8289600" cy="5542831"/>
          </a:xfrm>
          <a:prstGeom prst="rect">
            <a:avLst/>
          </a:prstGeom>
          <a:noFill/>
          <a:ln>
            <a:noFill/>
          </a:ln>
        </p:spPr>
      </p:pic>
      <p:sp>
        <p:nvSpPr>
          <p:cNvPr id="46" name="Shape 46"/>
          <p:cNvSpPr txBox="1"/>
          <p:nvPr>
            <p:ph type="title"/>
          </p:nvPr>
        </p:nvSpPr>
        <p:spPr>
          <a:xfrm rot="-337024">
            <a:off x="-1571994" y="279902"/>
            <a:ext cx="8229515" cy="1017088"/>
          </a:xfrm>
          <a:prstGeom prst="rect">
            <a:avLst/>
          </a:prstGeom>
        </p:spPr>
        <p:txBody>
          <a:bodyPr anchorCtr="0" anchor="ctr" bIns="91425" lIns="91425" rIns="91425" tIns="91425">
            <a:noAutofit/>
          </a:bodyPr>
          <a:lstStyle/>
          <a:p>
            <a:pPr>
              <a:spcBef>
                <a:spcPts val="0"/>
              </a:spcBef>
              <a:buNone/>
            </a:pPr>
            <a:r>
              <a:rPr lang="en" sz="4800">
                <a:latin typeface="Ultra"/>
                <a:ea typeface="Ultra"/>
                <a:cs typeface="Ultra"/>
                <a:sym typeface="Ultra"/>
              </a:rPr>
              <a:t>Antebellum</a:t>
            </a:r>
          </a:p>
        </p:txBody>
      </p:sp>
      <p:sp>
        <p:nvSpPr>
          <p:cNvPr id="47" name="Shape 47"/>
          <p:cNvSpPr txBox="1"/>
          <p:nvPr>
            <p:ph idx="1" type="body"/>
          </p:nvPr>
        </p:nvSpPr>
        <p:spPr>
          <a:xfrm>
            <a:off x="427200" y="4519725"/>
            <a:ext cx="8289600" cy="2039699"/>
          </a:xfrm>
          <a:prstGeom prst="rect">
            <a:avLst/>
          </a:prstGeom>
        </p:spPr>
        <p:txBody>
          <a:bodyPr anchorCtr="0" anchor="ctr" bIns="91425" lIns="91425" rIns="91425" tIns="91425">
            <a:noAutofit/>
          </a:bodyPr>
          <a:lstStyle/>
          <a:p>
            <a:pPr rtl="0" algn="ctr">
              <a:spcBef>
                <a:spcPts val="0"/>
              </a:spcBef>
              <a:buNone/>
            </a:pPr>
            <a:r>
              <a:rPr b="1" lang="en" sz="3000" u="sng">
                <a:highlight>
                  <a:srgbClr val="FFFFFF"/>
                </a:highlight>
                <a:latin typeface="Covered By Your Grace"/>
                <a:ea typeface="Covered By Your Grace"/>
                <a:cs typeface="Covered By Your Grace"/>
                <a:sym typeface="Covered By Your Grace"/>
              </a:rPr>
              <a:t>Antebellum</a:t>
            </a:r>
            <a:r>
              <a:rPr lang="en" sz="3000">
                <a:highlight>
                  <a:srgbClr val="FFFFFF"/>
                </a:highlight>
                <a:latin typeface="Covered By Your Grace"/>
                <a:ea typeface="Covered By Your Grace"/>
                <a:cs typeface="Covered By Your Grace"/>
                <a:sym typeface="Covered By Your Grace"/>
              </a:rPr>
              <a:t> = before the war</a:t>
            </a:r>
          </a:p>
          <a:p>
            <a:pPr lvl="0" rtl="0" algn="ctr">
              <a:spcBef>
                <a:spcPts val="0"/>
              </a:spcBef>
              <a:buNone/>
            </a:pPr>
            <a:r>
              <a:t/>
            </a:r>
            <a:endParaRPr sz="3000">
              <a:highlight>
                <a:srgbClr val="FFFFFF"/>
              </a:highlight>
              <a:latin typeface="Covered By Your Grace"/>
              <a:ea typeface="Covered By Your Grace"/>
              <a:cs typeface="Covered By Your Grace"/>
              <a:sym typeface="Covered By Your Grace"/>
            </a:endParaRPr>
          </a:p>
          <a:p>
            <a:pPr lvl="0" rtl="0" algn="ctr">
              <a:spcBef>
                <a:spcPts val="0"/>
              </a:spcBef>
              <a:buNone/>
            </a:pPr>
            <a:r>
              <a:rPr lang="en" sz="3000">
                <a:highlight>
                  <a:srgbClr val="FFFFFF"/>
                </a:highlight>
                <a:latin typeface="Covered By Your Grace"/>
                <a:ea typeface="Covered By Your Grace"/>
                <a:cs typeface="Covered By Your Grace"/>
                <a:sym typeface="Covered By Your Grace"/>
              </a:rPr>
              <a:t>This term refers to the time period </a:t>
            </a:r>
            <a:r>
              <a:rPr b="1" lang="en" sz="3000" u="sng">
                <a:highlight>
                  <a:srgbClr val="FFFFFF"/>
                </a:highlight>
                <a:latin typeface="Covered By Your Grace"/>
                <a:ea typeface="Covered By Your Grace"/>
                <a:cs typeface="Covered By Your Grace"/>
                <a:sym typeface="Covered By Your Grace"/>
              </a:rPr>
              <a:t>before the Civil War</a:t>
            </a:r>
            <a:r>
              <a:rPr lang="en" sz="3000">
                <a:highlight>
                  <a:srgbClr val="FFFFFF"/>
                </a:highlight>
                <a:latin typeface="Covered By Your Grace"/>
                <a:ea typeface="Covered By Your Grace"/>
                <a:cs typeface="Covered By Your Grace"/>
                <a:sym typeface="Covered By Your Grace"/>
              </a:rPr>
              <a:t>.</a:t>
            </a:r>
          </a:p>
          <a:p>
            <a:pPr rtl="0">
              <a:spcBef>
                <a:spcPts val="0"/>
              </a:spcBef>
              <a:buNone/>
            </a:pPr>
            <a:r>
              <a:t/>
            </a:r>
            <a:endParaRPr sz="2400">
              <a:latin typeface="Nothing You Could Do"/>
              <a:ea typeface="Nothing You Could Do"/>
              <a:cs typeface="Nothing You Could Do"/>
              <a:sym typeface="Nothing You Could Do"/>
            </a:endParaRPr>
          </a:p>
          <a:p>
            <a:pPr lvl="0">
              <a:spcBef>
                <a:spcPts val="0"/>
              </a:spcBef>
              <a:buNone/>
            </a:pPr>
            <a:r>
              <a:t/>
            </a:r>
            <a:endParaRPr sz="2400">
              <a:latin typeface="Nothing You Could Do"/>
              <a:ea typeface="Nothing You Could Do"/>
              <a:cs typeface="Nothing You Could Do"/>
              <a:sym typeface="Nothing You Could Do"/>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69" name="Shape 169"/>
        <p:cNvGrpSpPr/>
        <p:nvPr/>
      </p:nvGrpSpPr>
      <p:grpSpPr>
        <a:xfrm>
          <a:off x="0" y="0"/>
          <a:ext cx="0" cy="0"/>
          <a:chOff x="0" y="0"/>
          <a:chExt cx="0" cy="0"/>
        </a:xfrm>
      </p:grpSpPr>
      <p:sp>
        <p:nvSpPr>
          <p:cNvPr id="170" name="Shape 170"/>
          <p:cNvSpPr txBox="1"/>
          <p:nvPr>
            <p:ph idx="1" type="body"/>
          </p:nvPr>
        </p:nvSpPr>
        <p:spPr>
          <a:xfrm>
            <a:off x="1659150" y="2298796"/>
            <a:ext cx="5825700" cy="1093199"/>
          </a:xfrm>
          <a:prstGeom prst="rect">
            <a:avLst/>
          </a:prstGeom>
        </p:spPr>
        <p:txBody>
          <a:bodyPr anchorCtr="0" anchor="t" bIns="91425" lIns="91425" rIns="91425" tIns="91425">
            <a:noAutofit/>
          </a:bodyPr>
          <a:lstStyle/>
          <a:p>
            <a:pPr rtl="0">
              <a:spcBef>
                <a:spcPts val="0"/>
              </a:spcBef>
              <a:buNone/>
            </a:pPr>
            <a:r>
              <a:rPr b="1" lang="en" sz="2800">
                <a:solidFill>
                  <a:srgbClr val="FFFFFF"/>
                </a:solidFill>
                <a:latin typeface="Covered By Your Grace"/>
                <a:ea typeface="Covered By Your Grace"/>
                <a:cs typeface="Covered By Your Grace"/>
                <a:sym typeface="Covered By Your Grace"/>
              </a:rPr>
              <a:t>“Few white Carolinians had any real concept of what life was like under slavery.  ‘The negro, left to himself, does not dream of liberty,’ said Louisa McCord.  She, like most whites, misinterpreted the happy darkies who always had a smile and a ‘yessuh, Boss’ as being satisfied with their condition.  Of course, they were not.”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rot="-337024">
            <a:off x="-1608269" y="813777"/>
            <a:ext cx="8229515" cy="1017088"/>
          </a:xfrm>
          <a:prstGeom prst="rect">
            <a:avLst/>
          </a:prstGeom>
        </p:spPr>
        <p:txBody>
          <a:bodyPr anchorCtr="0" anchor="ctr" bIns="91425" lIns="91425" rIns="91425" tIns="91425">
            <a:noAutofit/>
          </a:bodyPr>
          <a:lstStyle/>
          <a:p>
            <a:pPr rtl="0">
              <a:spcBef>
                <a:spcPts val="0"/>
              </a:spcBef>
              <a:buNone/>
            </a:pPr>
            <a:r>
              <a:rPr lang="en" sz="4800">
                <a:latin typeface="Ultra"/>
                <a:ea typeface="Ultra"/>
                <a:cs typeface="Ultra"/>
                <a:sym typeface="Ultra"/>
              </a:rPr>
              <a:t>Slavery in Hollywood</a:t>
            </a:r>
          </a:p>
          <a:p>
            <a:pPr lvl="0" rtl="0">
              <a:spcBef>
                <a:spcPts val="0"/>
              </a:spcBef>
              <a:buNone/>
            </a:pPr>
            <a:r>
              <a:rPr lang="en" sz="4800">
                <a:latin typeface="Ultra"/>
                <a:ea typeface="Ultra"/>
                <a:cs typeface="Ultra"/>
                <a:sym typeface="Ultra"/>
              </a:rPr>
              <a:t>Clip #1</a:t>
            </a:r>
          </a:p>
        </p:txBody>
      </p:sp>
      <p:sp>
        <p:nvSpPr>
          <p:cNvPr id="176" name="Shape 176">
            <a:hlinkClick/>
          </p:cNvPr>
          <p:cNvSpPr/>
          <p:nvPr/>
        </p:nvSpPr>
        <p:spPr>
          <a:xfrm>
            <a:off x="1686704" y="2452375"/>
            <a:ext cx="5370925" cy="4028200"/>
          </a:xfrm>
          <a:prstGeom prst="rect">
            <a:avLst/>
          </a:prstGeom>
          <a:blipFill>
            <a:blip r:embed="rId3">
              <a:alphaModFix/>
            </a:blip>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rot="-337024">
            <a:off x="-1608269" y="8137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Slavery in Hollywood</a:t>
            </a:r>
          </a:p>
          <a:p>
            <a:pPr lvl="0" rtl="0">
              <a:spcBef>
                <a:spcPts val="0"/>
              </a:spcBef>
              <a:buNone/>
            </a:pPr>
            <a:r>
              <a:rPr lang="en" sz="4800">
                <a:latin typeface="Ultra"/>
                <a:ea typeface="Ultra"/>
                <a:cs typeface="Ultra"/>
                <a:sym typeface="Ultra"/>
              </a:rPr>
              <a:t>Clip #2</a:t>
            </a:r>
          </a:p>
        </p:txBody>
      </p:sp>
      <p:sp>
        <p:nvSpPr>
          <p:cNvPr id="182" name="Shape 182">
            <a:hlinkClick/>
          </p:cNvPr>
          <p:cNvSpPr/>
          <p:nvPr/>
        </p:nvSpPr>
        <p:spPr>
          <a:xfrm>
            <a:off x="4766362" y="2780275"/>
            <a:ext cx="3835375" cy="2876525"/>
          </a:xfrm>
          <a:prstGeom prst="rect">
            <a:avLst/>
          </a:prstGeom>
          <a:blipFill>
            <a:blip r:embed="rId3">
              <a:alphaModFix/>
            </a:blip>
            <a:stretch>
              <a:fillRect/>
            </a:stretch>
          </a:blipFill>
          <a:ln>
            <a:noFill/>
          </a:ln>
        </p:spPr>
      </p:sp>
      <p:sp>
        <p:nvSpPr>
          <p:cNvPr id="183" name="Shape 183">
            <a:hlinkClick/>
          </p:cNvPr>
          <p:cNvSpPr/>
          <p:nvPr/>
        </p:nvSpPr>
        <p:spPr>
          <a:xfrm>
            <a:off x="484275" y="2701875"/>
            <a:ext cx="4044450" cy="3033324"/>
          </a:xfrm>
          <a:prstGeom prst="rect">
            <a:avLst/>
          </a:prstGeom>
          <a:blipFill>
            <a:blip r:embed="rId4">
              <a:alphaModFix/>
            </a:blip>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rot="-337024">
            <a:off x="-1608269" y="8137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Slavery in Hollywood</a:t>
            </a:r>
          </a:p>
          <a:p>
            <a:pPr lvl="0" rtl="0">
              <a:spcBef>
                <a:spcPts val="0"/>
              </a:spcBef>
              <a:buNone/>
            </a:pPr>
            <a:r>
              <a:rPr lang="en" sz="4800">
                <a:latin typeface="Ultra"/>
                <a:ea typeface="Ultra"/>
                <a:cs typeface="Ultra"/>
                <a:sym typeface="Ultra"/>
              </a:rPr>
              <a:t>Clip #3</a:t>
            </a:r>
          </a:p>
        </p:txBody>
      </p:sp>
      <p:sp>
        <p:nvSpPr>
          <p:cNvPr id="189" name="Shape 189">
            <a:hlinkClick/>
          </p:cNvPr>
          <p:cNvSpPr/>
          <p:nvPr/>
        </p:nvSpPr>
        <p:spPr>
          <a:xfrm>
            <a:off x="2471350" y="2612750"/>
            <a:ext cx="4572000" cy="3429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rot="-337024">
            <a:off x="-1608269" y="8137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Slavery in Hollywood</a:t>
            </a:r>
          </a:p>
          <a:p>
            <a:pPr lvl="0" rtl="0">
              <a:spcBef>
                <a:spcPts val="0"/>
              </a:spcBef>
              <a:buNone/>
            </a:pPr>
            <a:r>
              <a:rPr lang="en" sz="4800">
                <a:latin typeface="Ultra"/>
                <a:ea typeface="Ultra"/>
                <a:cs typeface="Ultra"/>
                <a:sym typeface="Ultra"/>
              </a:rPr>
              <a:t>Clip #3 cont.</a:t>
            </a:r>
          </a:p>
        </p:txBody>
      </p:sp>
      <p:sp>
        <p:nvSpPr>
          <p:cNvPr id="195" name="Shape 195">
            <a:hlinkClick/>
          </p:cNvPr>
          <p:cNvSpPr/>
          <p:nvPr/>
        </p:nvSpPr>
        <p:spPr>
          <a:xfrm>
            <a:off x="2485600" y="2527200"/>
            <a:ext cx="4572000" cy="3429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rot="-337024">
            <a:off x="-1608269" y="8137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Slavery in Hollywood</a:t>
            </a:r>
          </a:p>
          <a:p>
            <a:pPr lvl="0" rtl="0">
              <a:spcBef>
                <a:spcPts val="0"/>
              </a:spcBef>
              <a:buNone/>
            </a:pPr>
            <a:r>
              <a:rPr lang="en" sz="4800">
                <a:latin typeface="Ultra"/>
                <a:ea typeface="Ultra"/>
                <a:cs typeface="Ultra"/>
                <a:sym typeface="Ultra"/>
              </a:rPr>
              <a:t>Clip #4</a:t>
            </a:r>
          </a:p>
        </p:txBody>
      </p:sp>
      <p:sp>
        <p:nvSpPr>
          <p:cNvPr id="201" name="Shape 201">
            <a:hlinkClick/>
          </p:cNvPr>
          <p:cNvSpPr/>
          <p:nvPr/>
        </p:nvSpPr>
        <p:spPr>
          <a:xfrm>
            <a:off x="2286000" y="2655500"/>
            <a:ext cx="4572000" cy="3429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p:cNvSpPr txBox="1"/>
          <p:nvPr>
            <p:ph type="title"/>
          </p:nvPr>
        </p:nvSpPr>
        <p:spPr>
          <a:xfrm rot="-337024">
            <a:off x="-1571994" y="279902"/>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SC Economy</a:t>
            </a:r>
          </a:p>
        </p:txBody>
      </p:sp>
      <p:sp>
        <p:nvSpPr>
          <p:cNvPr id="53" name="Shape 53"/>
          <p:cNvSpPr txBox="1"/>
          <p:nvPr>
            <p:ph idx="1" type="body"/>
          </p:nvPr>
        </p:nvSpPr>
        <p:spPr>
          <a:xfrm>
            <a:off x="3563150" y="2054300"/>
            <a:ext cx="5023499" cy="4090199"/>
          </a:xfrm>
          <a:prstGeom prst="rect">
            <a:avLst/>
          </a:prstGeom>
        </p:spPr>
        <p:txBody>
          <a:bodyPr anchorCtr="0" anchor="ctr" bIns="91425" lIns="91425" rIns="91425" tIns="91425">
            <a:noAutofit/>
          </a:bodyPr>
          <a:lstStyle/>
          <a:p>
            <a:pPr rtl="0">
              <a:spcBef>
                <a:spcPts val="0"/>
              </a:spcBef>
              <a:buNone/>
            </a:pPr>
            <a:r>
              <a:rPr lang="en" sz="3000">
                <a:latin typeface="Covered By Your Grace"/>
                <a:ea typeface="Covered By Your Grace"/>
                <a:cs typeface="Covered By Your Grace"/>
                <a:sym typeface="Covered By Your Grace"/>
              </a:rPr>
              <a:t>Earlier in SC, </a:t>
            </a:r>
            <a:r>
              <a:rPr b="1" lang="en" sz="3000" u="sng">
                <a:latin typeface="Covered By Your Grace"/>
                <a:ea typeface="Covered By Your Grace"/>
                <a:cs typeface="Covered By Your Grace"/>
                <a:sym typeface="Covered By Your Grace"/>
              </a:rPr>
              <a:t>indigo</a:t>
            </a:r>
            <a:r>
              <a:rPr lang="en" sz="3000">
                <a:latin typeface="Covered By Your Grace"/>
                <a:ea typeface="Covered By Your Grace"/>
                <a:cs typeface="Covered By Your Grace"/>
                <a:sym typeface="Covered By Your Grace"/>
              </a:rPr>
              <a:t> &amp; </a:t>
            </a:r>
            <a:r>
              <a:rPr b="1" lang="en" sz="3000" u="sng">
                <a:latin typeface="Covered By Your Grace"/>
                <a:ea typeface="Covered By Your Grace"/>
                <a:cs typeface="Covered By Your Grace"/>
                <a:sym typeface="Covered By Your Grace"/>
              </a:rPr>
              <a:t>rice</a:t>
            </a:r>
            <a:r>
              <a:rPr lang="en" sz="3000">
                <a:latin typeface="Covered By Your Grace"/>
                <a:ea typeface="Covered By Your Grace"/>
                <a:cs typeface="Covered By Your Grace"/>
                <a:sym typeface="Covered By Your Grace"/>
              </a:rPr>
              <a:t> were staple crops in the lowcountry.  The Upcountry was centered around small farms. </a:t>
            </a:r>
          </a:p>
          <a:p>
            <a:pPr rtl="0">
              <a:spcBef>
                <a:spcPts val="0"/>
              </a:spcBef>
              <a:buNone/>
            </a:pPr>
            <a:r>
              <a:t/>
            </a:r>
            <a:endParaRPr sz="3000">
              <a:latin typeface="Covered By Your Grace"/>
              <a:ea typeface="Covered By Your Grace"/>
              <a:cs typeface="Covered By Your Grace"/>
              <a:sym typeface="Covered By Your Grace"/>
            </a:endParaRPr>
          </a:p>
          <a:p>
            <a:pPr lvl="0" rtl="0">
              <a:spcBef>
                <a:spcPts val="0"/>
              </a:spcBef>
              <a:buNone/>
            </a:pPr>
            <a:r>
              <a:rPr lang="en" sz="3000">
                <a:latin typeface="Covered By Your Grace"/>
                <a:ea typeface="Covered By Your Grace"/>
                <a:cs typeface="Covered By Your Grace"/>
                <a:sym typeface="Covered By Your Grace"/>
              </a:rPr>
              <a:t>All that changed with the invention of the </a:t>
            </a:r>
            <a:r>
              <a:rPr b="1" lang="en" sz="3000" u="sng">
                <a:latin typeface="Covered By Your Grace"/>
                <a:ea typeface="Covered By Your Grace"/>
                <a:cs typeface="Covered By Your Grace"/>
                <a:sym typeface="Covered By Your Grace"/>
              </a:rPr>
              <a:t>cotton gin </a:t>
            </a:r>
            <a:r>
              <a:rPr lang="en" sz="3000">
                <a:latin typeface="Covered By Your Grace"/>
                <a:ea typeface="Covered By Your Grace"/>
                <a:cs typeface="Covered By Your Grace"/>
                <a:sym typeface="Covered By Your Grace"/>
              </a:rPr>
              <a:t>by Eli Whitney.</a:t>
            </a: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pic>
        <p:nvPicPr>
          <p:cNvPr id="54" name="Shape 54"/>
          <p:cNvPicPr preferRelativeResize="0"/>
          <p:nvPr/>
        </p:nvPicPr>
        <p:blipFill>
          <a:blip r:embed="rId3">
            <a:alphaModFix/>
          </a:blip>
          <a:stretch>
            <a:fillRect/>
          </a:stretch>
        </p:blipFill>
        <p:spPr>
          <a:xfrm>
            <a:off x="-165325" y="1697300"/>
            <a:ext cx="3600450" cy="48470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rot="-337024">
            <a:off x="-74919" y="622102"/>
            <a:ext cx="8229515" cy="1017088"/>
          </a:xfrm>
          <a:prstGeom prst="rect">
            <a:avLst/>
          </a:prstGeom>
        </p:spPr>
        <p:txBody>
          <a:bodyPr anchorCtr="0" anchor="ctr" bIns="91425" lIns="91425" rIns="91425" tIns="91425">
            <a:noAutofit/>
          </a:bodyPr>
          <a:lstStyle/>
          <a:p>
            <a:pPr rtl="0">
              <a:spcBef>
                <a:spcPts val="0"/>
              </a:spcBef>
              <a:buNone/>
            </a:pPr>
            <a:r>
              <a:rPr lang="en" sz="4800">
                <a:latin typeface="Ultra"/>
                <a:ea typeface="Ultra"/>
                <a:cs typeface="Ultra"/>
                <a:sym typeface="Ultra"/>
              </a:rPr>
              <a:t>Gone With the Wind</a:t>
            </a:r>
          </a:p>
          <a:p>
            <a:pPr lvl="0" rtl="0">
              <a:spcBef>
                <a:spcPts val="0"/>
              </a:spcBef>
              <a:buNone/>
            </a:pPr>
            <a:r>
              <a:rPr lang="en" sz="4800">
                <a:latin typeface="Ultra"/>
                <a:ea typeface="Ultra"/>
                <a:cs typeface="Ultra"/>
                <a:sym typeface="Ultra"/>
              </a:rPr>
              <a:t>Clip</a:t>
            </a:r>
          </a:p>
        </p:txBody>
      </p:sp>
      <p:sp>
        <p:nvSpPr>
          <p:cNvPr id="60" name="Shape 60">
            <a:hlinkClick/>
          </p:cNvPr>
          <p:cNvSpPr/>
          <p:nvPr/>
        </p:nvSpPr>
        <p:spPr>
          <a:xfrm>
            <a:off x="1622675" y="1885575"/>
            <a:ext cx="5898650" cy="4423987"/>
          </a:xfrm>
          <a:prstGeom prst="rect">
            <a:avLst/>
          </a:prstGeom>
          <a:blipFill>
            <a:blip r:embed="rId3">
              <a:alphaModFix/>
            </a:blip>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rot="-337024">
            <a:off x="-1571994" y="279902"/>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Cotton Gin</a:t>
            </a:r>
          </a:p>
        </p:txBody>
      </p:sp>
      <p:sp>
        <p:nvSpPr>
          <p:cNvPr id="66" name="Shape 66"/>
          <p:cNvSpPr txBox="1"/>
          <p:nvPr>
            <p:ph idx="1" type="body"/>
          </p:nvPr>
        </p:nvSpPr>
        <p:spPr>
          <a:xfrm>
            <a:off x="3664250" y="2336150"/>
            <a:ext cx="5260499" cy="4090199"/>
          </a:xfrm>
          <a:prstGeom prst="rect">
            <a:avLst/>
          </a:prstGeom>
        </p:spPr>
        <p:txBody>
          <a:bodyPr anchorCtr="0" anchor="ctr" bIns="91425" lIns="91425" rIns="91425" tIns="91425">
            <a:noAutofit/>
          </a:bodyPr>
          <a:lstStyle/>
          <a:p>
            <a:pPr rtl="0">
              <a:spcBef>
                <a:spcPts val="0"/>
              </a:spcBef>
              <a:buNone/>
            </a:pPr>
            <a:r>
              <a:rPr lang="en" sz="3000">
                <a:latin typeface="Covered By Your Grace"/>
                <a:ea typeface="Covered By Your Grace"/>
                <a:cs typeface="Covered By Your Grace"/>
                <a:sym typeface="Covered By Your Grace"/>
              </a:rPr>
              <a:t>The cotton gin made cotton king. (Indigo fell to foreign markets &amp; rice declined later).  </a:t>
            </a:r>
            <a:r>
              <a:rPr b="1" lang="en" sz="3000" u="sng">
                <a:latin typeface="Covered By Your Grace"/>
                <a:ea typeface="Covered By Your Grace"/>
                <a:cs typeface="Covered By Your Grace"/>
                <a:sym typeface="Covered By Your Grace"/>
              </a:rPr>
              <a:t>Slavery became widespread across the state</a:t>
            </a:r>
            <a:r>
              <a:rPr lang="en" sz="3000">
                <a:latin typeface="Covered By Your Grace"/>
                <a:ea typeface="Covered By Your Grace"/>
                <a:cs typeface="Covered By Your Grace"/>
                <a:sym typeface="Covered By Your Grace"/>
              </a:rPr>
              <a:t>. </a:t>
            </a:r>
          </a:p>
          <a:p>
            <a:pPr rtl="0">
              <a:spcBef>
                <a:spcPts val="0"/>
              </a:spcBef>
              <a:buNone/>
            </a:pPr>
            <a:r>
              <a:t/>
            </a:r>
            <a:endParaRPr sz="3000">
              <a:latin typeface="Covered By Your Grace"/>
              <a:ea typeface="Covered By Your Grace"/>
              <a:cs typeface="Covered By Your Grace"/>
              <a:sym typeface="Covered By Your Grace"/>
            </a:endParaRPr>
          </a:p>
          <a:p>
            <a:pPr rtl="0">
              <a:spcBef>
                <a:spcPts val="0"/>
              </a:spcBef>
              <a:buNone/>
            </a:pPr>
            <a:r>
              <a:rPr lang="en" sz="3000">
                <a:highlight>
                  <a:srgbClr val="FFFF00"/>
                </a:highlight>
                <a:latin typeface="Covered By Your Grace"/>
                <a:ea typeface="Covered By Your Grace"/>
                <a:cs typeface="Covered By Your Grace"/>
                <a:sym typeface="Covered By Your Grace"/>
              </a:rPr>
              <a:t>In 1800, 25% of the families in the Upcountry owned slaves, 20 years later 40% did. </a:t>
            </a:r>
            <a:r>
              <a:rPr lang="en" sz="3000">
                <a:latin typeface="Covered By Your Grace"/>
                <a:ea typeface="Covered By Your Grace"/>
                <a:cs typeface="Covered By Your Grace"/>
                <a:sym typeface="Covered By Your Grace"/>
              </a:rPr>
              <a:t>  </a:t>
            </a:r>
          </a:p>
          <a:p>
            <a:pPr lvl="0" rtl="0">
              <a:spcBef>
                <a:spcPts val="0"/>
              </a:spcBef>
              <a:buNone/>
            </a:pPr>
            <a:r>
              <a:t/>
            </a:r>
            <a:endParaRPr sz="30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pic>
        <p:nvPicPr>
          <p:cNvPr id="67" name="Shape 67"/>
          <p:cNvPicPr preferRelativeResize="0"/>
          <p:nvPr/>
        </p:nvPicPr>
        <p:blipFill>
          <a:blip r:embed="rId3">
            <a:alphaModFix/>
          </a:blip>
          <a:stretch>
            <a:fillRect/>
          </a:stretch>
        </p:blipFill>
        <p:spPr>
          <a:xfrm rot="1370525">
            <a:off x="-56249" y="1576387"/>
            <a:ext cx="3809999" cy="370522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rot="-337024">
            <a:off x="-1064694" y="400302"/>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Political Power</a:t>
            </a:r>
          </a:p>
        </p:txBody>
      </p:sp>
      <p:sp>
        <p:nvSpPr>
          <p:cNvPr id="73" name="Shape 73"/>
          <p:cNvSpPr txBox="1"/>
          <p:nvPr>
            <p:ph idx="1" type="body"/>
          </p:nvPr>
        </p:nvSpPr>
        <p:spPr>
          <a:xfrm>
            <a:off x="538325" y="2411300"/>
            <a:ext cx="5023499" cy="4090199"/>
          </a:xfrm>
          <a:prstGeom prst="rect">
            <a:avLst/>
          </a:prstGeom>
        </p:spPr>
        <p:txBody>
          <a:bodyPr anchorCtr="0" anchor="ctr" bIns="91425" lIns="91425" rIns="91425" tIns="91425">
            <a:noAutofit/>
          </a:bodyPr>
          <a:lstStyle/>
          <a:p>
            <a:pPr rtl="0">
              <a:spcBef>
                <a:spcPts val="0"/>
              </a:spcBef>
              <a:buNone/>
            </a:pPr>
            <a:r>
              <a:rPr lang="en" sz="3000">
                <a:latin typeface="Covered By Your Grace"/>
                <a:ea typeface="Covered By Your Grace"/>
                <a:cs typeface="Covered By Your Grace"/>
                <a:sym typeface="Covered By Your Grace"/>
              </a:rPr>
              <a:t>Political power </a:t>
            </a:r>
            <a:r>
              <a:rPr b="1" lang="en" sz="3000" u="sng">
                <a:latin typeface="Covered By Your Grace"/>
                <a:ea typeface="Covered By Your Grace"/>
                <a:cs typeface="Covered By Your Grace"/>
                <a:sym typeface="Covered By Your Grace"/>
              </a:rPr>
              <a:t>evened out</a:t>
            </a:r>
            <a:r>
              <a:rPr lang="en" sz="3000">
                <a:latin typeface="Covered By Your Grace"/>
                <a:ea typeface="Covered By Your Grace"/>
                <a:cs typeface="Covered By Your Grace"/>
                <a:sym typeface="Covered By Your Grace"/>
              </a:rPr>
              <a:t> between the lowcountry &amp; upcountry with the increase of slavery.</a:t>
            </a:r>
          </a:p>
          <a:p>
            <a:pPr rtl="0">
              <a:spcBef>
                <a:spcPts val="0"/>
              </a:spcBef>
              <a:buNone/>
            </a:pPr>
            <a:r>
              <a:t/>
            </a:r>
            <a:endParaRPr sz="3000">
              <a:latin typeface="Covered By Your Grace"/>
              <a:ea typeface="Covered By Your Grace"/>
              <a:cs typeface="Covered By Your Grace"/>
              <a:sym typeface="Covered By Your Grace"/>
            </a:endParaRPr>
          </a:p>
          <a:p>
            <a:pPr lvl="0" rtl="0">
              <a:spcBef>
                <a:spcPts val="0"/>
              </a:spcBef>
              <a:buNone/>
            </a:pPr>
            <a:r>
              <a:rPr lang="en" sz="3000">
                <a:latin typeface="Covered By Your Grace"/>
                <a:ea typeface="Covered By Your Grace"/>
                <a:cs typeface="Covered By Your Grace"/>
                <a:sym typeface="Covered By Your Grace"/>
              </a:rPr>
              <a:t>By 1810, </a:t>
            </a:r>
            <a:r>
              <a:rPr b="1" lang="en" sz="3000" u="sng">
                <a:latin typeface="Covered By Your Grace"/>
                <a:ea typeface="Covered By Your Grace"/>
                <a:cs typeface="Covered By Your Grace"/>
                <a:sym typeface="Covered By Your Grace"/>
              </a:rPr>
              <a:t>all white males</a:t>
            </a:r>
            <a:r>
              <a:rPr lang="en" sz="3000">
                <a:latin typeface="Covered By Your Grace"/>
                <a:ea typeface="Covered By Your Grace"/>
                <a:cs typeface="Covered By Your Grace"/>
                <a:sym typeface="Covered By Your Grace"/>
              </a:rPr>
              <a:t> had the right to vote in the state.  </a:t>
            </a:r>
          </a:p>
          <a:p>
            <a:pPr lvl="0" rtl="0">
              <a:spcBef>
                <a:spcPts val="0"/>
              </a:spcBef>
              <a:buNone/>
            </a:pPr>
            <a:r>
              <a:t/>
            </a:r>
            <a:endParaRPr sz="30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pic>
        <p:nvPicPr>
          <p:cNvPr id="74" name="Shape 74"/>
          <p:cNvPicPr preferRelativeResize="0"/>
          <p:nvPr/>
        </p:nvPicPr>
        <p:blipFill>
          <a:blip r:embed="rId3">
            <a:alphaModFix/>
          </a:blip>
          <a:stretch>
            <a:fillRect/>
          </a:stretch>
        </p:blipFill>
        <p:spPr>
          <a:xfrm>
            <a:off x="5338082" y="1817700"/>
            <a:ext cx="3090743" cy="26209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rot="-337024">
            <a:off x="-437344" y="400302"/>
            <a:ext cx="8229515" cy="1017088"/>
          </a:xfrm>
          <a:prstGeom prst="rect">
            <a:avLst/>
          </a:prstGeom>
        </p:spPr>
        <p:txBody>
          <a:bodyPr anchorCtr="0" anchor="ctr" bIns="91425" lIns="91425" rIns="91425" tIns="91425">
            <a:noAutofit/>
          </a:bodyPr>
          <a:lstStyle/>
          <a:p>
            <a:pPr lvl="0" rtl="0">
              <a:spcBef>
                <a:spcPts val="0"/>
              </a:spcBef>
              <a:buNone/>
            </a:pPr>
            <a:r>
              <a:rPr lang="en" sz="4200">
                <a:latin typeface="Ultra"/>
                <a:ea typeface="Ultra"/>
                <a:cs typeface="Ultra"/>
                <a:sym typeface="Ultra"/>
              </a:rPr>
              <a:t>State of the Economy</a:t>
            </a:r>
          </a:p>
        </p:txBody>
      </p:sp>
      <p:sp>
        <p:nvSpPr>
          <p:cNvPr id="80" name="Shape 80"/>
          <p:cNvSpPr txBox="1"/>
          <p:nvPr>
            <p:ph idx="1" type="body"/>
          </p:nvPr>
        </p:nvSpPr>
        <p:spPr>
          <a:xfrm>
            <a:off x="578175" y="2511100"/>
            <a:ext cx="8215800" cy="4090199"/>
          </a:xfrm>
          <a:prstGeom prst="rect">
            <a:avLst/>
          </a:prstGeom>
        </p:spPr>
        <p:txBody>
          <a:bodyPr anchorCtr="0" anchor="ctr" bIns="91425" lIns="91425" rIns="91425" tIns="91425">
            <a:noAutofit/>
          </a:bodyPr>
          <a:lstStyle/>
          <a:p>
            <a:pPr rtl="0">
              <a:spcBef>
                <a:spcPts val="0"/>
              </a:spcBef>
              <a:buNone/>
            </a:pPr>
            <a:r>
              <a:rPr lang="en" sz="2800">
                <a:latin typeface="Covered By Your Grace"/>
                <a:ea typeface="Covered By Your Grace"/>
                <a:cs typeface="Covered By Your Grace"/>
                <a:sym typeface="Covered By Your Grace"/>
              </a:rPr>
              <a:t>While on the surface, SC’s economy looked prosperous there were </a:t>
            </a:r>
            <a:r>
              <a:rPr b="1" lang="en" sz="2800" u="sng">
                <a:latin typeface="Covered By Your Grace"/>
                <a:ea typeface="Covered By Your Grace"/>
                <a:cs typeface="Covered By Your Grace"/>
                <a:sym typeface="Covered By Your Grace"/>
              </a:rPr>
              <a:t>warning signs</a:t>
            </a:r>
            <a:r>
              <a:rPr lang="en" sz="2800">
                <a:latin typeface="Covered By Your Grace"/>
                <a:ea typeface="Covered By Your Grace"/>
                <a:cs typeface="Covered By Your Grace"/>
                <a:sym typeface="Covered By Your Grace"/>
              </a:rPr>
              <a:t> of trouble ahead:</a:t>
            </a:r>
          </a:p>
          <a:p>
            <a:pPr indent="-228600" lvl="0" marL="457200" rtl="0">
              <a:spcBef>
                <a:spcPts val="0"/>
              </a:spcBef>
              <a:buSzPct val="100000"/>
              <a:buFont typeface="Covered By Your Grace"/>
            </a:pPr>
            <a:r>
              <a:rPr lang="en" sz="2800">
                <a:latin typeface="Covered By Your Grace"/>
                <a:ea typeface="Covered By Your Grace"/>
                <a:cs typeface="Covered By Your Grace"/>
                <a:sym typeface="Covered By Your Grace"/>
              </a:rPr>
              <a:t>SC’s average wealth was high (but it lagged behind other southern  states </a:t>
            </a:r>
          </a:p>
          <a:p>
            <a:pPr indent="-228600" lvl="0" marL="457200" rtl="0">
              <a:spcBef>
                <a:spcPts val="0"/>
              </a:spcBef>
              <a:buSzPct val="100000"/>
              <a:buFont typeface="Covered By Your Grace"/>
            </a:pPr>
            <a:r>
              <a:rPr lang="en" sz="2800">
                <a:latin typeface="Covered By Your Grace"/>
                <a:ea typeface="Covered By Your Grace"/>
                <a:cs typeface="Covered By Your Grace"/>
                <a:sym typeface="Covered By Your Grace"/>
              </a:rPr>
              <a:t>Cotton was </a:t>
            </a:r>
            <a:r>
              <a:rPr b="1" lang="en" sz="2800" u="sng">
                <a:latin typeface="Covered By Your Grace"/>
                <a:ea typeface="Covered By Your Grace"/>
                <a:cs typeface="Covered By Your Grace"/>
                <a:sym typeface="Covered By Your Grace"/>
              </a:rPr>
              <a:t>depleting</a:t>
            </a:r>
            <a:r>
              <a:rPr lang="en" sz="2800">
                <a:latin typeface="Covered By Your Grace"/>
                <a:ea typeface="Covered By Your Grace"/>
                <a:cs typeface="Covered By Your Grace"/>
                <a:sym typeface="Covered By Your Grace"/>
              </a:rPr>
              <a:t> the soil</a:t>
            </a:r>
          </a:p>
          <a:p>
            <a:pPr indent="-228600" lvl="0" marL="457200" rtl="0">
              <a:spcBef>
                <a:spcPts val="0"/>
              </a:spcBef>
              <a:buSzPct val="100000"/>
              <a:buFont typeface="Covered By Your Grace"/>
            </a:pPr>
            <a:r>
              <a:rPr lang="en" sz="2800">
                <a:latin typeface="Covered By Your Grace"/>
                <a:ea typeface="Covered By Your Grace"/>
                <a:cs typeface="Covered By Your Grace"/>
                <a:sym typeface="Covered By Your Grace"/>
              </a:rPr>
              <a:t>Population of SC had a </a:t>
            </a:r>
            <a:r>
              <a:rPr b="1" lang="en" sz="2800" u="sng">
                <a:latin typeface="Covered By Your Grace"/>
                <a:ea typeface="Covered By Your Grace"/>
                <a:cs typeface="Covered By Your Grace"/>
                <a:sym typeface="Covered By Your Grace"/>
              </a:rPr>
              <a:t>black</a:t>
            </a:r>
            <a:r>
              <a:rPr lang="en" sz="2800">
                <a:latin typeface="Covered By Your Grace"/>
                <a:ea typeface="Covered By Your Grace"/>
                <a:cs typeface="Covered By Your Grace"/>
                <a:sym typeface="Covered By Your Grace"/>
              </a:rPr>
              <a:t> majority</a:t>
            </a:r>
          </a:p>
          <a:p>
            <a:pPr indent="-228600" lvl="0" marL="457200" rtl="0">
              <a:spcBef>
                <a:spcPts val="0"/>
              </a:spcBef>
              <a:buSzPct val="100000"/>
              <a:buFont typeface="Covered By Your Grace"/>
            </a:pPr>
            <a:r>
              <a:rPr lang="en" sz="2800">
                <a:latin typeface="Covered By Your Grace"/>
                <a:ea typeface="Covered By Your Grace"/>
                <a:cs typeface="Covered By Your Grace"/>
                <a:sym typeface="Covered By Your Grace"/>
              </a:rPr>
              <a:t>Other ports started replacing Charleston port</a:t>
            </a:r>
          </a:p>
          <a:p>
            <a:pPr indent="-228600" lvl="0" marL="457200" rtl="0">
              <a:spcBef>
                <a:spcPts val="0"/>
              </a:spcBef>
              <a:buSzPct val="100000"/>
              <a:buFont typeface="Covered By Your Grace"/>
            </a:pPr>
            <a:r>
              <a:rPr lang="en" sz="2800">
                <a:latin typeface="Covered By Your Grace"/>
                <a:ea typeface="Covered By Your Grace"/>
                <a:cs typeface="Covered By Your Grace"/>
                <a:sym typeface="Covered By Your Grace"/>
              </a:rPr>
              <a:t>Manufacturing failed to take off</a:t>
            </a:r>
          </a:p>
          <a:p>
            <a:pPr lvl="0" rtl="0">
              <a:spcBef>
                <a:spcPts val="0"/>
              </a:spcBef>
              <a:buNone/>
            </a:pPr>
            <a:r>
              <a:t/>
            </a:r>
            <a:endParaRPr sz="30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1739450" y="1249775"/>
            <a:ext cx="5594499" cy="2614150"/>
          </a:xfrm>
          <a:prstGeom prst="rect">
            <a:avLst/>
          </a:prstGeom>
          <a:noFill/>
          <a:ln>
            <a:noFill/>
          </a:ln>
        </p:spPr>
      </p:pic>
      <p:sp>
        <p:nvSpPr>
          <p:cNvPr id="86" name="Shape 86"/>
          <p:cNvSpPr txBox="1"/>
          <p:nvPr>
            <p:ph type="title"/>
          </p:nvPr>
        </p:nvSpPr>
        <p:spPr>
          <a:xfrm rot="-337024">
            <a:off x="-82694" y="2798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Social Classes in SC</a:t>
            </a:r>
          </a:p>
        </p:txBody>
      </p:sp>
      <p:sp>
        <p:nvSpPr>
          <p:cNvPr id="87" name="Shape 87"/>
          <p:cNvSpPr txBox="1"/>
          <p:nvPr>
            <p:ph idx="1" type="body"/>
          </p:nvPr>
        </p:nvSpPr>
        <p:spPr>
          <a:xfrm>
            <a:off x="427725" y="5275375"/>
            <a:ext cx="8496899" cy="1151100"/>
          </a:xfrm>
          <a:prstGeom prst="rect">
            <a:avLst/>
          </a:prstGeom>
        </p:spPr>
        <p:txBody>
          <a:bodyPr anchorCtr="0" anchor="ctr" bIns="91425" lIns="91425" rIns="91425" tIns="91425">
            <a:noAutofit/>
          </a:bodyPr>
          <a:lstStyle/>
          <a:p>
            <a:pPr lvl="0" rtl="0">
              <a:spcBef>
                <a:spcPts val="0"/>
              </a:spcBef>
              <a:buNone/>
            </a:pPr>
            <a:r>
              <a:rPr lang="en" sz="3000">
                <a:latin typeface="Covered By Your Grace"/>
                <a:ea typeface="Covered By Your Grace"/>
                <a:cs typeface="Covered By Your Grace"/>
                <a:sym typeface="Covered By Your Grace"/>
              </a:rPr>
              <a:t>Antebellum SC was divided between the </a:t>
            </a:r>
            <a:r>
              <a:rPr b="1" lang="en" sz="3000" u="sng">
                <a:latin typeface="Covered By Your Grace"/>
                <a:ea typeface="Covered By Your Grace"/>
                <a:cs typeface="Covered By Your Grace"/>
                <a:sym typeface="Covered By Your Grace"/>
              </a:rPr>
              <a:t>elite planter class</a:t>
            </a:r>
            <a:r>
              <a:rPr lang="en" sz="3000">
                <a:latin typeface="Covered By Your Grace"/>
                <a:ea typeface="Covered By Your Grace"/>
                <a:cs typeface="Covered By Your Grace"/>
                <a:sym typeface="Covered By Your Grace"/>
              </a:rPr>
              <a:t> (not just in the Lowcountry anymore), smaller white farmers, free blacks, and slaves.  </a:t>
            </a:r>
          </a:p>
          <a:p>
            <a:pPr lvl="0" rtl="0">
              <a:spcBef>
                <a:spcPts val="0"/>
              </a:spcBef>
              <a:buNone/>
            </a:pPr>
            <a:r>
              <a:t/>
            </a:r>
            <a:endParaRPr sz="30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idx="4294967295" type="ctrTitle"/>
          </p:nvPr>
        </p:nvSpPr>
        <p:spPr>
          <a:xfrm>
            <a:off x="685800" y="863999"/>
            <a:ext cx="7772400" cy="1193399"/>
          </a:xfrm>
          <a:prstGeom prst="rect">
            <a:avLst/>
          </a:prstGeom>
          <a:noFill/>
          <a:ln>
            <a:noFill/>
          </a:ln>
        </p:spPr>
        <p:txBody>
          <a:bodyPr anchorCtr="0" anchor="ctr" bIns="91425" lIns="91425" rIns="91425" tIns="91425">
            <a:noAutofit/>
          </a:bodyPr>
          <a:lstStyle/>
          <a:p>
            <a:pPr lvl="0" rtl="0">
              <a:spcBef>
                <a:spcPts val="0"/>
              </a:spcBef>
              <a:buNone/>
            </a:pPr>
            <a:r>
              <a:rPr lang="en" sz="6000">
                <a:highlight>
                  <a:srgbClr val="F3F3F3"/>
                </a:highlight>
              </a:rPr>
              <a:t>45.8%</a:t>
            </a:r>
          </a:p>
        </p:txBody>
      </p:sp>
      <p:sp>
        <p:nvSpPr>
          <p:cNvPr id="93" name="Shape 93"/>
          <p:cNvSpPr txBox="1"/>
          <p:nvPr>
            <p:ph idx="4294967295" type="subTitle"/>
          </p:nvPr>
        </p:nvSpPr>
        <p:spPr>
          <a:xfrm>
            <a:off x="685800" y="1881745"/>
            <a:ext cx="7772400" cy="617699"/>
          </a:xfrm>
          <a:prstGeom prst="rect">
            <a:avLst/>
          </a:prstGeom>
          <a:noFill/>
          <a:ln>
            <a:noFill/>
          </a:ln>
        </p:spPr>
        <p:txBody>
          <a:bodyPr anchorCtr="0" anchor="t" bIns="91425" lIns="91425" rIns="91425" tIns="91425">
            <a:noAutofit/>
          </a:bodyPr>
          <a:lstStyle/>
          <a:p>
            <a:pPr lvl="0" rtl="0" algn="ctr">
              <a:spcBef>
                <a:spcPts val="0"/>
              </a:spcBef>
              <a:buNone/>
            </a:pPr>
            <a:r>
              <a:rPr lang="en" sz="1800"/>
              <a:t>White families who owned slaves</a:t>
            </a:r>
          </a:p>
        </p:txBody>
      </p:sp>
      <p:sp>
        <p:nvSpPr>
          <p:cNvPr id="94" name="Shape 94"/>
          <p:cNvSpPr txBox="1"/>
          <p:nvPr>
            <p:ph idx="4294967295" type="ctrTitle"/>
          </p:nvPr>
        </p:nvSpPr>
        <p:spPr>
          <a:xfrm>
            <a:off x="685800" y="4369199"/>
            <a:ext cx="7772400" cy="1193399"/>
          </a:xfrm>
          <a:prstGeom prst="rect">
            <a:avLst/>
          </a:prstGeom>
          <a:noFill/>
          <a:ln>
            <a:noFill/>
          </a:ln>
        </p:spPr>
        <p:txBody>
          <a:bodyPr anchorCtr="0" anchor="ctr" bIns="91425" lIns="91425" rIns="91425" tIns="91425">
            <a:noAutofit/>
          </a:bodyPr>
          <a:lstStyle/>
          <a:p>
            <a:pPr lvl="0" rtl="0">
              <a:spcBef>
                <a:spcPts val="0"/>
              </a:spcBef>
              <a:buNone/>
            </a:pPr>
            <a:r>
              <a:rPr lang="en" sz="6000">
                <a:highlight>
                  <a:srgbClr val="F3F3F3"/>
                </a:highlight>
              </a:rPr>
              <a:t>61%</a:t>
            </a:r>
          </a:p>
        </p:txBody>
      </p:sp>
      <p:sp>
        <p:nvSpPr>
          <p:cNvPr id="95" name="Shape 95"/>
          <p:cNvSpPr txBox="1"/>
          <p:nvPr>
            <p:ph idx="4294967295" type="subTitle"/>
          </p:nvPr>
        </p:nvSpPr>
        <p:spPr>
          <a:xfrm>
            <a:off x="685800" y="5386944"/>
            <a:ext cx="7772400" cy="617699"/>
          </a:xfrm>
          <a:prstGeom prst="rect">
            <a:avLst/>
          </a:prstGeom>
          <a:noFill/>
          <a:ln>
            <a:noFill/>
          </a:ln>
        </p:spPr>
        <p:txBody>
          <a:bodyPr anchorCtr="0" anchor="t" bIns="91425" lIns="91425" rIns="91425" tIns="91425">
            <a:noAutofit/>
          </a:bodyPr>
          <a:lstStyle/>
          <a:p>
            <a:pPr lvl="0" rtl="0" algn="ctr">
              <a:spcBef>
                <a:spcPts val="0"/>
              </a:spcBef>
              <a:buNone/>
            </a:pPr>
            <a:r>
              <a:rPr lang="en" sz="1800"/>
              <a:t>Owned fewer than 10 slaves 14% had just one</a:t>
            </a:r>
          </a:p>
        </p:txBody>
      </p:sp>
      <p:sp>
        <p:nvSpPr>
          <p:cNvPr id="96" name="Shape 96"/>
          <p:cNvSpPr txBox="1"/>
          <p:nvPr>
            <p:ph idx="4294967295" type="ctrTitle"/>
          </p:nvPr>
        </p:nvSpPr>
        <p:spPr>
          <a:xfrm>
            <a:off x="685800" y="2616599"/>
            <a:ext cx="7772400" cy="1193399"/>
          </a:xfrm>
          <a:prstGeom prst="rect">
            <a:avLst/>
          </a:prstGeom>
          <a:noFill/>
          <a:ln>
            <a:noFill/>
          </a:ln>
        </p:spPr>
        <p:txBody>
          <a:bodyPr anchorCtr="0" anchor="ctr" bIns="91425" lIns="91425" rIns="91425" tIns="91425">
            <a:noAutofit/>
          </a:bodyPr>
          <a:lstStyle/>
          <a:p>
            <a:pPr lvl="0" rtl="0">
              <a:spcBef>
                <a:spcPts val="0"/>
              </a:spcBef>
              <a:buNone/>
            </a:pPr>
            <a:r>
              <a:rPr lang="en" sz="6000">
                <a:highlight>
                  <a:srgbClr val="F3F3F3"/>
                </a:highlight>
              </a:rPr>
              <a:t>20%</a:t>
            </a:r>
          </a:p>
        </p:txBody>
      </p:sp>
      <p:sp>
        <p:nvSpPr>
          <p:cNvPr id="97" name="Shape 97"/>
          <p:cNvSpPr txBox="1"/>
          <p:nvPr>
            <p:ph idx="4294967295" type="subTitle"/>
          </p:nvPr>
        </p:nvSpPr>
        <p:spPr>
          <a:xfrm>
            <a:off x="685800" y="3634344"/>
            <a:ext cx="7772400" cy="617699"/>
          </a:xfrm>
          <a:prstGeom prst="rect">
            <a:avLst/>
          </a:prstGeom>
          <a:noFill/>
          <a:ln>
            <a:noFill/>
          </a:ln>
        </p:spPr>
        <p:txBody>
          <a:bodyPr anchorCtr="0" anchor="t" bIns="91425" lIns="91425" rIns="91425" tIns="91425">
            <a:noAutofit/>
          </a:bodyPr>
          <a:lstStyle/>
          <a:p>
            <a:pPr lvl="0" rtl="0" algn="ctr">
              <a:spcBef>
                <a:spcPts val="0"/>
              </a:spcBef>
              <a:buNone/>
            </a:pPr>
            <a:r>
              <a:rPr lang="en" sz="1800"/>
              <a:t>Planters who owned 20 or more slaves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ort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