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PT Serif"/>
      <p:regular r:id="rId25"/>
      <p:bold r:id="rId26"/>
      <p:italic r:id="rId27"/>
      <p:boldItalic r:id="rId28"/>
    </p:embeddedFont>
    <p:embeddedFont>
      <p:font typeface="Covered By Your Grace"/>
      <p:regular r:id="rId29"/>
    </p:embeddedFont>
    <p:embeddedFont>
      <p:font typeface="Nothing You Could Do"/>
      <p:regular r:id="rId30"/>
    </p:embeddedFont>
    <p:embeddedFont>
      <p:font typeface="Ultra"/>
      <p:regular r:id="rId3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erif-bold.fntdata"/><Relationship Id="rId25" Type="http://schemas.openxmlformats.org/officeDocument/2006/relationships/font" Target="fonts/PTSerif-regular.fntdata"/><Relationship Id="rId28" Type="http://schemas.openxmlformats.org/officeDocument/2006/relationships/font" Target="fonts/PTSerif-boldItalic.fntdata"/><Relationship Id="rId27" Type="http://schemas.openxmlformats.org/officeDocument/2006/relationships/font" Target="fonts/PTSerif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veredByYourGrac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ltra-regular.fntdata"/><Relationship Id="rId30" Type="http://schemas.openxmlformats.org/officeDocument/2006/relationships/font" Target="fonts/NothingYouCouldD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1768800" y="2655750"/>
            <a:ext cx="56064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SzPct val="100000"/>
              <a:defRPr sz="6000"/>
            </a:lvl2pPr>
            <a:lvl3pPr algn="ctr">
              <a:spcBef>
                <a:spcPts val="0"/>
              </a:spcBef>
              <a:buSzPct val="100000"/>
              <a:defRPr sz="6000"/>
            </a:lvl3pPr>
            <a:lvl4pPr algn="ctr">
              <a:spcBef>
                <a:spcPts val="0"/>
              </a:spcBef>
              <a:buSzPct val="100000"/>
              <a:defRPr sz="6000"/>
            </a:lvl4pPr>
            <a:lvl5pPr algn="ctr">
              <a:spcBef>
                <a:spcPts val="0"/>
              </a:spcBef>
              <a:buSzPct val="100000"/>
              <a:defRPr sz="6000"/>
            </a:lvl5pPr>
            <a:lvl6pPr algn="ctr">
              <a:spcBef>
                <a:spcPts val="0"/>
              </a:spcBef>
              <a:buSzPct val="100000"/>
              <a:defRPr sz="6000"/>
            </a:lvl6pPr>
            <a:lvl7pPr algn="ctr">
              <a:spcBef>
                <a:spcPts val="0"/>
              </a:spcBef>
              <a:buSzPct val="100000"/>
              <a:defRPr sz="6000"/>
            </a:lvl7pPr>
            <a:lvl8pPr algn="ctr">
              <a:spcBef>
                <a:spcPts val="0"/>
              </a:spcBef>
              <a:buSzPct val="100000"/>
              <a:defRPr sz="6000"/>
            </a:lvl8pPr>
            <a:lvl9pPr algn="ctr">
              <a:spcBef>
                <a:spcPts val="0"/>
              </a:spcBef>
              <a:buSzPct val="100000"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lack">
    <p:bg>
      <p:bgPr>
        <a:solidFill>
          <a:srgbClr val="000000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619700" y="2111125"/>
            <a:ext cx="59045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619700" y="3786746"/>
            <a:ext cx="5904599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666666"/>
              </a:buClr>
              <a:buFont typeface="Playfair Display"/>
              <a:buNone/>
              <a:defRPr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 algn="ctr">
              <a:spcBef>
                <a:spcPts val="0"/>
              </a:spcBef>
              <a:buClr>
                <a:srgbClr val="666666"/>
              </a:buClr>
              <a:buSzPct val="100000"/>
              <a:buFont typeface="Playfair Display"/>
              <a:buNone/>
              <a:defRPr i="1" sz="3000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4136250" y="1903975"/>
            <a:ext cx="871499" cy="87149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659150" y="2882400"/>
            <a:ext cx="58257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 i="1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defRPr i="1"/>
            </a:lvl4pPr>
            <a:lvl5pPr rtl="0" algn="ctr">
              <a:spcBef>
                <a:spcPts val="0"/>
              </a:spcBef>
              <a:defRPr i="1"/>
            </a:lvl5pPr>
            <a:lvl6pPr rtl="0" algn="ctr">
              <a:spcBef>
                <a:spcPts val="0"/>
              </a:spcBef>
              <a:defRPr i="1"/>
            </a:lvl6pPr>
            <a:lvl7pPr rtl="0" algn="ctr">
              <a:spcBef>
                <a:spcPts val="0"/>
              </a:spcBef>
              <a:defRPr i="1"/>
            </a:lvl7pPr>
            <a:lvl8pPr rtl="0" algn="ctr">
              <a:spcBef>
                <a:spcPts val="0"/>
              </a:spcBef>
              <a:defRPr i="1"/>
            </a:lvl8pPr>
            <a:lvl9pPr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17" name="Shape 17"/>
          <p:cNvSpPr txBox="1"/>
          <p:nvPr/>
        </p:nvSpPr>
        <p:spPr>
          <a:xfrm>
            <a:off x="3593400" y="1957500"/>
            <a:ext cx="1957200" cy="7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solidFill>
                  <a:srgbClr val="B7B7B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451075"/>
            <a:ext cx="8229600" cy="1016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>
                <a:highlight>
                  <a:srgbClr val="F3F3F3"/>
                </a:highlight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251600" y="1697300"/>
            <a:ext cx="6640799" cy="4090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451075"/>
            <a:ext cx="8229600" cy="1016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>
                <a:highlight>
                  <a:srgbClr val="F3F3F3"/>
                </a:highlight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970211" y="1600200"/>
            <a:ext cx="3496500" cy="3927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77288" y="1600200"/>
            <a:ext cx="3496500" cy="3927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451075"/>
            <a:ext cx="8229600" cy="1016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>
                <a:highlight>
                  <a:srgbClr val="F3F3F3"/>
                </a:highlight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38589" y="1600200"/>
            <a:ext cx="2471100" cy="423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3336450" y="1600200"/>
            <a:ext cx="2471100" cy="423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x="5934310" y="1600200"/>
            <a:ext cx="2471100" cy="423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451075"/>
            <a:ext cx="8229600" cy="1016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>
                <a:highlight>
                  <a:srgbClr val="F3F3F3"/>
                </a:highlight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Clr>
                <a:srgbClr val="999999"/>
              </a:buClr>
              <a:buSzPct val="100000"/>
              <a:buNone/>
              <a:defRPr sz="1200">
                <a:solidFill>
                  <a:srgbClr val="999999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whit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389850" y="384150"/>
            <a:ext cx="8364300" cy="6089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/>
          <p:nvPr/>
        </p:nvSpPr>
        <p:spPr>
          <a:xfrm>
            <a:off x="307650" y="302100"/>
            <a:ext cx="8528700" cy="6253799"/>
          </a:xfrm>
          <a:prstGeom prst="rect">
            <a:avLst/>
          </a:prstGeom>
          <a:noFill/>
          <a:ln cap="flat" cmpd="sng" w="28575">
            <a:solidFill>
              <a:srgbClr val="D9D9D9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451075"/>
            <a:ext cx="8229600" cy="101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251600" y="1697300"/>
            <a:ext cx="6640799" cy="409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07.png"/><Relationship Id="rId6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727150" y="2655750"/>
            <a:ext cx="76992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6000">
                <a:latin typeface="Ultra"/>
                <a:ea typeface="Ultra"/>
                <a:cs typeface="Ultra"/>
                <a:sym typeface="Ultra"/>
              </a:rPr>
              <a:t>8-4.2:</a:t>
            </a:r>
          </a:p>
          <a:p>
            <a:pPr>
              <a:spcBef>
                <a:spcPts val="0"/>
              </a:spcBef>
              <a:buNone/>
            </a:pPr>
            <a:r>
              <a:rPr lang="en" sz="6000">
                <a:latin typeface="Ultra"/>
                <a:ea typeface="Ultra"/>
                <a:cs typeface="Ultra"/>
                <a:sym typeface="Ultra"/>
              </a:rPr>
              <a:t>Sectionalism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440825"/>
            <a:ext cx="476250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 rot="-337024">
            <a:off x="-944694" y="72377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Political Divide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1275" y="3250775"/>
            <a:ext cx="8058900" cy="327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Politically the North &amp; South were divided as well. 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Traditionally Southerners supported the Democratic-Republicans, which would become known as Jackson’s </a:t>
            </a:r>
            <a:r>
              <a:rPr b="1" lang="en" sz="24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Democrats</a:t>
            </a: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North supported the Federalists, later called the Whigs and finally Lincoln’s </a:t>
            </a:r>
            <a:r>
              <a:rPr b="1" lang="en" sz="24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Republicans</a:t>
            </a: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.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 rot="-337024">
            <a:off x="-90191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Denmark Vesey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542550" y="2259700"/>
            <a:ext cx="80589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400" u="sng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Denmark Vesey,</a:t>
            </a: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 a free black who had purchased his freedom and preached at the African Methodist Church, planned an </a:t>
            </a:r>
            <a:r>
              <a:rPr b="1" lang="en" sz="2400" u="sng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uprising</a:t>
            </a: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Supposedly hundreds of slaves were involved in the plot which was to take place in July.  At the end May, a house servant reported to his master that he had been approached to join.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Authorities captured dozens of “conspirators” and put them on trial.  Over 20, including Vesey were executed.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Again, South Carolina became</a:t>
            </a:r>
            <a:r>
              <a:rPr b="1" lang="en" sz="2400" u="sng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 terrified of a slave rebellion</a:t>
            </a: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. </a:t>
            </a: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0" y="5061523"/>
            <a:ext cx="1668168" cy="1682424"/>
          </a:xfrm>
          <a:prstGeom prst="irregularSeal1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latin typeface="Covered By Your Grace"/>
                <a:ea typeface="Covered By Your Grace"/>
                <a:cs typeface="Covered By Your Grace"/>
                <a:sym typeface="Covered By Your Grace"/>
              </a:rPr>
              <a:t>Vesey’s Ties to Emanuel AME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 rot="-337024">
            <a:off x="-90191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Denmark Vesey</a:t>
            </a:r>
          </a:p>
        </p:txBody>
      </p:sp>
      <p:sp>
        <p:nvSpPr>
          <p:cNvPr id="123" name="Shape 123">
            <a:hlinkClick/>
          </p:cNvPr>
          <p:cNvSpPr/>
          <p:nvPr/>
        </p:nvSpPr>
        <p:spPr>
          <a:xfrm>
            <a:off x="1416275" y="1543400"/>
            <a:ext cx="6069074" cy="45518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 rot="-337024">
            <a:off x="-90191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Nat Turner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106225" y="1696675"/>
            <a:ext cx="44808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 slave uprising in Virginia, known as the </a:t>
            </a:r>
            <a:r>
              <a:rPr b="1" lang="en" sz="26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Nat Turner Rebellion</a:t>
            </a:r>
            <a:r>
              <a:rPr lang="en" sz="26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, further increased tension throughout the region.  </a:t>
            </a:r>
          </a:p>
          <a:p>
            <a:pPr lvl="0" rtl="0">
              <a:spcBef>
                <a:spcPts val="2000"/>
              </a:spcBef>
              <a:buNone/>
            </a:pPr>
            <a:r>
              <a:rPr lang="en" sz="26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 1831, Nat Turner, a slave, led up to 70 slaves in a revolt.  Killing 55-65 people, the rebellion lasted for 48 hours before most slaves were captured.  Nat Turner eluded capture for 2 months, then captured, tried, and hung.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6" y="1696674"/>
            <a:ext cx="3518776" cy="37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 rot="-337024">
            <a:off x="-90191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Nat Turner</a:t>
            </a:r>
          </a:p>
        </p:txBody>
      </p:sp>
      <p:sp>
        <p:nvSpPr>
          <p:cNvPr id="136" name="Shape 136">
            <a:hlinkClick/>
          </p:cNvPr>
          <p:cNvSpPr/>
          <p:nvPr/>
        </p:nvSpPr>
        <p:spPr>
          <a:xfrm>
            <a:off x="1573100" y="1600450"/>
            <a:ext cx="5565299" cy="417397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 rot="-337024">
            <a:off x="-90191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Sectionalism Infographic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851" y="1996424"/>
            <a:ext cx="6834300" cy="444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" type="body"/>
          </p:nvPr>
        </p:nvSpPr>
        <p:spPr>
          <a:xfrm>
            <a:off x="542550" y="1583775"/>
            <a:ext cx="80589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Draw an infographic that shows the regional differences between the North, South, &amp; West.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612" y="1581791"/>
            <a:ext cx="7172399" cy="48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 rot="-337024">
            <a:off x="-90191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Sectionalism Infographic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b="39734" l="2506" r="55003" t="5952"/>
          <a:stretch/>
        </p:blipFill>
        <p:spPr>
          <a:xfrm>
            <a:off x="4548250" y="556050"/>
            <a:ext cx="3108199" cy="29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type="title"/>
          </p:nvPr>
        </p:nvSpPr>
        <p:spPr>
          <a:xfrm rot="-337024">
            <a:off x="-1571994" y="2799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Sectionalism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541250" y="3250800"/>
            <a:ext cx="4306500" cy="2039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 u="sng">
                <a:latin typeface="Covered By Your Grace"/>
                <a:ea typeface="Covered By Your Grace"/>
                <a:cs typeface="Covered By Your Grace"/>
                <a:sym typeface="Covered By Your Grace"/>
              </a:rPr>
              <a:t>Sectionalism</a:t>
            </a:r>
            <a:r>
              <a:rPr lang="en" sz="3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 is loyalty to a particular region or section of a country instead of to the nation as a whole.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It developed in the U.S. as the economies, cultures, and political interests of the  </a:t>
            </a:r>
            <a:r>
              <a:rPr b="1" lang="en" sz="3000" u="sng">
                <a:latin typeface="Covered By Your Grace"/>
                <a:ea typeface="Covered By Your Grace"/>
                <a:cs typeface="Covered By Your Grace"/>
                <a:sym typeface="Covered By Your Grace"/>
              </a:rPr>
              <a:t>North &amp; South became more different</a:t>
            </a:r>
            <a:r>
              <a:rPr lang="en" sz="3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b="2752" l="49148" r="2319" t="45793"/>
          <a:stretch/>
        </p:blipFill>
        <p:spPr>
          <a:xfrm>
            <a:off x="5474987" y="3806825"/>
            <a:ext cx="3550199" cy="28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rot="2919574">
            <a:off x="6301920" y="3151015"/>
            <a:ext cx="983753" cy="11975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333756"/>
            <a:ext cx="9144000" cy="61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type="title"/>
          </p:nvPr>
        </p:nvSpPr>
        <p:spPr>
          <a:xfrm rot="-337024">
            <a:off x="-2441744" y="257727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North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56675" y="1854700"/>
            <a:ext cx="79842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Northern states had many </a:t>
            </a:r>
            <a:r>
              <a:rPr b="1" lang="en" sz="28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factories</a:t>
            </a: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and businesses.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They wanted </a:t>
            </a:r>
            <a:r>
              <a:rPr b="1" lang="en" sz="28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tariffs</a:t>
            </a: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, to protect them from foreign competition from Britain.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Northern states also wanted the government to stop selling cheap land in the west.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They wanted people to work in factories instead of becoming farmers.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Northern states had a high </a:t>
            </a:r>
            <a:r>
              <a:rPr b="1" lang="en" sz="28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immigrant</a:t>
            </a: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population and did not rely on slave labor.</a:t>
            </a:r>
            <a:r>
              <a:rPr b="1" lang="en" sz="2800">
                <a:solidFill>
                  <a:srgbClr val="000000"/>
                </a:solidFill>
                <a:highlight>
                  <a:srgbClr val="FFFFFF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62" y="1722425"/>
            <a:ext cx="26193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title"/>
          </p:nvPr>
        </p:nvSpPr>
        <p:spPr>
          <a:xfrm rot="-266950">
            <a:off x="-645295" y="58171"/>
            <a:ext cx="8229499" cy="101706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ltra"/>
                <a:ea typeface="Ultra"/>
                <a:cs typeface="Ultra"/>
                <a:sym typeface="Ultra"/>
              </a:rPr>
              <a:t>Abolitionist Movement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542550" y="1484000"/>
            <a:ext cx="8058900" cy="14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Abolitionists wanted to </a:t>
            </a:r>
            <a:r>
              <a:rPr b="1" lang="en" sz="24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outlaw slavery</a:t>
            </a: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across the United States.  While not popular with most Northerners, the movement was based in the Northern states.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50" y="4039600"/>
            <a:ext cx="19050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7025" y="4406137"/>
            <a:ext cx="2105525" cy="21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137" y="1908700"/>
            <a:ext cx="2105524" cy="224683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2159775" y="4671325"/>
            <a:ext cx="2434800" cy="17643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William Lloyd Garrison published an antislavery newspaper called The Liberator</a:t>
            </a:r>
          </a:p>
        </p:txBody>
      </p:sp>
      <p:sp>
        <p:nvSpPr>
          <p:cNvPr id="72" name="Shape 72"/>
          <p:cNvSpPr/>
          <p:nvPr/>
        </p:nvSpPr>
        <p:spPr>
          <a:xfrm>
            <a:off x="410987" y="2407162"/>
            <a:ext cx="2168099" cy="13971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Harriet Tubman was a “conductor” on the Underground Railroad.</a:t>
            </a:r>
          </a:p>
        </p:txBody>
      </p:sp>
      <p:sp>
        <p:nvSpPr>
          <p:cNvPr id="73" name="Shape 73"/>
          <p:cNvSpPr/>
          <p:nvPr/>
        </p:nvSpPr>
        <p:spPr>
          <a:xfrm>
            <a:off x="6508175" y="2010337"/>
            <a:ext cx="2168099" cy="13971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Frederick Douglass was a famous orator..</a:t>
            </a:r>
          </a:p>
        </p:txBody>
      </p:sp>
      <p:sp>
        <p:nvSpPr>
          <p:cNvPr id="74" name="Shape 74"/>
          <p:cNvSpPr/>
          <p:nvPr/>
        </p:nvSpPr>
        <p:spPr>
          <a:xfrm>
            <a:off x="5149250" y="4760325"/>
            <a:ext cx="2168099" cy="13971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Harriet Beecher Stowe wrote “Uncle Tom’s Cabin”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-337024">
            <a:off x="-94466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Grimke Sisters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527550" y="2054300"/>
            <a:ext cx="80589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Grimke sisters were the </a:t>
            </a:r>
            <a:r>
              <a:rPr b="1" lang="en" sz="24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rare Southern Abolitionists</a:t>
            </a:r>
            <a:r>
              <a:rPr lang="en" sz="24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.  They were raised on a plantation in Charleston.  They travelled around the Northern states and gave speeches about the horrors of slavery.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062" y="1601253"/>
            <a:ext cx="4009874" cy="34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6088075" y="2520150"/>
            <a:ext cx="2680499" cy="18176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Angelina</a:t>
            </a:r>
          </a:p>
        </p:txBody>
      </p:sp>
      <p:sp>
        <p:nvSpPr>
          <p:cNvPr id="83" name="Shape 83"/>
          <p:cNvSpPr/>
          <p:nvPr/>
        </p:nvSpPr>
        <p:spPr>
          <a:xfrm flipH="1">
            <a:off x="195150" y="1601250"/>
            <a:ext cx="2680499" cy="18176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Sarah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-337024">
            <a:off x="-944669" y="400302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Abolitionists</a:t>
            </a:r>
          </a:p>
        </p:txBody>
      </p:sp>
      <p:sp>
        <p:nvSpPr>
          <p:cNvPr id="89" name="Shape 89">
            <a:hlinkClick/>
          </p:cNvPr>
          <p:cNvSpPr/>
          <p:nvPr/>
        </p:nvSpPr>
        <p:spPr>
          <a:xfrm>
            <a:off x="1599250" y="1543400"/>
            <a:ext cx="5945499" cy="445912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0" y="333756"/>
            <a:ext cx="9144000" cy="61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 rot="-337024">
            <a:off x="-2441744" y="257727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South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27550" y="2054300"/>
            <a:ext cx="80589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southern economy was based in agriculture and the use of slave labor.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Southern plantations sold most of their crops to Britain.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They were against tariffs because they angered Britain and made goods more expensive.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Southern states also wanted the government to support slavery and allow it to spread into western territories.</a:t>
            </a: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 (If it didn’t spread out west, soon the non-slave states would outnumber Southern states and they would use that advantage to outlaw slavery).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0" y="333756"/>
            <a:ext cx="9144000" cy="6190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 rot="-337024">
            <a:off x="-2441744" y="257727"/>
            <a:ext cx="8229515" cy="1017088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West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542550" y="2139825"/>
            <a:ext cx="8058900" cy="409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Manifest Destiny: Americans felt like it was their destiny to spread from coast to coast.  This fueled their desire to move out west.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Western territories wanted </a:t>
            </a:r>
            <a:r>
              <a:rPr b="1" lang="en" sz="28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cheap land</a:t>
            </a: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from the government.  The government had been using land as an incentive to get people to move out west...they wanted more.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They also wanted the government to keep building railroads, </a:t>
            </a:r>
            <a:r>
              <a:rPr b="1" lang="en" sz="2800" u="sng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roads and canals</a:t>
            </a:r>
            <a:r>
              <a:rPr b="1" lang="en" sz="2800">
                <a:solidFill>
                  <a:srgbClr val="00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ort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