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5143500" cx="9144000"/>
  <p:notesSz cx="6858000" cy="9144000"/>
  <p:embeddedFontLst>
    <p:embeddedFont>
      <p:font typeface="Cabin"/>
      <p:regular r:id="rId24"/>
      <p:bold r:id="rId25"/>
      <p:italic r:id="rId26"/>
      <p:boldItalic r:id="rId27"/>
    </p:embeddedFont>
    <p:embeddedFont>
      <p:font typeface="Coming Soon"/>
      <p:regular r:id="rId28"/>
    </p:embeddedFont>
    <p:embeddedFont>
      <p:font typeface="Luckiest Guy"/>
      <p:regular r:id="rId29"/>
    </p:embeddedFont>
    <p:embeddedFont>
      <p:font typeface="Miltonian Tattoo"/>
      <p:regular r:id="rId30"/>
    </p:embeddedFont>
    <p:embeddedFont>
      <p:font typeface="Cabin Condensed"/>
      <p:regular r:id="rId31"/>
      <p:bold r:id="rId32"/>
    </p:embeddedFont>
  </p:embeddedFontLst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Cabin-regular.fntdata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Cabin-italic.fntdata"/><Relationship Id="rId25" Type="http://schemas.openxmlformats.org/officeDocument/2006/relationships/font" Target="fonts/Cabin-bold.fntdata"/><Relationship Id="rId28" Type="http://schemas.openxmlformats.org/officeDocument/2006/relationships/font" Target="fonts/ComingSoon-regular.fntdata"/><Relationship Id="rId27" Type="http://schemas.openxmlformats.org/officeDocument/2006/relationships/font" Target="fonts/Cabin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LuckiestGuy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CabinCondensed-regular.fntdata"/><Relationship Id="rId30" Type="http://schemas.openxmlformats.org/officeDocument/2006/relationships/font" Target="fonts/MiltonianTattoo-regular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32" Type="http://schemas.openxmlformats.org/officeDocument/2006/relationships/font" Target="fonts/CabinCondensed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4" name="Shape 4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0" name="Shape 19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5" name="Shape 1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8" name="Shape 2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6" name="Shape 24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7" name="Shape 2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9" name="Shape 4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/>
        </p:nvSpPr>
        <p:spPr>
          <a:xfrm>
            <a:off x="361950" y="-571500"/>
            <a:ext cx="6286499" cy="6286499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" name="Shape 9"/>
          <p:cNvSpPr txBox="1"/>
          <p:nvPr>
            <p:ph type="ctrTitle"/>
          </p:nvPr>
        </p:nvSpPr>
        <p:spPr>
          <a:xfrm>
            <a:off x="1031425" y="1991850"/>
            <a:ext cx="4947599" cy="11597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algn="l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defRPr sz="60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algn="l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defRPr sz="60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algn="l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defRPr sz="60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algn="l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defRPr sz="60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algn="l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defRPr sz="60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algn="l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defRPr sz="60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algn="l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defRPr sz="60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algn="l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defRPr sz="60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algn="l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defRPr sz="60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ompletely blank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lank Inverse">
    <p:bg>
      <p:bgPr>
        <a:solidFill>
          <a:srgbClr val="000000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361950" y="-571500"/>
            <a:ext cx="6286499" cy="628649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>
              <a:highlight>
                <a:srgbClr val="FFFF00"/>
              </a:highlight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ub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2266950" y="266700"/>
            <a:ext cx="4610100" cy="46101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" name="Shape 12"/>
          <p:cNvSpPr txBox="1"/>
          <p:nvPr>
            <p:ph type="ctrTitle"/>
          </p:nvPr>
        </p:nvSpPr>
        <p:spPr>
          <a:xfrm>
            <a:off x="2733675" y="2116750"/>
            <a:ext cx="3676499" cy="11597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buClr>
                <a:srgbClr val="000000"/>
              </a:buClr>
              <a:buSzPct val="100000"/>
              <a:defRPr sz="4800">
                <a:solidFill>
                  <a:srgbClr val="000000"/>
                </a:solidFill>
              </a:defRPr>
            </a:lvl1pPr>
            <a:lvl2pPr rtl="0" algn="ctr">
              <a:spcBef>
                <a:spcPts val="0"/>
              </a:spcBef>
              <a:buClr>
                <a:srgbClr val="000000"/>
              </a:buClr>
              <a:buSzPct val="100000"/>
              <a:defRPr sz="4800">
                <a:solidFill>
                  <a:srgbClr val="000000"/>
                </a:solidFill>
              </a:defRPr>
            </a:lvl2pPr>
            <a:lvl3pPr rtl="0" algn="ctr">
              <a:spcBef>
                <a:spcPts val="0"/>
              </a:spcBef>
              <a:buClr>
                <a:srgbClr val="000000"/>
              </a:buClr>
              <a:buSzPct val="100000"/>
              <a:defRPr sz="4800">
                <a:solidFill>
                  <a:srgbClr val="000000"/>
                </a:solidFill>
              </a:defRPr>
            </a:lvl3pPr>
            <a:lvl4pPr rtl="0" algn="ctr">
              <a:spcBef>
                <a:spcPts val="0"/>
              </a:spcBef>
              <a:buClr>
                <a:srgbClr val="000000"/>
              </a:buClr>
              <a:buSzPct val="100000"/>
              <a:defRPr sz="4800">
                <a:solidFill>
                  <a:srgbClr val="000000"/>
                </a:solidFill>
              </a:defRPr>
            </a:lvl4pPr>
            <a:lvl5pPr rtl="0" algn="ctr">
              <a:spcBef>
                <a:spcPts val="0"/>
              </a:spcBef>
              <a:buClr>
                <a:srgbClr val="000000"/>
              </a:buClr>
              <a:buSzPct val="100000"/>
              <a:defRPr sz="4800">
                <a:solidFill>
                  <a:srgbClr val="000000"/>
                </a:solidFill>
              </a:defRPr>
            </a:lvl5pPr>
            <a:lvl6pPr rtl="0" algn="ctr">
              <a:spcBef>
                <a:spcPts val="0"/>
              </a:spcBef>
              <a:buClr>
                <a:srgbClr val="000000"/>
              </a:buClr>
              <a:buSzPct val="100000"/>
              <a:defRPr sz="4800">
                <a:solidFill>
                  <a:srgbClr val="000000"/>
                </a:solidFill>
              </a:defRPr>
            </a:lvl6pPr>
            <a:lvl7pPr rtl="0" algn="ctr">
              <a:spcBef>
                <a:spcPts val="0"/>
              </a:spcBef>
              <a:buClr>
                <a:srgbClr val="000000"/>
              </a:buClr>
              <a:buSzPct val="100000"/>
              <a:defRPr sz="4800">
                <a:solidFill>
                  <a:srgbClr val="000000"/>
                </a:solidFill>
              </a:defRPr>
            </a:lvl7pPr>
            <a:lvl8pPr rtl="0" algn="ctr">
              <a:spcBef>
                <a:spcPts val="0"/>
              </a:spcBef>
              <a:buClr>
                <a:srgbClr val="000000"/>
              </a:buClr>
              <a:buSzPct val="100000"/>
              <a:defRPr sz="4800">
                <a:solidFill>
                  <a:srgbClr val="000000"/>
                </a:solidFill>
              </a:defRPr>
            </a:lvl8pPr>
            <a:lvl9pPr rtl="0" algn="ctr">
              <a:spcBef>
                <a:spcPts val="0"/>
              </a:spcBef>
              <a:buClr>
                <a:srgbClr val="000000"/>
              </a:buClr>
              <a:buSzPct val="100000"/>
              <a:defRPr sz="48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3143250" y="3373450"/>
            <a:ext cx="2857499" cy="7847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 algn="ctr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>
                <a:solidFill>
                  <a:srgbClr val="FFFFFF"/>
                </a:solidFill>
                <a:highlight>
                  <a:srgbClr val="000000"/>
                </a:highlight>
              </a:defRPr>
            </a:lvl1pPr>
            <a:lvl2pPr rtl="0" algn="ctr">
              <a:spcBef>
                <a:spcPts val="0"/>
              </a:spcBef>
              <a:buClr>
                <a:srgbClr val="FFFFFF"/>
              </a:buClr>
              <a:buNone/>
              <a:defRPr>
                <a:solidFill>
                  <a:srgbClr val="FFFFFF"/>
                </a:solidFill>
                <a:highlight>
                  <a:srgbClr val="000000"/>
                </a:highlight>
              </a:defRPr>
            </a:lvl2pPr>
            <a:lvl3pPr rtl="0" algn="ctr">
              <a:spcBef>
                <a:spcPts val="0"/>
              </a:spcBef>
              <a:buClr>
                <a:srgbClr val="FFFFFF"/>
              </a:buClr>
              <a:buNone/>
              <a:defRPr>
                <a:solidFill>
                  <a:srgbClr val="FFFFFF"/>
                </a:solidFill>
                <a:highlight>
                  <a:srgbClr val="000000"/>
                </a:highlight>
              </a:defRPr>
            </a:lvl3pPr>
            <a:lvl4pPr rtl="0" algn="ctr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>
                <a:solidFill>
                  <a:srgbClr val="FFFFFF"/>
                </a:solidFill>
                <a:highlight>
                  <a:srgbClr val="000000"/>
                </a:highlight>
              </a:defRPr>
            </a:lvl4pPr>
            <a:lvl5pPr rtl="0" algn="ctr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>
                <a:solidFill>
                  <a:srgbClr val="FFFFFF"/>
                </a:solidFill>
                <a:highlight>
                  <a:srgbClr val="000000"/>
                </a:highlight>
              </a:defRPr>
            </a:lvl5pPr>
            <a:lvl6pPr rtl="0" algn="ctr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>
                <a:solidFill>
                  <a:srgbClr val="FFFFFF"/>
                </a:solidFill>
                <a:highlight>
                  <a:srgbClr val="000000"/>
                </a:highlight>
              </a:defRPr>
            </a:lvl6pPr>
            <a:lvl7pPr rtl="0" algn="ctr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>
                <a:solidFill>
                  <a:srgbClr val="FFFFFF"/>
                </a:solidFill>
                <a:highlight>
                  <a:srgbClr val="000000"/>
                </a:highlight>
              </a:defRPr>
            </a:lvl7pPr>
            <a:lvl8pPr rtl="0" algn="ctr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>
                <a:solidFill>
                  <a:srgbClr val="FFFFFF"/>
                </a:solidFill>
                <a:highlight>
                  <a:srgbClr val="000000"/>
                </a:highlight>
              </a:defRPr>
            </a:lvl8pPr>
            <a:lvl9pPr rtl="0" algn="ctr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>
                <a:solidFill>
                  <a:srgbClr val="FFFFFF"/>
                </a:solidFill>
                <a:highlight>
                  <a:srgbClr val="000000"/>
                </a:highlight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Quote">
    <p:bg>
      <p:bgPr>
        <a:solidFill>
          <a:srgbClr val="000000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/>
          <p:nvPr>
            <p:ph idx="1" type="body"/>
          </p:nvPr>
        </p:nvSpPr>
        <p:spPr>
          <a:xfrm>
            <a:off x="2676525" y="1247775"/>
            <a:ext cx="4905300" cy="8198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1pPr>
            <a:lvl2pPr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2pPr>
            <a:lvl3pPr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3pPr>
            <a:lvl4pPr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4pPr>
            <a:lvl5pPr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5pPr>
            <a:lvl6pPr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6pPr>
            <a:lvl7pPr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7pPr>
            <a:lvl8pPr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8pPr>
            <a:lvl9pPr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9pPr>
          </a:lstStyle>
          <a:p/>
        </p:txBody>
      </p:sp>
      <p:sp>
        <p:nvSpPr>
          <p:cNvPr id="16" name="Shape 16"/>
          <p:cNvSpPr txBox="1"/>
          <p:nvPr/>
        </p:nvSpPr>
        <p:spPr>
          <a:xfrm>
            <a:off x="1238250" y="705175"/>
            <a:ext cx="1178699" cy="653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r">
              <a:spcBef>
                <a:spcPts val="0"/>
              </a:spcBef>
              <a:buNone/>
            </a:pPr>
            <a:r>
              <a:rPr b="1" lang="en" sz="15000">
                <a:solidFill>
                  <a:srgbClr val="FFFF00"/>
                </a:solidFill>
                <a:latin typeface="Cabin Condensed"/>
                <a:ea typeface="Cabin Condensed"/>
                <a:cs typeface="Cabin Condensed"/>
                <a:sym typeface="Cabin Condensed"/>
              </a:rPr>
              <a:t>“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+ 1 column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" name="Shape 19"/>
          <p:cNvSpPr txBox="1"/>
          <p:nvPr>
            <p:ph type="title"/>
          </p:nvPr>
        </p:nvSpPr>
        <p:spPr>
          <a:xfrm>
            <a:off x="398150" y="1129129"/>
            <a:ext cx="1700700" cy="14837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0" name="Shape 20"/>
          <p:cNvSpPr txBox="1"/>
          <p:nvPr>
            <p:ph idx="1" type="body"/>
          </p:nvPr>
        </p:nvSpPr>
        <p:spPr>
          <a:xfrm>
            <a:off x="2871075" y="1007295"/>
            <a:ext cx="5561100" cy="3571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+ 2 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" name="Shape 23"/>
          <p:cNvSpPr txBox="1"/>
          <p:nvPr>
            <p:ph type="title"/>
          </p:nvPr>
        </p:nvSpPr>
        <p:spPr>
          <a:xfrm>
            <a:off x="398150" y="1129129"/>
            <a:ext cx="1700700" cy="14837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" type="body"/>
          </p:nvPr>
        </p:nvSpPr>
        <p:spPr>
          <a:xfrm>
            <a:off x="3082175" y="1091725"/>
            <a:ext cx="2623200" cy="3834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2000"/>
            </a:lvl1pPr>
            <a:lvl2pPr>
              <a:spcBef>
                <a:spcPts val="0"/>
              </a:spcBef>
              <a:buSzPct val="100000"/>
              <a:defRPr sz="2000"/>
            </a:lvl2pPr>
            <a:lvl3pPr>
              <a:spcBef>
                <a:spcPts val="0"/>
              </a:spcBef>
              <a:buSzPct val="100000"/>
              <a:defRPr sz="2000"/>
            </a:lvl3pPr>
            <a:lvl4pPr>
              <a:spcBef>
                <a:spcPts val="0"/>
              </a:spcBef>
              <a:buSzPct val="100000"/>
              <a:defRPr sz="2000"/>
            </a:lvl4pPr>
            <a:lvl5pPr>
              <a:spcBef>
                <a:spcPts val="0"/>
              </a:spcBef>
              <a:buSzPct val="100000"/>
              <a:defRPr sz="2000"/>
            </a:lvl5pPr>
            <a:lvl6pPr>
              <a:spcBef>
                <a:spcPts val="0"/>
              </a:spcBef>
              <a:buSzPct val="100000"/>
              <a:defRPr sz="2000"/>
            </a:lvl6pPr>
            <a:lvl7pPr>
              <a:spcBef>
                <a:spcPts val="0"/>
              </a:spcBef>
              <a:buSzPct val="100000"/>
              <a:defRPr sz="2000"/>
            </a:lvl7pPr>
            <a:lvl8pPr>
              <a:spcBef>
                <a:spcPts val="0"/>
              </a:spcBef>
              <a:buSzPct val="100000"/>
              <a:defRPr sz="2000"/>
            </a:lvl8pPr>
            <a:lvl9pPr>
              <a:spcBef>
                <a:spcPts val="0"/>
              </a:spcBef>
              <a:buSzPct val="100000"/>
              <a:defRPr sz="2000"/>
            </a:lvl9pPr>
          </a:lstStyle>
          <a:p/>
        </p:txBody>
      </p:sp>
      <p:sp>
        <p:nvSpPr>
          <p:cNvPr id="25" name="Shape 25"/>
          <p:cNvSpPr txBox="1"/>
          <p:nvPr>
            <p:ph idx="2" type="body"/>
          </p:nvPr>
        </p:nvSpPr>
        <p:spPr>
          <a:xfrm>
            <a:off x="5863322" y="1091725"/>
            <a:ext cx="2623200" cy="3834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2000"/>
            </a:lvl1pPr>
            <a:lvl2pPr>
              <a:spcBef>
                <a:spcPts val="0"/>
              </a:spcBef>
              <a:buSzPct val="100000"/>
              <a:defRPr sz="2000"/>
            </a:lvl2pPr>
            <a:lvl3pPr>
              <a:spcBef>
                <a:spcPts val="0"/>
              </a:spcBef>
              <a:buSzPct val="100000"/>
              <a:defRPr sz="2000"/>
            </a:lvl3pPr>
            <a:lvl4pPr>
              <a:spcBef>
                <a:spcPts val="0"/>
              </a:spcBef>
              <a:buSzPct val="100000"/>
              <a:defRPr sz="2000"/>
            </a:lvl4pPr>
            <a:lvl5pPr>
              <a:spcBef>
                <a:spcPts val="0"/>
              </a:spcBef>
              <a:buSzPct val="100000"/>
              <a:defRPr sz="2000"/>
            </a:lvl5pPr>
            <a:lvl6pPr>
              <a:spcBef>
                <a:spcPts val="0"/>
              </a:spcBef>
              <a:buSzPct val="100000"/>
              <a:defRPr sz="2000"/>
            </a:lvl6pPr>
            <a:lvl7pPr>
              <a:spcBef>
                <a:spcPts val="0"/>
              </a:spcBef>
              <a:buSzPct val="100000"/>
              <a:defRPr sz="2000"/>
            </a:lvl7pPr>
            <a:lvl8pPr>
              <a:spcBef>
                <a:spcPts val="0"/>
              </a:spcBef>
              <a:buSzPct val="100000"/>
              <a:defRPr sz="2000"/>
            </a:lvl8pPr>
            <a:lvl9pPr>
              <a:spcBef>
                <a:spcPts val="0"/>
              </a:spcBef>
              <a:buSzPct val="100000"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+ 3 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" name="Shape 28"/>
          <p:cNvSpPr txBox="1"/>
          <p:nvPr>
            <p:ph type="title"/>
          </p:nvPr>
        </p:nvSpPr>
        <p:spPr>
          <a:xfrm>
            <a:off x="398150" y="1129129"/>
            <a:ext cx="1700700" cy="14837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2907250" y="1129125"/>
            <a:ext cx="1842900" cy="37967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800"/>
            </a:lvl1pPr>
            <a:lvl2pPr rtl="0">
              <a:spcBef>
                <a:spcPts val="0"/>
              </a:spcBef>
              <a:buSzPct val="100000"/>
              <a:defRPr sz="1800"/>
            </a:lvl2pPr>
            <a:lvl3pPr rtl="0">
              <a:spcBef>
                <a:spcPts val="0"/>
              </a:spcBef>
              <a:buSzPct val="100000"/>
              <a:defRPr sz="1800"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2" type="body"/>
          </p:nvPr>
        </p:nvSpPr>
        <p:spPr>
          <a:xfrm>
            <a:off x="4844761" y="1129125"/>
            <a:ext cx="1842900" cy="37967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800"/>
            </a:lvl1pPr>
            <a:lvl2pPr rtl="0">
              <a:spcBef>
                <a:spcPts val="0"/>
              </a:spcBef>
              <a:buSzPct val="100000"/>
              <a:defRPr sz="1800"/>
            </a:lvl2pPr>
            <a:lvl3pPr rtl="0">
              <a:spcBef>
                <a:spcPts val="0"/>
              </a:spcBef>
              <a:buSzPct val="100000"/>
              <a:defRPr sz="1800"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1" name="Shape 31"/>
          <p:cNvSpPr txBox="1"/>
          <p:nvPr>
            <p:ph idx="3" type="body"/>
          </p:nvPr>
        </p:nvSpPr>
        <p:spPr>
          <a:xfrm>
            <a:off x="6782273" y="1129125"/>
            <a:ext cx="1842900" cy="37967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800"/>
            </a:lvl1pPr>
            <a:lvl2pPr rtl="0">
              <a:spcBef>
                <a:spcPts val="0"/>
              </a:spcBef>
              <a:buSzPct val="100000"/>
              <a:defRPr sz="1800"/>
            </a:lvl2pPr>
            <a:lvl3pPr rtl="0">
              <a:spcBef>
                <a:spcPts val="0"/>
              </a:spcBef>
              <a:buSzPct val="100000"/>
              <a:defRPr sz="1800"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" name="Shape 34"/>
          <p:cNvSpPr txBox="1"/>
          <p:nvPr>
            <p:ph type="title"/>
          </p:nvPr>
        </p:nvSpPr>
        <p:spPr>
          <a:xfrm>
            <a:off x="398150" y="1129129"/>
            <a:ext cx="1700700" cy="14837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bg>
      <p:bgPr>
        <a:solidFill>
          <a:srgbClr val="000000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360"/>
              </a:spcBef>
              <a:buClr>
                <a:srgbClr val="FFFF00"/>
              </a:buClr>
              <a:buSzPct val="100000"/>
              <a:buNone/>
              <a:defRPr sz="1800">
                <a:solidFill>
                  <a:srgbClr val="FFFF00"/>
                </a:solidFill>
              </a:defRPr>
            </a:lvl1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361950" y="-571500"/>
            <a:ext cx="6286499" cy="6286499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00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398150" y="1129129"/>
            <a:ext cx="1700700" cy="1483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algn="r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buNone/>
              <a:defRPr b="1" sz="24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algn="r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buNone/>
              <a:defRPr b="1" sz="24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algn="r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buNone/>
              <a:defRPr b="1" sz="24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algn="r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buNone/>
              <a:defRPr b="1" sz="24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algn="r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buNone/>
              <a:defRPr b="1" sz="24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algn="r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buNone/>
              <a:defRPr b="1" sz="24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algn="r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buNone/>
              <a:defRPr b="1" sz="24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algn="r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buNone/>
              <a:defRPr b="1" sz="24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algn="r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buNone/>
              <a:defRPr b="1" sz="24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2871075" y="1007295"/>
            <a:ext cx="5561100" cy="3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buFont typeface="Cabin"/>
              <a:buChar char="⊙"/>
              <a:defRPr sz="3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buFont typeface="Cabin"/>
              <a:defRPr sz="24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buFont typeface="Cabin"/>
              <a:defRPr sz="24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buFont typeface="Cabin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buFont typeface="Cabin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buFont typeface="Cabin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buFont typeface="Cabin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buFont typeface="Cabin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buFont typeface="Cabin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9.png"/><Relationship Id="rId4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Relationship Id="rId4" Type="http://schemas.openxmlformats.org/officeDocument/2006/relationships/image" Target="../media/image14.png"/><Relationship Id="rId5" Type="http://schemas.openxmlformats.org/officeDocument/2006/relationships/image" Target="../media/image21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2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5.png"/><Relationship Id="rId4" Type="http://schemas.openxmlformats.org/officeDocument/2006/relationships/image" Target="../media/image0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type="ctrTitle"/>
          </p:nvPr>
        </p:nvSpPr>
        <p:spPr>
          <a:xfrm>
            <a:off x="1031425" y="1991850"/>
            <a:ext cx="4947599" cy="11597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latin typeface="Luckiest Guy"/>
                <a:ea typeface="Luckiest Guy"/>
                <a:cs typeface="Luckiest Guy"/>
                <a:sym typeface="Luckiest Guy"/>
              </a:rPr>
              <a:t>8-4.3: Road to Secession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>
            <p:ph type="title"/>
          </p:nvPr>
        </p:nvSpPr>
        <p:spPr>
          <a:xfrm>
            <a:off x="-200487" y="791325"/>
            <a:ext cx="2470200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Miltonian Tattoo"/>
                <a:ea typeface="Miltonian Tattoo"/>
                <a:cs typeface="Miltonian Tattoo"/>
                <a:sym typeface="Miltonian Tattoo"/>
              </a:rPr>
              <a:t>Bleeding Kansas   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13399" y="1119975"/>
            <a:ext cx="2470200" cy="826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600"/>
              </a:spcBef>
              <a:buNone/>
            </a:pPr>
            <a:r>
              <a:rPr lang="en" sz="18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Pro-slavery residents of Missouri </a:t>
            </a:r>
            <a:r>
              <a:rPr b="1" lang="en" sz="1800" u="sng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flocked into Kansas to sway the vote.</a:t>
            </a:r>
          </a:p>
          <a:p>
            <a:pPr rtl="0">
              <a:spcBef>
                <a:spcPts val="60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en" sz="18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Fighting broke out between pro-slavery and antislavery residents.  200 people were killed, nicknaming the state “</a:t>
            </a:r>
            <a:r>
              <a:rPr b="1" lang="en" sz="1800" u="sng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Bleeding Kansas</a:t>
            </a:r>
            <a:r>
              <a:rPr lang="en" sz="18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”</a:t>
            </a:r>
          </a:p>
        </p:txBody>
      </p:sp>
      <p:grpSp>
        <p:nvGrpSpPr>
          <p:cNvPr id="159" name="Shape 159"/>
          <p:cNvGrpSpPr/>
          <p:nvPr/>
        </p:nvGrpSpPr>
        <p:grpSpPr>
          <a:xfrm>
            <a:off x="837860" y="195809"/>
            <a:ext cx="821266" cy="595510"/>
            <a:chOff x="3918650" y="293075"/>
            <a:chExt cx="488500" cy="412775"/>
          </a:xfrm>
        </p:grpSpPr>
        <p:sp>
          <p:nvSpPr>
            <p:cNvPr id="160" name="Shape 160"/>
            <p:cNvSpPr/>
            <p:nvPr/>
          </p:nvSpPr>
          <p:spPr>
            <a:xfrm>
              <a:off x="4085350" y="293675"/>
              <a:ext cx="154500" cy="412175"/>
            </a:xfrm>
            <a:custGeom>
              <a:pathLst>
                <a:path extrusionOk="0" h="16487" w="618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61" name="Shape 161"/>
            <p:cNvSpPr/>
            <p:nvPr/>
          </p:nvSpPr>
          <p:spPr>
            <a:xfrm>
              <a:off x="3918650" y="293075"/>
              <a:ext cx="153900" cy="407275"/>
            </a:xfrm>
            <a:custGeom>
              <a:pathLst>
                <a:path extrusionOk="0" h="16291" w="6156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62" name="Shape 162"/>
            <p:cNvSpPr/>
            <p:nvPr/>
          </p:nvSpPr>
          <p:spPr>
            <a:xfrm>
              <a:off x="4253250" y="298550"/>
              <a:ext cx="153900" cy="406675"/>
            </a:xfrm>
            <a:custGeom>
              <a:pathLst>
                <a:path extrusionOk="0" h="16267" w="6156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63" name="Shape 163"/>
          <p:cNvSpPr/>
          <p:nvPr/>
        </p:nvSpPr>
        <p:spPr>
          <a:xfrm rot="-499133">
            <a:off x="6950640" y="-210520"/>
            <a:ext cx="2396517" cy="2627255"/>
          </a:xfrm>
          <a:prstGeom prst="irregularSeal1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b="1" lang="en">
                <a:latin typeface="Coming Soon"/>
                <a:ea typeface="Coming Soon"/>
                <a:cs typeface="Coming Soon"/>
                <a:sym typeface="Coming Soon"/>
              </a:rPr>
              <a:t>They actually didn’t end up admitting Kansas as a state until 1861.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00" y="2160050"/>
            <a:ext cx="2393226" cy="2983452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/>
          <p:nvPr>
            <p:ph type="title"/>
          </p:nvPr>
        </p:nvSpPr>
        <p:spPr>
          <a:xfrm>
            <a:off x="13387" y="791325"/>
            <a:ext cx="2470200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Miltonian Tattoo"/>
                <a:ea typeface="Miltonian Tattoo"/>
                <a:cs typeface="Miltonian Tattoo"/>
                <a:sym typeface="Miltonian Tattoo"/>
              </a:rPr>
              <a:t>Dred Scott vs. Sanford   </a:t>
            </a:r>
          </a:p>
        </p:txBody>
      </p:sp>
      <p:sp>
        <p:nvSpPr>
          <p:cNvPr id="170" name="Shape 170"/>
          <p:cNvSpPr txBox="1"/>
          <p:nvPr/>
        </p:nvSpPr>
        <p:spPr>
          <a:xfrm>
            <a:off x="2865825" y="545850"/>
            <a:ext cx="6073800" cy="826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600"/>
              </a:spcBef>
              <a:buNone/>
            </a:pP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The Dred Scott case was one of the worst Supreme Court Case decisions in U.S. History.</a:t>
            </a:r>
          </a:p>
          <a:p>
            <a:pPr rtl="0">
              <a:spcBef>
                <a:spcPts val="600"/>
              </a:spcBef>
              <a:buNone/>
            </a:pPr>
            <a:r>
              <a:t/>
            </a:r>
            <a:endParaRPr sz="1800">
              <a:latin typeface="Coming Soon"/>
              <a:ea typeface="Coming Soon"/>
              <a:cs typeface="Coming Soon"/>
              <a:sym typeface="Coming Soon"/>
            </a:endParaRPr>
          </a:p>
          <a:p>
            <a:pPr rtl="0">
              <a:spcBef>
                <a:spcPts val="600"/>
              </a:spcBef>
              <a:buNone/>
            </a:pP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Dred Scott was a slave whose owner brought him to live in Illinois (free state) for 5 years before returning to Missouri (slave state).</a:t>
            </a:r>
          </a:p>
          <a:p>
            <a:pPr rtl="0">
              <a:spcBef>
                <a:spcPts val="600"/>
              </a:spcBef>
              <a:buNone/>
            </a:pPr>
            <a:r>
              <a:t/>
            </a:r>
            <a:endParaRPr sz="1800">
              <a:latin typeface="Coming Soon"/>
              <a:ea typeface="Coming Soon"/>
              <a:cs typeface="Coming Soon"/>
              <a:sym typeface="Coming Soon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Scott </a:t>
            </a: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sued for his freedom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, claiming that he couldn’t be a slave because he had lived in a place where slavery didn’t exist.  </a:t>
            </a:r>
          </a:p>
        </p:txBody>
      </p:sp>
      <p:grpSp>
        <p:nvGrpSpPr>
          <p:cNvPr id="171" name="Shape 171"/>
          <p:cNvGrpSpPr/>
          <p:nvPr/>
        </p:nvGrpSpPr>
        <p:grpSpPr>
          <a:xfrm>
            <a:off x="837860" y="195809"/>
            <a:ext cx="821266" cy="595510"/>
            <a:chOff x="3918650" y="293075"/>
            <a:chExt cx="488500" cy="412775"/>
          </a:xfrm>
        </p:grpSpPr>
        <p:sp>
          <p:nvSpPr>
            <p:cNvPr id="172" name="Shape 172"/>
            <p:cNvSpPr/>
            <p:nvPr/>
          </p:nvSpPr>
          <p:spPr>
            <a:xfrm>
              <a:off x="4085350" y="293675"/>
              <a:ext cx="154500" cy="412175"/>
            </a:xfrm>
            <a:custGeom>
              <a:pathLst>
                <a:path extrusionOk="0" h="16487" w="618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3" name="Shape 173"/>
            <p:cNvSpPr/>
            <p:nvPr/>
          </p:nvSpPr>
          <p:spPr>
            <a:xfrm>
              <a:off x="3918650" y="293075"/>
              <a:ext cx="153900" cy="407275"/>
            </a:xfrm>
            <a:custGeom>
              <a:pathLst>
                <a:path extrusionOk="0" h="16291" w="6156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4" name="Shape 174"/>
            <p:cNvSpPr/>
            <p:nvPr/>
          </p:nvSpPr>
          <p:spPr>
            <a:xfrm>
              <a:off x="4253250" y="298550"/>
              <a:ext cx="153900" cy="406675"/>
            </a:xfrm>
            <a:custGeom>
              <a:pathLst>
                <a:path extrusionOk="0" h="16267" w="6156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75" name="Shape 175"/>
          <p:cNvSpPr/>
          <p:nvPr/>
        </p:nvSpPr>
        <p:spPr>
          <a:xfrm rot="-1234410">
            <a:off x="112134" y="1625406"/>
            <a:ext cx="1037253" cy="826404"/>
          </a:xfrm>
          <a:prstGeom prst="wave">
            <a:avLst>
              <a:gd fmla="val 12500" name="adj1"/>
              <a:gd fmla="val 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Luckiest Guy"/>
                <a:ea typeface="Luckiest Guy"/>
                <a:cs typeface="Luckiest Guy"/>
                <a:sym typeface="Luckiest Guy"/>
              </a:rPr>
              <a:t>Dred Scott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type="title"/>
          </p:nvPr>
        </p:nvSpPr>
        <p:spPr>
          <a:xfrm>
            <a:off x="13387" y="791325"/>
            <a:ext cx="2470200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Miltonian Tattoo"/>
                <a:ea typeface="Miltonian Tattoo"/>
                <a:cs typeface="Miltonian Tattoo"/>
                <a:sym typeface="Miltonian Tattoo"/>
              </a:rPr>
              <a:t>Dred Scott Decision   </a:t>
            </a:r>
          </a:p>
        </p:txBody>
      </p:sp>
      <p:sp>
        <p:nvSpPr>
          <p:cNvPr id="181" name="Shape 181"/>
          <p:cNvSpPr txBox="1"/>
          <p:nvPr/>
        </p:nvSpPr>
        <p:spPr>
          <a:xfrm>
            <a:off x="2790975" y="567225"/>
            <a:ext cx="6073800" cy="826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600"/>
              </a:spcBef>
              <a:buNone/>
            </a:pP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The Supreme Court (led by Chief Justice </a:t>
            </a: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Roger B. Taney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) decided </a:t>
            </a: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against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 Dred Scott.  </a:t>
            </a:r>
          </a:p>
          <a:p>
            <a:pPr rtl="0">
              <a:spcBef>
                <a:spcPts val="600"/>
              </a:spcBef>
              <a:buNone/>
            </a:pPr>
            <a:r>
              <a:t/>
            </a:r>
            <a:endParaRPr sz="1800">
              <a:latin typeface="Coming Soon"/>
              <a:ea typeface="Coming Soon"/>
              <a:cs typeface="Coming Soon"/>
              <a:sym typeface="Coming Soon"/>
            </a:endParaRPr>
          </a:p>
          <a:p>
            <a:pPr rtl="0">
              <a:spcBef>
                <a:spcPts val="600"/>
              </a:spcBef>
              <a:buNone/>
            </a:pP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They also took it a step further.  </a:t>
            </a:r>
          </a:p>
          <a:p>
            <a:pPr rtl="0">
              <a:spcBef>
                <a:spcPts val="600"/>
              </a:spcBef>
              <a:buNone/>
            </a:pPr>
            <a:r>
              <a:t/>
            </a:r>
            <a:endParaRPr sz="1800">
              <a:latin typeface="Coming Soon"/>
              <a:ea typeface="Coming Soon"/>
              <a:cs typeface="Coming Soon"/>
              <a:sym typeface="Coming Soon"/>
            </a:endParaRPr>
          </a:p>
          <a:p>
            <a:pPr rtl="0">
              <a:spcBef>
                <a:spcPts val="600"/>
              </a:spcBef>
              <a:buNone/>
            </a:pP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They ruled that Dred Scott and other African Americans were </a:t>
            </a: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property not people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.  Therefore they didn’t have the right to sue in  court.  </a:t>
            </a:r>
          </a:p>
          <a:p>
            <a:pPr rtl="0">
              <a:spcBef>
                <a:spcPts val="600"/>
              </a:spcBef>
              <a:buNone/>
            </a:pPr>
            <a:r>
              <a:t/>
            </a:r>
            <a:endParaRPr sz="1800">
              <a:latin typeface="Coming Soon"/>
              <a:ea typeface="Coming Soon"/>
              <a:cs typeface="Coming Soon"/>
              <a:sym typeface="Coming Soon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Additionally, the court ruled it had to protect “property” so it was </a:t>
            </a: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unconstitutional to block slavery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 in territories.  </a:t>
            </a:r>
          </a:p>
        </p:txBody>
      </p:sp>
      <p:grpSp>
        <p:nvGrpSpPr>
          <p:cNvPr id="182" name="Shape 182"/>
          <p:cNvGrpSpPr/>
          <p:nvPr/>
        </p:nvGrpSpPr>
        <p:grpSpPr>
          <a:xfrm>
            <a:off x="837860" y="195809"/>
            <a:ext cx="821266" cy="595510"/>
            <a:chOff x="3918650" y="293075"/>
            <a:chExt cx="488500" cy="412775"/>
          </a:xfrm>
        </p:grpSpPr>
        <p:sp>
          <p:nvSpPr>
            <p:cNvPr id="183" name="Shape 183"/>
            <p:cNvSpPr/>
            <p:nvPr/>
          </p:nvSpPr>
          <p:spPr>
            <a:xfrm>
              <a:off x="4085350" y="293675"/>
              <a:ext cx="154500" cy="412175"/>
            </a:xfrm>
            <a:custGeom>
              <a:pathLst>
                <a:path extrusionOk="0" h="16487" w="618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4" name="Shape 184"/>
            <p:cNvSpPr/>
            <p:nvPr/>
          </p:nvSpPr>
          <p:spPr>
            <a:xfrm>
              <a:off x="3918650" y="293075"/>
              <a:ext cx="153900" cy="407275"/>
            </a:xfrm>
            <a:custGeom>
              <a:pathLst>
                <a:path extrusionOk="0" h="16291" w="6156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5" name="Shape 185"/>
            <p:cNvSpPr/>
            <p:nvPr/>
          </p:nvSpPr>
          <p:spPr>
            <a:xfrm>
              <a:off x="4253250" y="298550"/>
              <a:ext cx="153900" cy="406675"/>
            </a:xfrm>
            <a:custGeom>
              <a:pathLst>
                <a:path extrusionOk="0" h="16267" w="6156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99" y="2275125"/>
            <a:ext cx="2444774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/>
          <p:nvPr/>
        </p:nvSpPr>
        <p:spPr>
          <a:xfrm rot="-1234843">
            <a:off x="-27379" y="1756523"/>
            <a:ext cx="1385954" cy="826404"/>
          </a:xfrm>
          <a:prstGeom prst="wave">
            <a:avLst>
              <a:gd fmla="val 12500" name="adj1"/>
              <a:gd fmla="val 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Luckiest Guy"/>
                <a:ea typeface="Luckiest Guy"/>
                <a:cs typeface="Luckiest Guy"/>
                <a:sym typeface="Luckiest Guy"/>
              </a:rPr>
              <a:t>Roger B. Taney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>
            <p:ph idx="1" type="body"/>
          </p:nvPr>
        </p:nvSpPr>
        <p:spPr>
          <a:xfrm>
            <a:off x="2591000" y="1269175"/>
            <a:ext cx="4905300" cy="8198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1800">
                <a:solidFill>
                  <a:srgbClr val="2C3346"/>
                </a:solidFill>
                <a:highlight>
                  <a:srgbClr val="FFFF00"/>
                </a:highlight>
                <a:latin typeface="Miltonian Tattoo"/>
                <a:ea typeface="Miltonian Tattoo"/>
                <a:cs typeface="Miltonian Tattoo"/>
                <a:sym typeface="Miltonian Tattoo"/>
              </a:rPr>
              <a:t>They had for more than a century before been regarded as beings of an inferior order and altogether unfit to associate with the white race, either in social or political relations; and so far inferior that they had no rights which the white man was bound to respect”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2C3346"/>
              </a:solidFill>
              <a:highlight>
                <a:srgbClr val="FFFF00"/>
              </a:highlight>
              <a:latin typeface="Miltonian Tattoo"/>
              <a:ea typeface="Miltonian Tattoo"/>
              <a:cs typeface="Miltonian Tattoo"/>
              <a:sym typeface="Miltonian Tattoo"/>
            </a:endParaRPr>
          </a:p>
          <a:p>
            <a:pPr>
              <a:spcBef>
                <a:spcPts val="0"/>
              </a:spcBef>
              <a:buNone/>
            </a:pPr>
            <a:r>
              <a:rPr lang="en" sz="1800">
                <a:solidFill>
                  <a:srgbClr val="2C3346"/>
                </a:solidFill>
                <a:highlight>
                  <a:srgbClr val="FFFF00"/>
                </a:highlight>
                <a:latin typeface="Miltonian Tattoo"/>
                <a:ea typeface="Miltonian Tattoo"/>
                <a:cs typeface="Miltonian Tattoo"/>
                <a:sym typeface="Miltonian Tattoo"/>
              </a:rPr>
              <a:t>		-Chief Justice Roger B. Taney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hape 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1452" y="1899954"/>
            <a:ext cx="2470200" cy="324354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 txBox="1"/>
          <p:nvPr>
            <p:ph type="title"/>
          </p:nvPr>
        </p:nvSpPr>
        <p:spPr>
          <a:xfrm>
            <a:off x="-61462" y="791325"/>
            <a:ext cx="2470200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Miltonian Tattoo"/>
                <a:ea typeface="Miltonian Tattoo"/>
                <a:cs typeface="Miltonian Tattoo"/>
                <a:sym typeface="Miltonian Tattoo"/>
              </a:rPr>
              <a:t>John  Brown’s Raid   </a:t>
            </a:r>
          </a:p>
        </p:txBody>
      </p:sp>
      <p:sp>
        <p:nvSpPr>
          <p:cNvPr id="199" name="Shape 199"/>
          <p:cNvSpPr txBox="1"/>
          <p:nvPr/>
        </p:nvSpPr>
        <p:spPr>
          <a:xfrm>
            <a:off x="2651975" y="2695200"/>
            <a:ext cx="6073800" cy="826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600"/>
              </a:spcBef>
              <a:buNone/>
            </a:pP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John Brown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 led a disastrous raid on a </a:t>
            </a: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federal arsenal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 in </a:t>
            </a: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Harper’s Ferry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, VA in 1859.  He hoped to get guns to arm slaves who would use them to rise up against their masters.</a:t>
            </a:r>
          </a:p>
          <a:p>
            <a:pPr rtl="0">
              <a:spcBef>
                <a:spcPts val="600"/>
              </a:spcBef>
              <a:buNone/>
            </a:pP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He wasn’t a great tactician or a clear thinker, so it was an </a:t>
            </a: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epic failure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.  He did become a </a:t>
            </a: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martyr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 for the abolitionist cause.  </a:t>
            </a:r>
          </a:p>
          <a:p>
            <a:pPr rtl="0">
              <a:spcBef>
                <a:spcPts val="600"/>
              </a:spcBef>
              <a:buNone/>
            </a:pPr>
            <a:r>
              <a:t/>
            </a:r>
            <a:endParaRPr sz="1800">
              <a:latin typeface="Coming Soon"/>
              <a:ea typeface="Coming Soon"/>
              <a:cs typeface="Coming Soon"/>
              <a:sym typeface="Coming Soon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  </a:t>
            </a:r>
          </a:p>
        </p:txBody>
      </p:sp>
      <p:grpSp>
        <p:nvGrpSpPr>
          <p:cNvPr id="200" name="Shape 200"/>
          <p:cNvGrpSpPr/>
          <p:nvPr/>
        </p:nvGrpSpPr>
        <p:grpSpPr>
          <a:xfrm>
            <a:off x="837860" y="195809"/>
            <a:ext cx="821266" cy="595510"/>
            <a:chOff x="3918650" y="293075"/>
            <a:chExt cx="488500" cy="412775"/>
          </a:xfrm>
        </p:grpSpPr>
        <p:sp>
          <p:nvSpPr>
            <p:cNvPr id="201" name="Shape 201"/>
            <p:cNvSpPr/>
            <p:nvPr/>
          </p:nvSpPr>
          <p:spPr>
            <a:xfrm>
              <a:off x="4085350" y="293675"/>
              <a:ext cx="154500" cy="412175"/>
            </a:xfrm>
            <a:custGeom>
              <a:pathLst>
                <a:path extrusionOk="0" h="16487" w="618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3918650" y="293075"/>
              <a:ext cx="153900" cy="407275"/>
            </a:xfrm>
            <a:custGeom>
              <a:pathLst>
                <a:path extrusionOk="0" h="16291" w="6156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4253250" y="298550"/>
              <a:ext cx="153900" cy="406675"/>
            </a:xfrm>
            <a:custGeom>
              <a:pathLst>
                <a:path extrusionOk="0" h="16267" w="6156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204" name="Shape 204"/>
          <p:cNvSpPr/>
          <p:nvPr/>
        </p:nvSpPr>
        <p:spPr>
          <a:xfrm rot="-1234843">
            <a:off x="-27379" y="1756523"/>
            <a:ext cx="1385954" cy="826404"/>
          </a:xfrm>
          <a:prstGeom prst="wave">
            <a:avLst>
              <a:gd fmla="val 12500" name="adj1"/>
              <a:gd fmla="val 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Luckiest Guy"/>
                <a:ea typeface="Luckiest Guy"/>
                <a:cs typeface="Luckiest Guy"/>
                <a:sym typeface="Luckiest Guy"/>
              </a:rPr>
              <a:t>John Brown</a:t>
            </a:r>
          </a:p>
        </p:txBody>
      </p:sp>
      <p:pic>
        <p:nvPicPr>
          <p:cNvPr id="205" name="Shape 2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8750" y="0"/>
            <a:ext cx="6735250" cy="2587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Shape 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850" y="1672775"/>
            <a:ext cx="2087675" cy="2059199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 txBox="1"/>
          <p:nvPr>
            <p:ph type="title"/>
          </p:nvPr>
        </p:nvSpPr>
        <p:spPr>
          <a:xfrm>
            <a:off x="-307412" y="673700"/>
            <a:ext cx="2470200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Miltonian Tattoo"/>
                <a:ea typeface="Miltonian Tattoo"/>
                <a:cs typeface="Miltonian Tattoo"/>
                <a:sym typeface="Miltonian Tattoo"/>
              </a:rPr>
              <a:t>Election of 1860</a:t>
            </a:r>
          </a:p>
        </p:txBody>
      </p:sp>
      <p:sp>
        <p:nvSpPr>
          <p:cNvPr id="212" name="Shape 212"/>
          <p:cNvSpPr txBox="1"/>
          <p:nvPr/>
        </p:nvSpPr>
        <p:spPr>
          <a:xfrm>
            <a:off x="2651975" y="566750"/>
            <a:ext cx="6073800" cy="29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600"/>
              </a:spcBef>
              <a:buNone/>
            </a:pP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The election for President in </a:t>
            </a: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1860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 ended up being the tipping point.  </a:t>
            </a:r>
          </a:p>
          <a:p>
            <a:pPr rtl="0">
              <a:spcBef>
                <a:spcPts val="600"/>
              </a:spcBef>
              <a:buNone/>
            </a:pPr>
            <a:r>
              <a:t/>
            </a:r>
            <a:endParaRPr sz="1800">
              <a:latin typeface="Coming Soon"/>
              <a:ea typeface="Coming Soon"/>
              <a:cs typeface="Coming Soon"/>
              <a:sym typeface="Coming Soon"/>
            </a:endParaRPr>
          </a:p>
          <a:p>
            <a:pPr rtl="0">
              <a:spcBef>
                <a:spcPts val="600"/>
              </a:spcBef>
              <a:buNone/>
            </a:pP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Abraham Lincoln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 ran on the </a:t>
            </a: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Republican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 ticket.  He had become famous from his unsuccessful Senate campaign (he lost to Stephen Douglas).  </a:t>
            </a:r>
          </a:p>
          <a:p>
            <a:pPr rtl="0">
              <a:spcBef>
                <a:spcPts val="600"/>
              </a:spcBef>
              <a:buNone/>
            </a:pPr>
            <a:r>
              <a:t/>
            </a:r>
            <a:endParaRPr sz="1800">
              <a:latin typeface="Coming Soon"/>
              <a:ea typeface="Coming Soon"/>
              <a:cs typeface="Coming Soon"/>
              <a:sym typeface="Coming Soon"/>
            </a:endParaRPr>
          </a:p>
          <a:p>
            <a:pPr rtl="0">
              <a:spcBef>
                <a:spcPts val="600"/>
              </a:spcBef>
              <a:buNone/>
            </a:pP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Northern Democrats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 favored </a:t>
            </a: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Stephen Douglas.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  </a:t>
            </a: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Southern Democrats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 wanted </a:t>
            </a: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John C. Breckinridge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 of Kentucky.  </a:t>
            </a:r>
          </a:p>
          <a:p>
            <a:pPr rtl="0">
              <a:spcBef>
                <a:spcPts val="600"/>
              </a:spcBef>
              <a:buNone/>
            </a:pPr>
            <a:r>
              <a:t/>
            </a:r>
            <a:endParaRPr sz="1800">
              <a:latin typeface="Coming Soon"/>
              <a:ea typeface="Coming Soon"/>
              <a:cs typeface="Coming Soon"/>
              <a:sym typeface="Coming Soon"/>
            </a:endParaRPr>
          </a:p>
          <a:p>
            <a:pPr lvl="0" rtl="0">
              <a:spcBef>
                <a:spcPts val="600"/>
              </a:spcBef>
              <a:buNone/>
            </a:pP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John Bell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 ran for the </a:t>
            </a: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Constitutional Union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 Party.</a:t>
            </a: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1800">
              <a:latin typeface="Coming Soon"/>
              <a:ea typeface="Coming Soon"/>
              <a:cs typeface="Coming Soon"/>
              <a:sym typeface="Coming Soon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  </a:t>
            </a:r>
          </a:p>
        </p:txBody>
      </p:sp>
      <p:grpSp>
        <p:nvGrpSpPr>
          <p:cNvPr id="213" name="Shape 213"/>
          <p:cNvGrpSpPr/>
          <p:nvPr/>
        </p:nvGrpSpPr>
        <p:grpSpPr>
          <a:xfrm>
            <a:off x="880635" y="78184"/>
            <a:ext cx="821266" cy="595510"/>
            <a:chOff x="3918650" y="293075"/>
            <a:chExt cx="488500" cy="412775"/>
          </a:xfrm>
        </p:grpSpPr>
        <p:sp>
          <p:nvSpPr>
            <p:cNvPr id="214" name="Shape 214"/>
            <p:cNvSpPr/>
            <p:nvPr/>
          </p:nvSpPr>
          <p:spPr>
            <a:xfrm>
              <a:off x="4085350" y="293675"/>
              <a:ext cx="154500" cy="412175"/>
            </a:xfrm>
            <a:custGeom>
              <a:pathLst>
                <a:path extrusionOk="0" h="16487" w="618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15" name="Shape 215"/>
            <p:cNvSpPr/>
            <p:nvPr/>
          </p:nvSpPr>
          <p:spPr>
            <a:xfrm>
              <a:off x="3918650" y="293075"/>
              <a:ext cx="153900" cy="407275"/>
            </a:xfrm>
            <a:custGeom>
              <a:pathLst>
                <a:path extrusionOk="0" h="16291" w="6156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16" name="Shape 216"/>
            <p:cNvSpPr/>
            <p:nvPr/>
          </p:nvSpPr>
          <p:spPr>
            <a:xfrm>
              <a:off x="4253250" y="298550"/>
              <a:ext cx="153900" cy="406675"/>
            </a:xfrm>
            <a:custGeom>
              <a:pathLst>
                <a:path extrusionOk="0" h="16267" w="6156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217" name="Shape 217"/>
          <p:cNvSpPr/>
          <p:nvPr/>
        </p:nvSpPr>
        <p:spPr>
          <a:xfrm>
            <a:off x="427725" y="3924450"/>
            <a:ext cx="1735200" cy="919499"/>
          </a:xfrm>
          <a:prstGeom prst="cloud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1000">
                <a:latin typeface="Miltonian Tattoo"/>
                <a:ea typeface="Miltonian Tattoo"/>
                <a:cs typeface="Miltonian Tattoo"/>
                <a:sym typeface="Miltonian Tattoo"/>
              </a:rPr>
              <a:t>Creepy without the beard right???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Shape 222"/>
          <p:cNvGrpSpPr/>
          <p:nvPr/>
        </p:nvGrpSpPr>
        <p:grpSpPr>
          <a:xfrm>
            <a:off x="880635" y="78184"/>
            <a:ext cx="821266" cy="595510"/>
            <a:chOff x="3918650" y="293075"/>
            <a:chExt cx="488500" cy="412775"/>
          </a:xfrm>
        </p:grpSpPr>
        <p:sp>
          <p:nvSpPr>
            <p:cNvPr id="223" name="Shape 223"/>
            <p:cNvSpPr/>
            <p:nvPr/>
          </p:nvSpPr>
          <p:spPr>
            <a:xfrm>
              <a:off x="4085350" y="293675"/>
              <a:ext cx="154500" cy="412175"/>
            </a:xfrm>
            <a:custGeom>
              <a:pathLst>
                <a:path extrusionOk="0" h="16487" w="618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24" name="Shape 224"/>
            <p:cNvSpPr/>
            <p:nvPr/>
          </p:nvSpPr>
          <p:spPr>
            <a:xfrm>
              <a:off x="3918650" y="293075"/>
              <a:ext cx="153900" cy="407275"/>
            </a:xfrm>
            <a:custGeom>
              <a:pathLst>
                <a:path extrusionOk="0" h="16291" w="6156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25" name="Shape 225"/>
            <p:cNvSpPr/>
            <p:nvPr/>
          </p:nvSpPr>
          <p:spPr>
            <a:xfrm>
              <a:off x="4253250" y="298550"/>
              <a:ext cx="153900" cy="406675"/>
            </a:xfrm>
            <a:custGeom>
              <a:pathLst>
                <a:path extrusionOk="0" h="16267" w="6156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226" name="Shape 226"/>
          <p:cNvSpPr txBox="1"/>
          <p:nvPr>
            <p:ph type="title"/>
          </p:nvPr>
        </p:nvSpPr>
        <p:spPr>
          <a:xfrm>
            <a:off x="-307412" y="673700"/>
            <a:ext cx="2470200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1800">
                <a:latin typeface="Miltonian Tattoo"/>
                <a:ea typeface="Miltonian Tattoo"/>
                <a:cs typeface="Miltonian Tattoo"/>
                <a:sym typeface="Miltonian Tattoo"/>
              </a:rPr>
              <a:t>Election of 1860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Miltonian Tattoo"/>
                <a:ea typeface="Miltonian Tattoo"/>
                <a:cs typeface="Miltonian Tattoo"/>
                <a:sym typeface="Miltonian Tattoo"/>
              </a:rPr>
              <a:t>Results</a:t>
            </a:r>
          </a:p>
        </p:txBody>
      </p:sp>
      <p:pic>
        <p:nvPicPr>
          <p:cNvPr id="227" name="Shape 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6725" y="203201"/>
            <a:ext cx="1597087" cy="2010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8125" y="2784577"/>
            <a:ext cx="1597075" cy="2031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6251" y="2753226"/>
            <a:ext cx="1558005" cy="209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/>
          <p:cNvPicPr preferRelativeResize="0"/>
          <p:nvPr/>
        </p:nvPicPr>
        <p:blipFill rotWithShape="1">
          <a:blip r:embed="rId6">
            <a:alphaModFix/>
          </a:blip>
          <a:srcRect b="0" l="20867" r="0" t="0"/>
          <a:stretch/>
        </p:blipFill>
        <p:spPr>
          <a:xfrm>
            <a:off x="6915300" y="2753225"/>
            <a:ext cx="1692849" cy="209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Shape 2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74357">
            <a:off x="3776150" y="-64000"/>
            <a:ext cx="2093800" cy="209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Shape 232"/>
          <p:cNvSpPr/>
          <p:nvPr/>
        </p:nvSpPr>
        <p:spPr>
          <a:xfrm rot="-545578">
            <a:off x="5646110" y="1552264"/>
            <a:ext cx="1411532" cy="1127871"/>
          </a:xfrm>
          <a:prstGeom prst="irregularSeal1">
            <a:avLst/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>
                <a:latin typeface="Luckiest Guy"/>
                <a:ea typeface="Luckiest Guy"/>
                <a:cs typeface="Luckiest Guy"/>
                <a:sym typeface="Luckiest Guy"/>
              </a:rPr>
              <a:t>40%</a:t>
            </a:r>
          </a:p>
        </p:txBody>
      </p:sp>
      <p:sp>
        <p:nvSpPr>
          <p:cNvPr id="233" name="Shape 233"/>
          <p:cNvSpPr/>
          <p:nvPr/>
        </p:nvSpPr>
        <p:spPr>
          <a:xfrm rot="-545578">
            <a:off x="3392510" y="4003739"/>
            <a:ext cx="1411532" cy="1127871"/>
          </a:xfrm>
          <a:prstGeom prst="irregularSeal1">
            <a:avLst/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Luckiest Guy"/>
                <a:ea typeface="Luckiest Guy"/>
                <a:cs typeface="Luckiest Guy"/>
                <a:sym typeface="Luckiest Guy"/>
              </a:rPr>
              <a:t>29%</a:t>
            </a:r>
          </a:p>
        </p:txBody>
      </p:sp>
      <p:sp>
        <p:nvSpPr>
          <p:cNvPr id="234" name="Shape 234"/>
          <p:cNvSpPr/>
          <p:nvPr/>
        </p:nvSpPr>
        <p:spPr>
          <a:xfrm rot="-545578">
            <a:off x="5587335" y="4003739"/>
            <a:ext cx="1411532" cy="1127871"/>
          </a:xfrm>
          <a:prstGeom prst="irregularSeal1">
            <a:avLst/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Luckiest Guy"/>
                <a:ea typeface="Luckiest Guy"/>
                <a:cs typeface="Luckiest Guy"/>
                <a:sym typeface="Luckiest Guy"/>
              </a:rPr>
              <a:t>18%</a:t>
            </a:r>
          </a:p>
        </p:txBody>
      </p:sp>
      <p:sp>
        <p:nvSpPr>
          <p:cNvPr id="235" name="Shape 235"/>
          <p:cNvSpPr/>
          <p:nvPr/>
        </p:nvSpPr>
        <p:spPr>
          <a:xfrm rot="-545578">
            <a:off x="7652210" y="4003739"/>
            <a:ext cx="1411532" cy="1127871"/>
          </a:xfrm>
          <a:prstGeom prst="irregularSeal1">
            <a:avLst/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Luckiest Guy"/>
                <a:ea typeface="Luckiest Guy"/>
                <a:cs typeface="Luckiest Guy"/>
                <a:sym typeface="Luckiest Guy"/>
              </a:rPr>
              <a:t>13%</a:t>
            </a:r>
          </a:p>
        </p:txBody>
      </p:sp>
      <p:sp>
        <p:nvSpPr>
          <p:cNvPr id="236" name="Shape 236"/>
          <p:cNvSpPr txBox="1"/>
          <p:nvPr/>
        </p:nvSpPr>
        <p:spPr>
          <a:xfrm rot="1419588">
            <a:off x="5688788" y="247204"/>
            <a:ext cx="1326172" cy="44908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>
                <a:highlight>
                  <a:srgbClr val="FFFFFF"/>
                </a:highlight>
                <a:latin typeface="Luckiest Guy"/>
                <a:ea typeface="Luckiest Guy"/>
                <a:cs typeface="Luckiest Guy"/>
                <a:sym typeface="Luckiest Guy"/>
              </a:rPr>
              <a:t>Lincoln</a:t>
            </a:r>
          </a:p>
        </p:txBody>
      </p:sp>
      <p:sp>
        <p:nvSpPr>
          <p:cNvPr id="237" name="Shape 237"/>
          <p:cNvSpPr txBox="1"/>
          <p:nvPr/>
        </p:nvSpPr>
        <p:spPr>
          <a:xfrm rot="638421">
            <a:off x="3376305" y="2625166"/>
            <a:ext cx="1480150" cy="4490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highlight>
                  <a:srgbClr val="FFFFFF"/>
                </a:highlight>
                <a:latin typeface="Luckiest Guy"/>
                <a:ea typeface="Luckiest Guy"/>
                <a:cs typeface="Luckiest Guy"/>
                <a:sym typeface="Luckiest Guy"/>
              </a:rPr>
              <a:t>Douglas</a:t>
            </a:r>
          </a:p>
        </p:txBody>
      </p:sp>
      <p:sp>
        <p:nvSpPr>
          <p:cNvPr id="238" name="Shape 238"/>
          <p:cNvSpPr txBox="1"/>
          <p:nvPr/>
        </p:nvSpPr>
        <p:spPr>
          <a:xfrm rot="703875">
            <a:off x="5125522" y="2614257"/>
            <a:ext cx="1760268" cy="44921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highlight>
                  <a:srgbClr val="FFFFFF"/>
                </a:highlight>
                <a:latin typeface="Luckiest Guy"/>
                <a:ea typeface="Luckiest Guy"/>
                <a:cs typeface="Luckiest Guy"/>
                <a:sym typeface="Luckiest Guy"/>
              </a:rPr>
              <a:t>Breckinridge</a:t>
            </a:r>
          </a:p>
        </p:txBody>
      </p:sp>
      <p:sp>
        <p:nvSpPr>
          <p:cNvPr id="239" name="Shape 239"/>
          <p:cNvSpPr txBox="1"/>
          <p:nvPr/>
        </p:nvSpPr>
        <p:spPr>
          <a:xfrm rot="1419588">
            <a:off x="8101238" y="2806804"/>
            <a:ext cx="1326172" cy="44908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highlight>
                  <a:srgbClr val="FFFFFF"/>
                </a:highlight>
                <a:latin typeface="Luckiest Guy"/>
                <a:ea typeface="Luckiest Guy"/>
                <a:cs typeface="Luckiest Guy"/>
                <a:sym typeface="Luckiest Guy"/>
              </a:rPr>
              <a:t>Bell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/>
          <p:nvPr/>
        </p:nvSpPr>
        <p:spPr>
          <a:xfrm>
            <a:off x="2769600" y="1094250"/>
            <a:ext cx="6073800" cy="29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600"/>
              </a:spcBef>
              <a:buNone/>
            </a:pP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Lincoln won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 without getting a single vote in 9 states, but he won 40% of the overall popular vote (more than any other candidate) and he had the most votes in many of the most populated states.</a:t>
            </a:r>
          </a:p>
          <a:p>
            <a:pPr rtl="0">
              <a:spcBef>
                <a:spcPts val="600"/>
              </a:spcBef>
              <a:buNone/>
            </a:pPr>
            <a:r>
              <a:t/>
            </a:r>
            <a:endParaRPr sz="1800">
              <a:latin typeface="Coming Soon"/>
              <a:ea typeface="Coming Soon"/>
              <a:cs typeface="Coming Soon"/>
              <a:sym typeface="Coming Soon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He didn’t even appear on many ballots in the South (who </a:t>
            </a: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feared that he would abolish slavery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...even though he repeatedly said he would not).  </a:t>
            </a: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1800">
              <a:latin typeface="Coming Soon"/>
              <a:ea typeface="Coming Soon"/>
              <a:cs typeface="Coming Soon"/>
              <a:sym typeface="Coming Soon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  </a:t>
            </a:r>
          </a:p>
        </p:txBody>
      </p:sp>
      <p:grpSp>
        <p:nvGrpSpPr>
          <p:cNvPr id="249" name="Shape 249"/>
          <p:cNvGrpSpPr/>
          <p:nvPr/>
        </p:nvGrpSpPr>
        <p:grpSpPr>
          <a:xfrm>
            <a:off x="880635" y="78184"/>
            <a:ext cx="821266" cy="595510"/>
            <a:chOff x="3918650" y="293075"/>
            <a:chExt cx="488500" cy="412775"/>
          </a:xfrm>
        </p:grpSpPr>
        <p:sp>
          <p:nvSpPr>
            <p:cNvPr id="250" name="Shape 250"/>
            <p:cNvSpPr/>
            <p:nvPr/>
          </p:nvSpPr>
          <p:spPr>
            <a:xfrm>
              <a:off x="4085350" y="293675"/>
              <a:ext cx="154500" cy="412175"/>
            </a:xfrm>
            <a:custGeom>
              <a:pathLst>
                <a:path extrusionOk="0" h="16487" w="618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51" name="Shape 251"/>
            <p:cNvSpPr/>
            <p:nvPr/>
          </p:nvSpPr>
          <p:spPr>
            <a:xfrm>
              <a:off x="3918650" y="293075"/>
              <a:ext cx="153900" cy="407275"/>
            </a:xfrm>
            <a:custGeom>
              <a:pathLst>
                <a:path extrusionOk="0" h="16291" w="6156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52" name="Shape 252"/>
            <p:cNvSpPr/>
            <p:nvPr/>
          </p:nvSpPr>
          <p:spPr>
            <a:xfrm>
              <a:off x="4253250" y="298550"/>
              <a:ext cx="153900" cy="406675"/>
            </a:xfrm>
            <a:custGeom>
              <a:pathLst>
                <a:path extrusionOk="0" h="16267" w="6156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253" name="Shape 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866175"/>
            <a:ext cx="2697225" cy="4362869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Shape 254"/>
          <p:cNvSpPr txBox="1"/>
          <p:nvPr>
            <p:ph type="title"/>
          </p:nvPr>
        </p:nvSpPr>
        <p:spPr>
          <a:xfrm>
            <a:off x="-307412" y="673700"/>
            <a:ext cx="2470200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Miltonian Tattoo"/>
                <a:ea typeface="Miltonian Tattoo"/>
                <a:cs typeface="Miltonian Tattoo"/>
                <a:sym typeface="Miltonian Tattoo"/>
              </a:rPr>
              <a:t>Election of 1860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/>
        </p:nvSpPr>
        <p:spPr>
          <a:xfrm>
            <a:off x="2716712" y="3325650"/>
            <a:ext cx="6073800" cy="12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600"/>
              </a:spcBef>
              <a:buNone/>
            </a:pP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As a result of Lincoln’s victory, South Carolina voted to </a:t>
            </a: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secede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 from the Union.  (</a:t>
            </a: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Ordinance of Secession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)</a:t>
            </a:r>
          </a:p>
          <a:p>
            <a:pPr rtl="0">
              <a:spcBef>
                <a:spcPts val="600"/>
              </a:spcBef>
              <a:buNone/>
            </a:pPr>
            <a:r>
              <a:t/>
            </a:r>
            <a:endParaRPr sz="1800">
              <a:latin typeface="Coming Soon"/>
              <a:ea typeface="Coming Soon"/>
              <a:cs typeface="Coming Soon"/>
              <a:sym typeface="Coming Soon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Mississippi, Florida, Alabama, Georgia, Louisiana, and Texas all followed SC within two months.  </a:t>
            </a: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1800">
              <a:latin typeface="Coming Soon"/>
              <a:ea typeface="Coming Soon"/>
              <a:cs typeface="Coming Soon"/>
              <a:sym typeface="Coming Soon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  </a:t>
            </a:r>
          </a:p>
        </p:txBody>
      </p:sp>
      <p:grpSp>
        <p:nvGrpSpPr>
          <p:cNvPr id="260" name="Shape 260"/>
          <p:cNvGrpSpPr/>
          <p:nvPr/>
        </p:nvGrpSpPr>
        <p:grpSpPr>
          <a:xfrm>
            <a:off x="880635" y="78184"/>
            <a:ext cx="821266" cy="595510"/>
            <a:chOff x="3918650" y="293075"/>
            <a:chExt cx="488500" cy="412775"/>
          </a:xfrm>
        </p:grpSpPr>
        <p:sp>
          <p:nvSpPr>
            <p:cNvPr id="261" name="Shape 261"/>
            <p:cNvSpPr/>
            <p:nvPr/>
          </p:nvSpPr>
          <p:spPr>
            <a:xfrm>
              <a:off x="4085350" y="293675"/>
              <a:ext cx="154500" cy="412175"/>
            </a:xfrm>
            <a:custGeom>
              <a:pathLst>
                <a:path extrusionOk="0" h="16487" w="618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62" name="Shape 262"/>
            <p:cNvSpPr/>
            <p:nvPr/>
          </p:nvSpPr>
          <p:spPr>
            <a:xfrm>
              <a:off x="3918650" y="293075"/>
              <a:ext cx="153900" cy="407275"/>
            </a:xfrm>
            <a:custGeom>
              <a:pathLst>
                <a:path extrusionOk="0" h="16291" w="6156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63" name="Shape 263"/>
            <p:cNvSpPr/>
            <p:nvPr/>
          </p:nvSpPr>
          <p:spPr>
            <a:xfrm>
              <a:off x="4253250" y="298550"/>
              <a:ext cx="153900" cy="406675"/>
            </a:xfrm>
            <a:custGeom>
              <a:pathLst>
                <a:path extrusionOk="0" h="16267" w="6156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264" name="Shape 264"/>
          <p:cNvSpPr txBox="1"/>
          <p:nvPr>
            <p:ph type="title"/>
          </p:nvPr>
        </p:nvSpPr>
        <p:spPr>
          <a:xfrm>
            <a:off x="-307412" y="673700"/>
            <a:ext cx="2470200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Miltonian Tattoo"/>
                <a:ea typeface="Miltonian Tattoo"/>
                <a:cs typeface="Miltonian Tattoo"/>
                <a:sym typeface="Miltonian Tattoo"/>
              </a:rPr>
              <a:t>Outcome</a:t>
            </a:r>
          </a:p>
        </p:txBody>
      </p:sp>
      <p:pic>
        <p:nvPicPr>
          <p:cNvPr id="265" name="Shape 2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425" y="1582687"/>
            <a:ext cx="2171700" cy="279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3250" y="0"/>
            <a:ext cx="6780750" cy="332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Shape 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9025" y="1864400"/>
            <a:ext cx="3422095" cy="314407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hape 52"/>
          <p:cNvSpPr txBox="1"/>
          <p:nvPr>
            <p:ph type="title"/>
          </p:nvPr>
        </p:nvSpPr>
        <p:spPr>
          <a:xfrm>
            <a:off x="280525" y="871504"/>
            <a:ext cx="1700700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Miltonian Tattoo"/>
                <a:ea typeface="Miltonian Tattoo"/>
                <a:cs typeface="Miltonian Tattoo"/>
                <a:sym typeface="Miltonian Tattoo"/>
              </a:rPr>
              <a:t>Road to Secession</a:t>
            </a:r>
          </a:p>
        </p:txBody>
      </p:sp>
      <p:sp>
        <p:nvSpPr>
          <p:cNvPr id="53" name="Shape 53"/>
          <p:cNvSpPr txBox="1"/>
          <p:nvPr/>
        </p:nvSpPr>
        <p:spPr>
          <a:xfrm>
            <a:off x="96887" y="1852450"/>
            <a:ext cx="2431500" cy="826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sz="24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Starting in  the 1820s, a series of events led America to the boiling point of war.  </a:t>
            </a:r>
          </a:p>
        </p:txBody>
      </p:sp>
      <p:grpSp>
        <p:nvGrpSpPr>
          <p:cNvPr id="54" name="Shape 54"/>
          <p:cNvGrpSpPr/>
          <p:nvPr/>
        </p:nvGrpSpPr>
        <p:grpSpPr>
          <a:xfrm>
            <a:off x="837860" y="195809"/>
            <a:ext cx="821266" cy="595510"/>
            <a:chOff x="3918650" y="293075"/>
            <a:chExt cx="488500" cy="412775"/>
          </a:xfrm>
        </p:grpSpPr>
        <p:sp>
          <p:nvSpPr>
            <p:cNvPr id="55" name="Shape 55"/>
            <p:cNvSpPr/>
            <p:nvPr/>
          </p:nvSpPr>
          <p:spPr>
            <a:xfrm>
              <a:off x="4085350" y="293675"/>
              <a:ext cx="154500" cy="412175"/>
            </a:xfrm>
            <a:custGeom>
              <a:pathLst>
                <a:path extrusionOk="0" h="16487" w="618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>
              <a:off x="3918650" y="293075"/>
              <a:ext cx="153900" cy="407275"/>
            </a:xfrm>
            <a:custGeom>
              <a:pathLst>
                <a:path extrusionOk="0" h="16291" w="6156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7" name="Shape 57"/>
            <p:cNvSpPr/>
            <p:nvPr/>
          </p:nvSpPr>
          <p:spPr>
            <a:xfrm>
              <a:off x="4253250" y="298550"/>
              <a:ext cx="153900" cy="406675"/>
            </a:xfrm>
            <a:custGeom>
              <a:pathLst>
                <a:path extrusionOk="0" h="16267" w="6156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58" name="Shape 58"/>
          <p:cNvSpPr/>
          <p:nvPr/>
        </p:nvSpPr>
        <p:spPr>
          <a:xfrm rot="-897028">
            <a:off x="2217823" y="238763"/>
            <a:ext cx="1568701" cy="1005174"/>
          </a:xfrm>
          <a:prstGeom prst="wave">
            <a:avLst>
              <a:gd fmla="val 12500" name="adj1"/>
              <a:gd fmla="val 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1800">
                <a:latin typeface="Luckiest Guy"/>
                <a:ea typeface="Luckiest Guy"/>
                <a:cs typeface="Luckiest Guy"/>
                <a:sym typeface="Luckiest Guy"/>
              </a:rPr>
              <a:t>Cultural Differences</a:t>
            </a:r>
          </a:p>
        </p:txBody>
      </p:sp>
      <p:sp>
        <p:nvSpPr>
          <p:cNvPr id="59" name="Shape 59"/>
          <p:cNvSpPr/>
          <p:nvPr/>
        </p:nvSpPr>
        <p:spPr>
          <a:xfrm rot="1560708">
            <a:off x="6845452" y="299971"/>
            <a:ext cx="1292194" cy="725858"/>
          </a:xfrm>
          <a:prstGeom prst="wave">
            <a:avLst>
              <a:gd fmla="val 12500" name="adj1"/>
              <a:gd fmla="val 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 u="sng">
                <a:latin typeface="Luckiest Guy"/>
                <a:ea typeface="Luckiest Guy"/>
                <a:cs typeface="Luckiest Guy"/>
                <a:sym typeface="Luckiest Guy"/>
              </a:rPr>
              <a:t>Slavery</a:t>
            </a:r>
          </a:p>
        </p:txBody>
      </p:sp>
      <p:sp>
        <p:nvSpPr>
          <p:cNvPr id="60" name="Shape 60"/>
          <p:cNvSpPr/>
          <p:nvPr/>
        </p:nvSpPr>
        <p:spPr>
          <a:xfrm rot="-897518">
            <a:off x="5400386" y="1011636"/>
            <a:ext cx="1179676" cy="716927"/>
          </a:xfrm>
          <a:prstGeom prst="wave">
            <a:avLst>
              <a:gd fmla="val 12500" name="adj1"/>
              <a:gd fmla="val 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Luckiest Guy"/>
                <a:ea typeface="Luckiest Guy"/>
                <a:cs typeface="Luckiest Guy"/>
                <a:sym typeface="Luckiest Guy"/>
              </a:rPr>
              <a:t>States’ Rights</a:t>
            </a:r>
          </a:p>
        </p:txBody>
      </p:sp>
      <p:sp>
        <p:nvSpPr>
          <p:cNvPr id="61" name="Shape 61"/>
          <p:cNvSpPr/>
          <p:nvPr/>
        </p:nvSpPr>
        <p:spPr>
          <a:xfrm rot="-897261">
            <a:off x="6599395" y="1072725"/>
            <a:ext cx="1689210" cy="986545"/>
          </a:xfrm>
          <a:prstGeom prst="wave">
            <a:avLst>
              <a:gd fmla="val 12500" name="adj1"/>
              <a:gd fmla="val 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Luckiest Guy"/>
                <a:ea typeface="Luckiest Guy"/>
                <a:cs typeface="Luckiest Guy"/>
                <a:sym typeface="Luckiest Guy"/>
              </a:rPr>
              <a:t>Missouri Compromise</a:t>
            </a:r>
          </a:p>
        </p:txBody>
      </p:sp>
      <p:sp>
        <p:nvSpPr>
          <p:cNvPr id="62" name="Shape 62"/>
          <p:cNvSpPr/>
          <p:nvPr/>
        </p:nvSpPr>
        <p:spPr>
          <a:xfrm rot="474005">
            <a:off x="5227713" y="116103"/>
            <a:ext cx="1669747" cy="798980"/>
          </a:xfrm>
          <a:prstGeom prst="wave">
            <a:avLst>
              <a:gd fmla="val 12500" name="adj1"/>
              <a:gd fmla="val 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Luckiest Guy"/>
                <a:ea typeface="Luckiest Guy"/>
                <a:cs typeface="Luckiest Guy"/>
                <a:sym typeface="Luckiest Guy"/>
              </a:rPr>
              <a:t>Compromise of 1850</a:t>
            </a:r>
          </a:p>
        </p:txBody>
      </p:sp>
      <p:sp>
        <p:nvSpPr>
          <p:cNvPr id="63" name="Shape 63"/>
          <p:cNvSpPr/>
          <p:nvPr/>
        </p:nvSpPr>
        <p:spPr>
          <a:xfrm rot="641915">
            <a:off x="3320652" y="1040872"/>
            <a:ext cx="1444712" cy="860683"/>
          </a:xfrm>
          <a:prstGeom prst="wave">
            <a:avLst>
              <a:gd fmla="val 12500" name="adj1"/>
              <a:gd fmla="val 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Luckiest Guy"/>
                <a:ea typeface="Luckiest Guy"/>
                <a:cs typeface="Luckiest Guy"/>
                <a:sym typeface="Luckiest Guy"/>
              </a:rPr>
              <a:t>Fugitive Slave Law</a:t>
            </a:r>
          </a:p>
        </p:txBody>
      </p:sp>
      <p:sp>
        <p:nvSpPr>
          <p:cNvPr id="64" name="Shape 64"/>
          <p:cNvSpPr/>
          <p:nvPr/>
        </p:nvSpPr>
        <p:spPr>
          <a:xfrm rot="1001955">
            <a:off x="5660284" y="1879886"/>
            <a:ext cx="1462686" cy="928421"/>
          </a:xfrm>
          <a:prstGeom prst="wave">
            <a:avLst>
              <a:gd fmla="val 12500" name="adj1"/>
              <a:gd fmla="val 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Luckiest Guy"/>
                <a:ea typeface="Luckiest Guy"/>
                <a:cs typeface="Luckiest Guy"/>
                <a:sym typeface="Luckiest Guy"/>
              </a:rPr>
              <a:t>Bleeding Kansas</a:t>
            </a:r>
          </a:p>
        </p:txBody>
      </p:sp>
      <p:sp>
        <p:nvSpPr>
          <p:cNvPr id="65" name="Shape 65"/>
          <p:cNvSpPr/>
          <p:nvPr/>
        </p:nvSpPr>
        <p:spPr>
          <a:xfrm rot="2205882">
            <a:off x="3963349" y="251715"/>
            <a:ext cx="1470602" cy="979260"/>
          </a:xfrm>
          <a:prstGeom prst="wave">
            <a:avLst>
              <a:gd fmla="val 12500" name="adj1"/>
              <a:gd fmla="val 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Luckiest Guy"/>
                <a:ea typeface="Luckiest Guy"/>
                <a:cs typeface="Luckiest Guy"/>
                <a:sym typeface="Luckiest Guy"/>
              </a:rPr>
              <a:t>Dred Scott Case</a:t>
            </a:r>
          </a:p>
        </p:txBody>
      </p:sp>
      <p:sp>
        <p:nvSpPr>
          <p:cNvPr id="66" name="Shape 66"/>
          <p:cNvSpPr/>
          <p:nvPr/>
        </p:nvSpPr>
        <p:spPr>
          <a:xfrm rot="1271112">
            <a:off x="7252044" y="2252598"/>
            <a:ext cx="1771524" cy="997742"/>
          </a:xfrm>
          <a:prstGeom prst="wave">
            <a:avLst>
              <a:gd fmla="val 12500" name="adj1"/>
              <a:gd fmla="val 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Luckiest Guy"/>
                <a:ea typeface="Luckiest Guy"/>
                <a:cs typeface="Luckiest Guy"/>
                <a:sym typeface="Luckiest Guy"/>
              </a:rPr>
              <a:t>John Brown’s Raid</a:t>
            </a:r>
          </a:p>
        </p:txBody>
      </p:sp>
      <p:sp>
        <p:nvSpPr>
          <p:cNvPr id="67" name="Shape 67"/>
          <p:cNvSpPr/>
          <p:nvPr/>
        </p:nvSpPr>
        <p:spPr>
          <a:xfrm rot="-897514">
            <a:off x="4014102" y="1878812"/>
            <a:ext cx="1631797" cy="930580"/>
          </a:xfrm>
          <a:prstGeom prst="wave">
            <a:avLst>
              <a:gd fmla="val 12500" name="adj1"/>
              <a:gd fmla="val 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Luckiest Guy"/>
                <a:ea typeface="Luckiest Guy"/>
                <a:cs typeface="Luckiest Guy"/>
                <a:sym typeface="Luckiest Guy"/>
              </a:rPr>
              <a:t>Election of 1860</a:t>
            </a:r>
          </a:p>
        </p:txBody>
      </p:sp>
      <p:sp>
        <p:nvSpPr>
          <p:cNvPr id="68" name="Shape 68"/>
          <p:cNvSpPr txBox="1"/>
          <p:nvPr/>
        </p:nvSpPr>
        <p:spPr>
          <a:xfrm>
            <a:off x="4683675" y="3507425"/>
            <a:ext cx="1968900" cy="11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600">
                <a:latin typeface="Luckiest Guy"/>
                <a:ea typeface="Luckiest Guy"/>
                <a:cs typeface="Luckiest Guy"/>
                <a:sym typeface="Luckiest Guy"/>
              </a:rPr>
              <a:t>Civil War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96900" y="871500"/>
            <a:ext cx="2116500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Miltonian Tattoo"/>
                <a:ea typeface="Miltonian Tattoo"/>
                <a:cs typeface="Miltonian Tattoo"/>
                <a:sym typeface="Miltonian Tattoo"/>
              </a:rPr>
              <a:t>Missouri Issue</a:t>
            </a:r>
          </a:p>
        </p:txBody>
      </p:sp>
      <p:sp>
        <p:nvSpPr>
          <p:cNvPr id="74" name="Shape 74"/>
          <p:cNvSpPr txBox="1"/>
          <p:nvPr/>
        </p:nvSpPr>
        <p:spPr>
          <a:xfrm>
            <a:off x="96887" y="1852450"/>
            <a:ext cx="2431500" cy="826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600"/>
              </a:spcBef>
              <a:buNone/>
            </a:pPr>
            <a:r>
              <a:rPr b="1" lang="en" sz="1800" u="sng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Missouri</a:t>
            </a:r>
            <a:r>
              <a:rPr lang="en" sz="18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 applied to be a state in 1819.</a:t>
            </a:r>
          </a:p>
          <a:p>
            <a:pPr rtl="0">
              <a:spcBef>
                <a:spcPts val="600"/>
              </a:spcBef>
              <a:buNone/>
            </a:pPr>
            <a:r>
              <a:rPr b="1" lang="en" sz="1800" u="sng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Maine</a:t>
            </a:r>
            <a:r>
              <a:rPr lang="en" sz="18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 applied in 1820.</a:t>
            </a:r>
          </a:p>
          <a:p>
            <a:pPr lvl="0" rtl="0">
              <a:spcBef>
                <a:spcPts val="600"/>
              </a:spcBef>
              <a:buNone/>
            </a:pPr>
            <a:r>
              <a:rPr lang="en" sz="18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The North wanted them to be free states &amp; the South wanted them to be slave states.  </a:t>
            </a:r>
          </a:p>
        </p:txBody>
      </p:sp>
      <p:grpSp>
        <p:nvGrpSpPr>
          <p:cNvPr id="75" name="Shape 75"/>
          <p:cNvGrpSpPr/>
          <p:nvPr/>
        </p:nvGrpSpPr>
        <p:grpSpPr>
          <a:xfrm>
            <a:off x="837860" y="195809"/>
            <a:ext cx="821266" cy="595510"/>
            <a:chOff x="3918650" y="293075"/>
            <a:chExt cx="488500" cy="412775"/>
          </a:xfrm>
        </p:grpSpPr>
        <p:sp>
          <p:nvSpPr>
            <p:cNvPr id="76" name="Shape 76"/>
            <p:cNvSpPr/>
            <p:nvPr/>
          </p:nvSpPr>
          <p:spPr>
            <a:xfrm>
              <a:off x="4085350" y="293675"/>
              <a:ext cx="154500" cy="412175"/>
            </a:xfrm>
            <a:custGeom>
              <a:pathLst>
                <a:path extrusionOk="0" h="16487" w="618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7" name="Shape 77"/>
            <p:cNvSpPr/>
            <p:nvPr/>
          </p:nvSpPr>
          <p:spPr>
            <a:xfrm>
              <a:off x="3918650" y="293075"/>
              <a:ext cx="153900" cy="407275"/>
            </a:xfrm>
            <a:custGeom>
              <a:pathLst>
                <a:path extrusionOk="0" h="16291" w="6156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8" name="Shape 78"/>
            <p:cNvSpPr/>
            <p:nvPr/>
          </p:nvSpPr>
          <p:spPr>
            <a:xfrm>
              <a:off x="4253250" y="298550"/>
              <a:ext cx="153900" cy="406675"/>
            </a:xfrm>
            <a:custGeom>
              <a:pathLst>
                <a:path extrusionOk="0" h="16267" w="6156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4175" y="0"/>
            <a:ext cx="67698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type="title"/>
          </p:nvPr>
        </p:nvSpPr>
        <p:spPr>
          <a:xfrm>
            <a:off x="96900" y="871500"/>
            <a:ext cx="2116500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200">
                <a:latin typeface="Miltonian Tattoo"/>
                <a:ea typeface="Miltonian Tattoo"/>
                <a:cs typeface="Miltonian Tattoo"/>
                <a:sym typeface="Miltonian Tattoo"/>
              </a:rPr>
              <a:t>Missouri Compromise</a:t>
            </a:r>
          </a:p>
        </p:txBody>
      </p:sp>
      <p:sp>
        <p:nvSpPr>
          <p:cNvPr id="85" name="Shape 85"/>
          <p:cNvSpPr txBox="1"/>
          <p:nvPr/>
        </p:nvSpPr>
        <p:spPr>
          <a:xfrm>
            <a:off x="32725" y="1528800"/>
            <a:ext cx="2431500" cy="826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600"/>
              </a:spcBef>
              <a:buNone/>
            </a:pPr>
            <a:r>
              <a:rPr lang="en" sz="18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They decided to enter Missouri as a </a:t>
            </a:r>
            <a:r>
              <a:rPr b="1" lang="en" sz="1800" u="sng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slave</a:t>
            </a:r>
            <a:r>
              <a:rPr lang="en" sz="18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 state &amp; Maine as a </a:t>
            </a:r>
            <a:r>
              <a:rPr b="1" lang="en" sz="1800" u="sng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free </a:t>
            </a:r>
            <a:r>
              <a:rPr lang="en" sz="18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state.</a:t>
            </a:r>
          </a:p>
          <a:p>
            <a:pPr rtl="0">
              <a:spcBef>
                <a:spcPts val="60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en" sz="18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They drew a line at </a:t>
            </a:r>
            <a:r>
              <a:rPr b="1" lang="en" sz="1800" u="sng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36’ 30 latitude</a:t>
            </a:r>
            <a:r>
              <a:rPr lang="en" sz="18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 that would apply to the rest of the territory. (</a:t>
            </a:r>
            <a:r>
              <a:rPr b="1" lang="en" sz="1800" u="sng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Above the line = free, below = slave</a:t>
            </a:r>
            <a:r>
              <a:rPr lang="en" sz="18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)  </a:t>
            </a:r>
          </a:p>
        </p:txBody>
      </p:sp>
      <p:grpSp>
        <p:nvGrpSpPr>
          <p:cNvPr id="86" name="Shape 86"/>
          <p:cNvGrpSpPr/>
          <p:nvPr/>
        </p:nvGrpSpPr>
        <p:grpSpPr>
          <a:xfrm>
            <a:off x="837860" y="195809"/>
            <a:ext cx="821266" cy="595510"/>
            <a:chOff x="3918650" y="293075"/>
            <a:chExt cx="488500" cy="412775"/>
          </a:xfrm>
        </p:grpSpPr>
        <p:sp>
          <p:nvSpPr>
            <p:cNvPr id="87" name="Shape 87"/>
            <p:cNvSpPr/>
            <p:nvPr/>
          </p:nvSpPr>
          <p:spPr>
            <a:xfrm>
              <a:off x="4085350" y="293675"/>
              <a:ext cx="154500" cy="412175"/>
            </a:xfrm>
            <a:custGeom>
              <a:pathLst>
                <a:path extrusionOk="0" h="16487" w="618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3918650" y="293075"/>
              <a:ext cx="153900" cy="407275"/>
            </a:xfrm>
            <a:custGeom>
              <a:pathLst>
                <a:path extrusionOk="0" h="16291" w="6156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9" name="Shape 89"/>
            <p:cNvSpPr/>
            <p:nvPr/>
          </p:nvSpPr>
          <p:spPr>
            <a:xfrm>
              <a:off x="4253250" y="298550"/>
              <a:ext cx="153900" cy="406675"/>
            </a:xfrm>
            <a:custGeom>
              <a:pathLst>
                <a:path extrusionOk="0" h="16267" w="6156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4175" y="0"/>
            <a:ext cx="67698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type="title"/>
          </p:nvPr>
        </p:nvSpPr>
        <p:spPr>
          <a:xfrm>
            <a:off x="-96250" y="732500"/>
            <a:ext cx="2470200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Miltonian Tattoo"/>
                <a:ea typeface="Miltonian Tattoo"/>
                <a:cs typeface="Miltonian Tattoo"/>
                <a:sym typeface="Miltonian Tattoo"/>
              </a:rPr>
              <a:t>Nullification Crisis</a:t>
            </a:r>
          </a:p>
        </p:txBody>
      </p:sp>
      <p:sp>
        <p:nvSpPr>
          <p:cNvPr id="96" name="Shape 96"/>
          <p:cNvSpPr txBox="1"/>
          <p:nvPr/>
        </p:nvSpPr>
        <p:spPr>
          <a:xfrm>
            <a:off x="2502225" y="138675"/>
            <a:ext cx="6544200" cy="826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600"/>
              </a:spcBef>
              <a:buNone/>
            </a:pP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SC was angry about a protective tariff passed in 1828 (</a:t>
            </a: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Tariff of Abominations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).  They tried to pass a state law that gave them the right to “</a:t>
            </a: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nullify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” (ignore)</a:t>
            </a:r>
            <a:r>
              <a:rPr lang="en" sz="18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the tariff.</a:t>
            </a:r>
          </a:p>
          <a:p>
            <a:pPr rtl="0">
              <a:spcBef>
                <a:spcPts val="600"/>
              </a:spcBef>
              <a:buNone/>
            </a:pPr>
            <a:r>
              <a:t/>
            </a:r>
            <a:endParaRPr sz="1800">
              <a:latin typeface="Coming Soon"/>
              <a:ea typeface="Coming Soon"/>
              <a:cs typeface="Coming Soon"/>
              <a:sym typeface="Coming Soon"/>
            </a:endParaRPr>
          </a:p>
          <a:p>
            <a:pPr rtl="0">
              <a:spcBef>
                <a:spcPts val="600"/>
              </a:spcBef>
              <a:buNone/>
            </a:pP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John C. Calhoun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 resigned as Vice President to support SC.  </a:t>
            </a:r>
          </a:p>
          <a:p>
            <a:pPr rtl="0">
              <a:spcBef>
                <a:spcPts val="600"/>
              </a:spcBef>
              <a:buNone/>
            </a:pPr>
            <a:r>
              <a:t/>
            </a:r>
            <a:endParaRPr sz="1800">
              <a:latin typeface="Coming Soon"/>
              <a:ea typeface="Coming Soon"/>
              <a:cs typeface="Coming Soon"/>
              <a:sym typeface="Coming Soon"/>
            </a:endParaRPr>
          </a:p>
          <a:p>
            <a:pPr rtl="0">
              <a:spcBef>
                <a:spcPts val="600"/>
              </a:spcBef>
              <a:buNone/>
            </a:pP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President </a:t>
            </a: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Andrew Jackson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 passed the </a:t>
            </a: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Force Bill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 (which said the U.S. govt. could send in troops to get the tariff money).  </a:t>
            </a:r>
          </a:p>
          <a:p>
            <a:pPr rtl="0">
              <a:spcBef>
                <a:spcPts val="600"/>
              </a:spcBef>
              <a:buNone/>
            </a:pPr>
            <a:r>
              <a:t/>
            </a:r>
            <a:endParaRPr sz="1800">
              <a:latin typeface="Coming Soon"/>
              <a:ea typeface="Coming Soon"/>
              <a:cs typeface="Coming Soon"/>
              <a:sym typeface="Coming Soon"/>
            </a:endParaRPr>
          </a:p>
          <a:p>
            <a:pPr rtl="0">
              <a:spcBef>
                <a:spcPts val="600"/>
              </a:spcBef>
              <a:buNone/>
            </a:pP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They reached a compromise, when SC agreed to get rid of their nullification law.  In exchange, Congress agreed to lower tariffs for the next </a:t>
            </a: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20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 years.  </a:t>
            </a:r>
          </a:p>
          <a:p>
            <a:pPr rtl="0">
              <a:spcBef>
                <a:spcPts val="600"/>
              </a:spcBef>
              <a:buNone/>
            </a:pPr>
            <a:r>
              <a:t/>
            </a:r>
            <a:endParaRPr sz="1800">
              <a:latin typeface="Coming Soon"/>
              <a:ea typeface="Coming Soon"/>
              <a:cs typeface="Coming Soon"/>
              <a:sym typeface="Coming Soon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en" sz="1200">
                <a:latin typeface="Coming Soon"/>
                <a:ea typeface="Coming Soon"/>
                <a:cs typeface="Coming Soon"/>
                <a:sym typeface="Coming Soon"/>
              </a:rPr>
              <a:t>*SC voted to nullify the Force Bill, just to prove they could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.</a:t>
            </a:r>
          </a:p>
        </p:txBody>
      </p:sp>
      <p:grpSp>
        <p:nvGrpSpPr>
          <p:cNvPr id="97" name="Shape 97"/>
          <p:cNvGrpSpPr/>
          <p:nvPr/>
        </p:nvGrpSpPr>
        <p:grpSpPr>
          <a:xfrm>
            <a:off x="837860" y="195809"/>
            <a:ext cx="821266" cy="595510"/>
            <a:chOff x="3918650" y="293075"/>
            <a:chExt cx="488500" cy="412775"/>
          </a:xfrm>
        </p:grpSpPr>
        <p:sp>
          <p:nvSpPr>
            <p:cNvPr id="98" name="Shape 98"/>
            <p:cNvSpPr/>
            <p:nvPr/>
          </p:nvSpPr>
          <p:spPr>
            <a:xfrm>
              <a:off x="4085350" y="293675"/>
              <a:ext cx="154500" cy="412175"/>
            </a:xfrm>
            <a:custGeom>
              <a:pathLst>
                <a:path extrusionOk="0" h="16487" w="618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9" name="Shape 99"/>
            <p:cNvSpPr/>
            <p:nvPr/>
          </p:nvSpPr>
          <p:spPr>
            <a:xfrm>
              <a:off x="3918650" y="293075"/>
              <a:ext cx="153900" cy="407275"/>
            </a:xfrm>
            <a:custGeom>
              <a:pathLst>
                <a:path extrusionOk="0" h="16291" w="6156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0" name="Shape 100"/>
            <p:cNvSpPr/>
            <p:nvPr/>
          </p:nvSpPr>
          <p:spPr>
            <a:xfrm>
              <a:off x="4253250" y="298550"/>
              <a:ext cx="153900" cy="406675"/>
            </a:xfrm>
            <a:custGeom>
              <a:pathLst>
                <a:path extrusionOk="0" h="16267" w="6156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087" y="1122824"/>
            <a:ext cx="1751249" cy="175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100" y="3029428"/>
            <a:ext cx="1751224" cy="183407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/>
          <p:nvPr/>
        </p:nvSpPr>
        <p:spPr>
          <a:xfrm>
            <a:off x="243300" y="2673325"/>
            <a:ext cx="1924800" cy="406199"/>
          </a:xfrm>
          <a:prstGeom prst="ellipseRibbon">
            <a:avLst>
              <a:gd fmla="val 25000" name="adj1"/>
              <a:gd fmla="val 75000" name="adj2"/>
              <a:gd fmla="val 125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b="1" lang="en">
                <a:latin typeface="Luckiest Guy"/>
                <a:ea typeface="Luckiest Guy"/>
                <a:cs typeface="Luckiest Guy"/>
                <a:sym typeface="Luckiest Guy"/>
              </a:rPr>
              <a:t>Calhoun</a:t>
            </a:r>
          </a:p>
        </p:txBody>
      </p:sp>
      <p:sp>
        <p:nvSpPr>
          <p:cNvPr id="104" name="Shape 104"/>
          <p:cNvSpPr/>
          <p:nvPr/>
        </p:nvSpPr>
        <p:spPr>
          <a:xfrm>
            <a:off x="176450" y="4686375"/>
            <a:ext cx="1924800" cy="406199"/>
          </a:xfrm>
          <a:prstGeom prst="ellipseRibbon">
            <a:avLst>
              <a:gd fmla="val 25000" name="adj1"/>
              <a:gd fmla="val 75000" name="adj2"/>
              <a:gd fmla="val 125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latin typeface="Luckiest Guy"/>
                <a:ea typeface="Luckiest Guy"/>
                <a:cs typeface="Luckiest Guy"/>
                <a:sym typeface="Luckiest Guy"/>
              </a:rPr>
              <a:t>Jackson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3600" y="1422225"/>
            <a:ext cx="2988825" cy="298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 txBox="1"/>
          <p:nvPr>
            <p:ph type="title"/>
          </p:nvPr>
        </p:nvSpPr>
        <p:spPr>
          <a:xfrm>
            <a:off x="13387" y="791325"/>
            <a:ext cx="2470200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Miltonian Tattoo"/>
                <a:ea typeface="Miltonian Tattoo"/>
                <a:cs typeface="Miltonian Tattoo"/>
                <a:sym typeface="Miltonian Tattoo"/>
              </a:rPr>
              <a:t>Theory of Secession</a:t>
            </a:r>
          </a:p>
        </p:txBody>
      </p:sp>
      <p:sp>
        <p:nvSpPr>
          <p:cNvPr id="111" name="Shape 111"/>
          <p:cNvSpPr txBox="1"/>
          <p:nvPr/>
        </p:nvSpPr>
        <p:spPr>
          <a:xfrm>
            <a:off x="5656775" y="470975"/>
            <a:ext cx="3364199" cy="826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600"/>
              </a:spcBef>
              <a:buNone/>
            </a:pP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Tension kept building.  South Carolina and other southern states started arguing for greater </a:t>
            </a: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states’ rights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.  The North felt like the U.S. govt was the ultimate power.</a:t>
            </a:r>
          </a:p>
          <a:p>
            <a:pPr rtl="0">
              <a:spcBef>
                <a:spcPts val="600"/>
              </a:spcBef>
              <a:buNone/>
            </a:pPr>
            <a:r>
              <a:t/>
            </a:r>
            <a:endParaRPr sz="1800">
              <a:latin typeface="Coming Soon"/>
              <a:ea typeface="Coming Soon"/>
              <a:cs typeface="Coming Soon"/>
              <a:sym typeface="Coming Soon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The debate turned into the </a:t>
            </a: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Theory of Secession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.  This theory stated that the United States was merely a </a:t>
            </a: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confederation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 (loose alliance) and they had the right to leave if their rights were being threatened.  </a:t>
            </a:r>
          </a:p>
        </p:txBody>
      </p:sp>
      <p:grpSp>
        <p:nvGrpSpPr>
          <p:cNvPr id="112" name="Shape 112"/>
          <p:cNvGrpSpPr/>
          <p:nvPr/>
        </p:nvGrpSpPr>
        <p:grpSpPr>
          <a:xfrm>
            <a:off x="837860" y="195809"/>
            <a:ext cx="821266" cy="595510"/>
            <a:chOff x="3918650" y="293075"/>
            <a:chExt cx="488500" cy="412775"/>
          </a:xfrm>
        </p:grpSpPr>
        <p:sp>
          <p:nvSpPr>
            <p:cNvPr id="113" name="Shape 113"/>
            <p:cNvSpPr/>
            <p:nvPr/>
          </p:nvSpPr>
          <p:spPr>
            <a:xfrm>
              <a:off x="4085350" y="293675"/>
              <a:ext cx="154500" cy="412175"/>
            </a:xfrm>
            <a:custGeom>
              <a:pathLst>
                <a:path extrusionOk="0" h="16487" w="618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>
              <a:off x="3918650" y="293075"/>
              <a:ext cx="153900" cy="407275"/>
            </a:xfrm>
            <a:custGeom>
              <a:pathLst>
                <a:path extrusionOk="0" h="16291" w="6156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5" name="Shape 115"/>
            <p:cNvSpPr/>
            <p:nvPr/>
          </p:nvSpPr>
          <p:spPr>
            <a:xfrm>
              <a:off x="4253250" y="298550"/>
              <a:ext cx="153900" cy="406675"/>
            </a:xfrm>
            <a:custGeom>
              <a:pathLst>
                <a:path extrusionOk="0" h="16267" w="6156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16" name="Shape 116"/>
          <p:cNvSpPr/>
          <p:nvPr/>
        </p:nvSpPr>
        <p:spPr>
          <a:xfrm>
            <a:off x="1008950" y="1297475"/>
            <a:ext cx="1784399" cy="1483799"/>
          </a:xfrm>
          <a:prstGeom prst="wedgeEllipseCallout">
            <a:avLst>
              <a:gd fmla="val 68443" name="adj1"/>
              <a:gd fmla="val 33357" name="adj2"/>
            </a:avLst>
          </a:prstGeom>
          <a:solidFill>
            <a:schemeClr val="lt1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1" lang="en" sz="1200">
                <a:latin typeface="Coming Soon"/>
                <a:ea typeface="Coming Soon"/>
                <a:cs typeface="Coming Soon"/>
                <a:sym typeface="Coming Soon"/>
              </a:rPr>
              <a:t>The state right I really care about is my right to own slaves</a:t>
            </a:r>
          </a:p>
        </p:txBody>
      </p:sp>
      <p:sp>
        <p:nvSpPr>
          <p:cNvPr id="117" name="Shape 117"/>
          <p:cNvSpPr txBox="1"/>
          <p:nvPr/>
        </p:nvSpPr>
        <p:spPr>
          <a:xfrm>
            <a:off x="192475" y="2876500"/>
            <a:ext cx="2127899" cy="1946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000" u="sng">
                <a:solidFill>
                  <a:srgbClr val="FFFF00"/>
                </a:solidFill>
                <a:latin typeface="Luckiest Guy"/>
                <a:ea typeface="Luckiest Guy"/>
                <a:cs typeface="Luckiest Guy"/>
                <a:sym typeface="Luckiest Guy"/>
              </a:rPr>
              <a:t>Secede or Secession</a:t>
            </a:r>
            <a:r>
              <a:rPr lang="en" sz="2000">
                <a:solidFill>
                  <a:srgbClr val="FFFF00"/>
                </a:solidFill>
                <a:latin typeface="Luckiest Guy"/>
                <a:ea typeface="Luckiest Guy"/>
                <a:cs typeface="Luckiest Guy"/>
                <a:sym typeface="Luckiest Guy"/>
              </a:rPr>
              <a:t> = withdraw Membership from an organization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>
            <p:ph type="title"/>
          </p:nvPr>
        </p:nvSpPr>
        <p:spPr>
          <a:xfrm>
            <a:off x="13387" y="791325"/>
            <a:ext cx="2470200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Miltonian Tattoo"/>
                <a:ea typeface="Miltonian Tattoo"/>
                <a:cs typeface="Miltonian Tattoo"/>
                <a:sym typeface="Miltonian Tattoo"/>
              </a:rPr>
              <a:t>Compromise of 1850</a:t>
            </a:r>
          </a:p>
        </p:txBody>
      </p:sp>
      <p:sp>
        <p:nvSpPr>
          <p:cNvPr id="123" name="Shape 123"/>
          <p:cNvSpPr txBox="1"/>
          <p:nvPr/>
        </p:nvSpPr>
        <p:spPr>
          <a:xfrm>
            <a:off x="2577100" y="257100"/>
            <a:ext cx="6444000" cy="826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600"/>
              </a:spcBef>
              <a:buNone/>
            </a:pP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In 1849, </a:t>
            </a: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California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 wanted to enter as a </a:t>
            </a: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free state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.  The South freaked out because this would upset the balance between the free and slave states. </a:t>
            </a:r>
          </a:p>
          <a:p>
            <a:pPr rtl="0">
              <a:spcBef>
                <a:spcPts val="600"/>
              </a:spcBef>
              <a:buNone/>
            </a:pPr>
            <a:r>
              <a:t/>
            </a:r>
            <a:endParaRPr sz="1800">
              <a:latin typeface="Coming Soon"/>
              <a:ea typeface="Coming Soon"/>
              <a:cs typeface="Coming Soon"/>
              <a:sym typeface="Coming Soon"/>
            </a:endParaRPr>
          </a:p>
          <a:p>
            <a:pPr rtl="0">
              <a:spcBef>
                <a:spcPts val="600"/>
              </a:spcBef>
              <a:buNone/>
            </a:pP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After nearly a year of debate, they settled on the </a:t>
            </a: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Compromise of 1850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 which was a series of laws that tried to give both side something:</a:t>
            </a:r>
          </a:p>
          <a:p>
            <a:pPr rtl="0">
              <a:spcBef>
                <a:spcPts val="600"/>
              </a:spcBef>
              <a:buNone/>
            </a:pPr>
            <a:r>
              <a:t/>
            </a:r>
            <a:endParaRPr sz="1800">
              <a:latin typeface="Coming Soon"/>
              <a:ea typeface="Coming Soon"/>
              <a:cs typeface="Coming Soon"/>
              <a:sym typeface="Coming Soon"/>
            </a:endParaRPr>
          </a:p>
          <a:p>
            <a:pPr indent="-342900" lvl="0" marL="914400" rtl="0">
              <a:spcBef>
                <a:spcPts val="600"/>
              </a:spcBef>
              <a:buSzPct val="100000"/>
              <a:buFont typeface="Coming Soon"/>
              <a:buChar char="➔"/>
            </a:pP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California was entered as a free state</a:t>
            </a:r>
          </a:p>
          <a:p>
            <a:pPr indent="-342900" lvl="0" marL="914400" rtl="0">
              <a:spcBef>
                <a:spcPts val="600"/>
              </a:spcBef>
              <a:buSzPct val="100000"/>
              <a:buFont typeface="Coming Soon"/>
              <a:buChar char="➔"/>
            </a:pP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Utah &amp; New Mexico would get to decide by a vote</a:t>
            </a:r>
          </a:p>
          <a:p>
            <a:pPr indent="-342900" lvl="0" marL="914400" rtl="0">
              <a:spcBef>
                <a:spcPts val="600"/>
              </a:spcBef>
              <a:buSzPct val="100000"/>
              <a:buFont typeface="Coming Soon"/>
              <a:buChar char="➔"/>
            </a:pP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Slave trade was abolished in D.C.</a:t>
            </a:r>
          </a:p>
          <a:p>
            <a:pPr indent="-342900" lvl="0" marL="914400" rtl="0">
              <a:spcBef>
                <a:spcPts val="600"/>
              </a:spcBef>
              <a:buSzPct val="100000"/>
              <a:buFont typeface="Coming Soon"/>
              <a:buChar char="➔"/>
            </a:pP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Fugitive Slave Act</a:t>
            </a:r>
          </a:p>
          <a:p>
            <a:pPr rtl="0">
              <a:spcBef>
                <a:spcPts val="600"/>
              </a:spcBef>
              <a:buNone/>
            </a:pPr>
            <a:r>
              <a:t/>
            </a:r>
            <a:endParaRPr sz="1800">
              <a:latin typeface="Coming Soon"/>
              <a:ea typeface="Coming Soon"/>
              <a:cs typeface="Coming Soon"/>
              <a:sym typeface="Coming Soon"/>
            </a:endParaRP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1800">
              <a:latin typeface="Coming Soon"/>
              <a:ea typeface="Coming Soon"/>
              <a:cs typeface="Coming Soon"/>
              <a:sym typeface="Coming Soon"/>
            </a:endParaRPr>
          </a:p>
          <a:p>
            <a:pPr rtl="0">
              <a:spcBef>
                <a:spcPts val="600"/>
              </a:spcBef>
              <a:buNone/>
            </a:pPr>
            <a:r>
              <a:t/>
            </a:r>
            <a:endParaRPr sz="1800">
              <a:latin typeface="Coming Soon"/>
              <a:ea typeface="Coming Soon"/>
              <a:cs typeface="Coming Soon"/>
              <a:sym typeface="Coming Soon"/>
            </a:endParaRP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1800">
              <a:latin typeface="Coming Soon"/>
              <a:ea typeface="Coming Soon"/>
              <a:cs typeface="Coming Soon"/>
              <a:sym typeface="Coming Soon"/>
            </a:endParaRPr>
          </a:p>
        </p:txBody>
      </p:sp>
      <p:grpSp>
        <p:nvGrpSpPr>
          <p:cNvPr id="124" name="Shape 124"/>
          <p:cNvGrpSpPr/>
          <p:nvPr/>
        </p:nvGrpSpPr>
        <p:grpSpPr>
          <a:xfrm>
            <a:off x="837860" y="195809"/>
            <a:ext cx="821266" cy="595510"/>
            <a:chOff x="3918650" y="293075"/>
            <a:chExt cx="488500" cy="412775"/>
          </a:xfrm>
        </p:grpSpPr>
        <p:sp>
          <p:nvSpPr>
            <p:cNvPr id="125" name="Shape 125"/>
            <p:cNvSpPr/>
            <p:nvPr/>
          </p:nvSpPr>
          <p:spPr>
            <a:xfrm>
              <a:off x="4085350" y="293675"/>
              <a:ext cx="154500" cy="412175"/>
            </a:xfrm>
            <a:custGeom>
              <a:pathLst>
                <a:path extrusionOk="0" h="16487" w="618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3918650" y="293075"/>
              <a:ext cx="153900" cy="407275"/>
            </a:xfrm>
            <a:custGeom>
              <a:pathLst>
                <a:path extrusionOk="0" h="16291" w="6156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7" name="Shape 127"/>
            <p:cNvSpPr/>
            <p:nvPr/>
          </p:nvSpPr>
          <p:spPr>
            <a:xfrm>
              <a:off x="4253250" y="298550"/>
              <a:ext cx="153900" cy="406675"/>
            </a:xfrm>
            <a:custGeom>
              <a:pathLst>
                <a:path extrusionOk="0" h="16267" w="6156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128" name="Shape 128"/>
          <p:cNvPicPr preferRelativeResize="0"/>
          <p:nvPr/>
        </p:nvPicPr>
        <p:blipFill rotWithShape="1">
          <a:blip r:embed="rId3">
            <a:alphaModFix/>
          </a:blip>
          <a:srcRect b="3741" l="54277" r="12043" t="33055"/>
          <a:stretch/>
        </p:blipFill>
        <p:spPr>
          <a:xfrm>
            <a:off x="93625" y="1517550"/>
            <a:ext cx="2226824" cy="31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8325" y="-160400"/>
            <a:ext cx="3475875" cy="5421524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Shape 134"/>
          <p:cNvSpPr txBox="1"/>
          <p:nvPr>
            <p:ph type="title"/>
          </p:nvPr>
        </p:nvSpPr>
        <p:spPr>
          <a:xfrm>
            <a:off x="13387" y="791325"/>
            <a:ext cx="2470200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Miltonian Tattoo"/>
                <a:ea typeface="Miltonian Tattoo"/>
                <a:cs typeface="Miltonian Tattoo"/>
                <a:sym typeface="Miltonian Tattoo"/>
              </a:rPr>
              <a:t>Fugitive Slave Law</a:t>
            </a:r>
          </a:p>
        </p:txBody>
      </p:sp>
      <p:sp>
        <p:nvSpPr>
          <p:cNvPr id="135" name="Shape 135"/>
          <p:cNvSpPr txBox="1"/>
          <p:nvPr/>
        </p:nvSpPr>
        <p:spPr>
          <a:xfrm>
            <a:off x="77587" y="1401300"/>
            <a:ext cx="2341800" cy="826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600"/>
              </a:spcBef>
              <a:buNone/>
            </a:pPr>
            <a:r>
              <a:rPr b="1" lang="en" sz="1800" u="sng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All citizens must help capture runaway slaves</a:t>
            </a:r>
            <a:r>
              <a:rPr lang="en" sz="18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 or face jail time &amp; $1,000 fine</a:t>
            </a:r>
          </a:p>
          <a:p>
            <a:pPr rtl="0">
              <a:spcBef>
                <a:spcPts val="60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en" sz="18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*$1,000=$30,000 today </a:t>
            </a:r>
          </a:p>
        </p:txBody>
      </p:sp>
      <p:grpSp>
        <p:nvGrpSpPr>
          <p:cNvPr id="136" name="Shape 136"/>
          <p:cNvGrpSpPr/>
          <p:nvPr/>
        </p:nvGrpSpPr>
        <p:grpSpPr>
          <a:xfrm>
            <a:off x="837860" y="195809"/>
            <a:ext cx="821266" cy="595510"/>
            <a:chOff x="3918650" y="293075"/>
            <a:chExt cx="488500" cy="412775"/>
          </a:xfrm>
        </p:grpSpPr>
        <p:sp>
          <p:nvSpPr>
            <p:cNvPr id="137" name="Shape 137"/>
            <p:cNvSpPr/>
            <p:nvPr/>
          </p:nvSpPr>
          <p:spPr>
            <a:xfrm>
              <a:off x="4085350" y="293675"/>
              <a:ext cx="154500" cy="412175"/>
            </a:xfrm>
            <a:custGeom>
              <a:pathLst>
                <a:path extrusionOk="0" h="16487" w="618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8" name="Shape 138"/>
            <p:cNvSpPr/>
            <p:nvPr/>
          </p:nvSpPr>
          <p:spPr>
            <a:xfrm>
              <a:off x="3918650" y="293075"/>
              <a:ext cx="153900" cy="407275"/>
            </a:xfrm>
            <a:custGeom>
              <a:pathLst>
                <a:path extrusionOk="0" h="16291" w="6156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9" name="Shape 139"/>
            <p:cNvSpPr/>
            <p:nvPr/>
          </p:nvSpPr>
          <p:spPr>
            <a:xfrm>
              <a:off x="4253250" y="298550"/>
              <a:ext cx="153900" cy="406675"/>
            </a:xfrm>
            <a:custGeom>
              <a:pathLst>
                <a:path extrusionOk="0" h="16267" w="6156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140" name="Shape 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9400" y="0"/>
            <a:ext cx="342985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type="title"/>
          </p:nvPr>
        </p:nvSpPr>
        <p:spPr>
          <a:xfrm>
            <a:off x="13387" y="791325"/>
            <a:ext cx="2470200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Miltonian Tattoo"/>
                <a:ea typeface="Miltonian Tattoo"/>
                <a:cs typeface="Miltonian Tattoo"/>
                <a:sym typeface="Miltonian Tattoo"/>
              </a:rPr>
              <a:t>Kansas-Nebraska Act</a:t>
            </a:r>
          </a:p>
        </p:txBody>
      </p:sp>
      <p:sp>
        <p:nvSpPr>
          <p:cNvPr id="146" name="Shape 146"/>
          <p:cNvSpPr txBox="1"/>
          <p:nvPr/>
        </p:nvSpPr>
        <p:spPr>
          <a:xfrm>
            <a:off x="2865825" y="545850"/>
            <a:ext cx="6073800" cy="826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600"/>
              </a:spcBef>
              <a:buNone/>
            </a:pP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Senator Stephen Douglas wanted to develop the rest of the Louisiana Purchase territory and build a </a:t>
            </a: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transcontinental railroad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.  </a:t>
            </a:r>
          </a:p>
          <a:p>
            <a:pPr rtl="0">
              <a:spcBef>
                <a:spcPts val="600"/>
              </a:spcBef>
              <a:buNone/>
            </a:pPr>
            <a:r>
              <a:t/>
            </a:r>
            <a:endParaRPr sz="1800">
              <a:latin typeface="Coming Soon"/>
              <a:ea typeface="Coming Soon"/>
              <a:cs typeface="Coming Soon"/>
              <a:sym typeface="Coming Soon"/>
            </a:endParaRPr>
          </a:p>
          <a:p>
            <a:pPr rtl="0">
              <a:spcBef>
                <a:spcPts val="600"/>
              </a:spcBef>
              <a:buNone/>
            </a:pP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He proposed the </a:t>
            </a: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Kansas-Nebraska Act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, which divided the territory into two states (Kansas &amp; Nebraska).  </a:t>
            </a:r>
          </a:p>
          <a:p>
            <a:pPr rtl="0">
              <a:spcBef>
                <a:spcPts val="600"/>
              </a:spcBef>
              <a:buNone/>
            </a:pPr>
            <a:r>
              <a:t/>
            </a:r>
            <a:endParaRPr sz="1800">
              <a:latin typeface="Coming Soon"/>
              <a:ea typeface="Coming Soon"/>
              <a:cs typeface="Coming Soon"/>
              <a:sym typeface="Coming Soon"/>
            </a:endParaRPr>
          </a:p>
          <a:p>
            <a:pPr rtl="0">
              <a:spcBef>
                <a:spcPts val="600"/>
              </a:spcBef>
              <a:buNone/>
            </a:pP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Each state would then be allowed to </a:t>
            </a: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vote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 whether or not to have slavery (</a:t>
            </a:r>
            <a:r>
              <a:rPr b="1" lang="en" sz="1800" u="sng">
                <a:latin typeface="Coming Soon"/>
                <a:ea typeface="Coming Soon"/>
                <a:cs typeface="Coming Soon"/>
                <a:sym typeface="Coming Soon"/>
              </a:rPr>
              <a:t>popular sovereignty</a:t>
            </a: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).  </a:t>
            </a:r>
          </a:p>
          <a:p>
            <a:pPr rtl="0">
              <a:spcBef>
                <a:spcPts val="600"/>
              </a:spcBef>
              <a:buNone/>
            </a:pPr>
            <a:r>
              <a:t/>
            </a:r>
            <a:endParaRPr sz="1800">
              <a:latin typeface="Coming Soon"/>
              <a:ea typeface="Coming Soon"/>
              <a:cs typeface="Coming Soon"/>
              <a:sym typeface="Coming Soon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*This got rid of the Missouri Compromise line.  </a:t>
            </a:r>
          </a:p>
        </p:txBody>
      </p:sp>
      <p:grpSp>
        <p:nvGrpSpPr>
          <p:cNvPr id="147" name="Shape 147"/>
          <p:cNvGrpSpPr/>
          <p:nvPr/>
        </p:nvGrpSpPr>
        <p:grpSpPr>
          <a:xfrm>
            <a:off x="837860" y="195809"/>
            <a:ext cx="821266" cy="595510"/>
            <a:chOff x="3918650" y="293075"/>
            <a:chExt cx="488500" cy="412775"/>
          </a:xfrm>
        </p:grpSpPr>
        <p:sp>
          <p:nvSpPr>
            <p:cNvPr id="148" name="Shape 148"/>
            <p:cNvSpPr/>
            <p:nvPr/>
          </p:nvSpPr>
          <p:spPr>
            <a:xfrm>
              <a:off x="4085350" y="293675"/>
              <a:ext cx="154500" cy="412175"/>
            </a:xfrm>
            <a:custGeom>
              <a:pathLst>
                <a:path extrusionOk="0" h="16487" w="618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>
              <a:off x="3918650" y="293075"/>
              <a:ext cx="153900" cy="407275"/>
            </a:xfrm>
            <a:custGeom>
              <a:pathLst>
                <a:path extrusionOk="0" h="16291" w="6156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>
              <a:off x="4253250" y="298550"/>
              <a:ext cx="153900" cy="406675"/>
            </a:xfrm>
            <a:custGeom>
              <a:pathLst>
                <a:path extrusionOk="0" h="16267" w="6156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600" y="1892725"/>
            <a:ext cx="2265800" cy="300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/>
          <p:nvPr/>
        </p:nvSpPr>
        <p:spPr>
          <a:xfrm rot="-1234410">
            <a:off x="112134" y="1625406"/>
            <a:ext cx="1037253" cy="826404"/>
          </a:xfrm>
          <a:prstGeom prst="wave">
            <a:avLst>
              <a:gd fmla="val 12500" name="adj1"/>
              <a:gd fmla="val 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>
                <a:latin typeface="Luckiest Guy"/>
                <a:ea typeface="Luckiest Guy"/>
                <a:cs typeface="Luckiest Guy"/>
                <a:sym typeface="Luckiest Guy"/>
              </a:rPr>
              <a:t>Stephen Douglas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nug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