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y="5143500" cx="9144000"/>
  <p:notesSz cx="6858000" cy="9144000"/>
  <p:embeddedFontLst>
    <p:embeddedFont>
      <p:font typeface="Sniglet"/>
      <p:regular r:id="rId63"/>
    </p:embeddedFont>
    <p:embeddedFont>
      <p:font typeface="Cabin"/>
      <p:regular r:id="rId64"/>
      <p:bold r:id="rId65"/>
      <p:italic r:id="rId66"/>
      <p:boldItalic r:id="rId67"/>
    </p:embeddedFont>
    <p:embeddedFont>
      <p:font typeface="Bowlby One SC"/>
      <p:regular r:id="rId68"/>
    </p:embeddedFont>
    <p:embeddedFont>
      <p:font typeface="Cabin Condensed"/>
      <p:regular r:id="rId69"/>
      <p:bold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0" Type="http://schemas.openxmlformats.org/officeDocument/2006/relationships/font" Target="fonts/CabinCondensed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font" Target="fonts/Cabin-regular.fntdata"/><Relationship Id="rId63" Type="http://schemas.openxmlformats.org/officeDocument/2006/relationships/font" Target="fonts/Sniglet-regular.fntdata"/><Relationship Id="rId22" Type="http://schemas.openxmlformats.org/officeDocument/2006/relationships/slide" Target="slides/slide18.xml"/><Relationship Id="rId66" Type="http://schemas.openxmlformats.org/officeDocument/2006/relationships/font" Target="fonts/Cabin-italic.fntdata"/><Relationship Id="rId21" Type="http://schemas.openxmlformats.org/officeDocument/2006/relationships/slide" Target="slides/slide17.xml"/><Relationship Id="rId65" Type="http://schemas.openxmlformats.org/officeDocument/2006/relationships/font" Target="fonts/Cabin-bold.fntdata"/><Relationship Id="rId24" Type="http://schemas.openxmlformats.org/officeDocument/2006/relationships/slide" Target="slides/slide20.xml"/><Relationship Id="rId68" Type="http://schemas.openxmlformats.org/officeDocument/2006/relationships/font" Target="fonts/BowlbyOneSC-regular.fntdata"/><Relationship Id="rId23" Type="http://schemas.openxmlformats.org/officeDocument/2006/relationships/slide" Target="slides/slide19.xml"/><Relationship Id="rId67" Type="http://schemas.openxmlformats.org/officeDocument/2006/relationships/font" Target="fonts/Cabin-boldItalic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CabinCondensed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361950" y="-571500"/>
            <a:ext cx="6286499" cy="62864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1031425" y="1991850"/>
            <a:ext cx="4947599" cy="1159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l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defRPr sz="60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mpletely 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Inverse">
    <p:bg>
      <p:bgPr>
        <a:solidFill>
          <a:srgbClr val="000000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361950" y="-571500"/>
            <a:ext cx="6286499" cy="62864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2266950" y="266700"/>
            <a:ext cx="4610100" cy="46101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" name="Shape 13"/>
          <p:cNvSpPr txBox="1"/>
          <p:nvPr>
            <p:ph type="ctrTitle"/>
          </p:nvPr>
        </p:nvSpPr>
        <p:spPr>
          <a:xfrm>
            <a:off x="2733675" y="2116750"/>
            <a:ext cx="3676499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3143250" y="3373450"/>
            <a:ext cx="2857499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  <a:highlight>
                  <a:srgbClr val="000000"/>
                </a:highlight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  <a:highlight>
                  <a:srgbClr val="000000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bg>
      <p:bgPr>
        <a:solidFill>
          <a:srgbClr val="000000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idx="1" type="body"/>
          </p:nvPr>
        </p:nvSpPr>
        <p:spPr>
          <a:xfrm>
            <a:off x="2676525" y="1247775"/>
            <a:ext cx="4905300" cy="819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/>
        </p:txBody>
      </p:sp>
      <p:sp>
        <p:nvSpPr>
          <p:cNvPr id="17" name="Shape 17"/>
          <p:cNvSpPr txBox="1"/>
          <p:nvPr/>
        </p:nvSpPr>
        <p:spPr>
          <a:xfrm>
            <a:off x="1238250" y="705175"/>
            <a:ext cx="1178699" cy="65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b="1" lang="en" sz="15000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" name="Shape 24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5863322" y="1091725"/>
            <a:ext cx="2623200" cy="38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" name="Shape 29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2907250" y="1129125"/>
            <a:ext cx="1842900" cy="3796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2" type="body"/>
          </p:nvPr>
        </p:nvSpPr>
        <p:spPr>
          <a:xfrm>
            <a:off x="4844761" y="1129125"/>
            <a:ext cx="1842900" cy="3796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3" type="body"/>
          </p:nvPr>
        </p:nvSpPr>
        <p:spPr>
          <a:xfrm>
            <a:off x="6782273" y="1129125"/>
            <a:ext cx="1842900" cy="3796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" name="Shape 35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bg>
      <p:bgPr>
        <a:solidFill>
          <a:srgbClr val="000000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Clr>
                <a:srgbClr val="FFFF00"/>
              </a:buClr>
              <a:buSzPct val="100000"/>
              <a:buNone/>
              <a:defRPr sz="1800">
                <a:solidFill>
                  <a:srgbClr val="FFFF00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361950" y="-571500"/>
            <a:ext cx="6286499" cy="62864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b="1" sz="2400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Cabin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Cabin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Cabin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hyperlink" Target="http://www.history.com/topics/inventions/transcontinental-railroad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8NPzLBSBzPI" TargetMode="External"/><Relationship Id="rId4" Type="http://schemas.openxmlformats.org/officeDocument/2006/relationships/image" Target="../media/image04.png"/><Relationship Id="rId5" Type="http://schemas.openxmlformats.org/officeDocument/2006/relationships/image" Target="../media/image03.png"/><Relationship Id="rId6" Type="http://schemas.openxmlformats.org/officeDocument/2006/relationships/hyperlink" Target="http://www.history.com/topics/ellis-island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youtube.com/v/6Z9K6IrQTwk" TargetMode="External"/><Relationship Id="rId4" Type="http://schemas.openxmlformats.org/officeDocument/2006/relationships/image" Target="../media/image02.jpg"/><Relationship Id="rId5" Type="http://schemas.openxmlformats.org/officeDocument/2006/relationships/image" Target="../media/image0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youtube.com/v/Spgdy3HkcSs" TargetMode="External"/><Relationship Id="rId4" Type="http://schemas.openxmlformats.org/officeDocument/2006/relationships/image" Target="../media/image0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g"/><Relationship Id="rId4" Type="http://schemas.openxmlformats.org/officeDocument/2006/relationships/hyperlink" Target="http://youtube.com/v/DoOlEPoc1PE" TargetMode="External"/><Relationship Id="rId5" Type="http://schemas.openxmlformats.org/officeDocument/2006/relationships/image" Target="../media/image3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ctrTitle"/>
          </p:nvPr>
        </p:nvSpPr>
        <p:spPr>
          <a:xfrm>
            <a:off x="1031425" y="1991850"/>
            <a:ext cx="4947599" cy="115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latin typeface="Bowlby One SC"/>
                <a:ea typeface="Bowlby One SC"/>
                <a:cs typeface="Bowlby One SC"/>
                <a:sym typeface="Bowlby One SC"/>
              </a:rPr>
              <a:t>8-5.4 - 8-5.8: Gilded Age &amp; Progressive Era</a:t>
            </a: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-96900" y="71904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Railroads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0" y="451425"/>
            <a:ext cx="3352499" cy="162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FFFFFF"/>
                </a:solidFill>
                <a:highlight>
                  <a:srgbClr val="000000"/>
                </a:highlight>
                <a:latin typeface="Sniglet"/>
                <a:ea typeface="Sniglet"/>
                <a:cs typeface="Sniglet"/>
                <a:sym typeface="Sniglet"/>
              </a:rPr>
              <a:t>The U.S. increased economic development and movement out west by quadrupling the amount of railroads across the country.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highlight>
                <a:srgbClr val="000000"/>
              </a:highlight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FFFFFF"/>
                </a:solidFill>
                <a:highlight>
                  <a:srgbClr val="000000"/>
                </a:highlight>
                <a:latin typeface="Sniglet"/>
                <a:ea typeface="Sniglet"/>
                <a:cs typeface="Sniglet"/>
                <a:sym typeface="Sniglet"/>
              </a:rPr>
              <a:t>Movement out West was encouraged by the </a:t>
            </a:r>
            <a:r>
              <a:rPr b="1" lang="en" sz="1800" u="sng">
                <a:solidFill>
                  <a:srgbClr val="FFFFFF"/>
                </a:solidFill>
                <a:highlight>
                  <a:srgbClr val="000000"/>
                </a:highlight>
                <a:latin typeface="Sniglet"/>
                <a:ea typeface="Sniglet"/>
                <a:cs typeface="Sniglet"/>
                <a:sym typeface="Sniglet"/>
              </a:rPr>
              <a:t>Homestead Act</a:t>
            </a:r>
            <a:r>
              <a:rPr lang="en" sz="1800">
                <a:solidFill>
                  <a:srgbClr val="FFFFFF"/>
                </a:solidFill>
                <a:highlight>
                  <a:srgbClr val="000000"/>
                </a:highlight>
                <a:latin typeface="Sniglet"/>
                <a:ea typeface="Sniglet"/>
                <a:cs typeface="Sniglet"/>
                <a:sym typeface="Sniglet"/>
              </a:rPr>
              <a:t> (the govt gave free land to people if they agreed to live on it for 5 years) In SC, railroad growth came slowly...however, </a:t>
            </a:r>
            <a:r>
              <a:rPr b="1" lang="en" sz="1800" u="sng">
                <a:solidFill>
                  <a:srgbClr val="FFFFFF"/>
                </a:solidFill>
                <a:highlight>
                  <a:srgbClr val="000000"/>
                </a:highlight>
                <a:latin typeface="Sniglet"/>
                <a:ea typeface="Sniglet"/>
                <a:cs typeface="Sniglet"/>
                <a:sym typeface="Sniglet"/>
              </a:rPr>
              <a:t>Columbia</a:t>
            </a:r>
            <a:r>
              <a:rPr lang="en" sz="1800">
                <a:solidFill>
                  <a:srgbClr val="FFFFFF"/>
                </a:solidFill>
                <a:highlight>
                  <a:srgbClr val="000000"/>
                </a:highlight>
                <a:latin typeface="Sniglet"/>
                <a:ea typeface="Sniglet"/>
                <a:cs typeface="Sniglet"/>
                <a:sym typeface="Sniglet"/>
              </a:rPr>
              <a:t> became a regional hub.  </a:t>
            </a:r>
          </a:p>
        </p:txBody>
      </p:sp>
      <p:sp>
        <p:nvSpPr>
          <p:cNvPr id="106" name="Shape 106"/>
          <p:cNvSpPr/>
          <p:nvPr/>
        </p:nvSpPr>
        <p:spPr>
          <a:xfrm>
            <a:off x="7360300" y="4396250"/>
            <a:ext cx="1432241" cy="747252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u="sng">
                <a:solidFill>
                  <a:schemeClr val="hlink"/>
                </a:solidFill>
                <a:latin typeface="Sniglet"/>
                <a:ea typeface="Sniglet"/>
                <a:cs typeface="Sniglet"/>
                <a:sym typeface="Sniglet"/>
                <a:hlinkClick r:id="rId4"/>
              </a:rPr>
              <a:t>Link to Video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Industrial Boom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2677600" y="1955275"/>
            <a:ext cx="6326700" cy="193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Other industries like oil and steel across the U.S. experienced a huge boom.  Because of a need for labor in factories, the U.S. saw a huge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rise in immigration.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 25 million people arrived in the U.S. between 1865 to 1915.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Factories started using </a:t>
            </a:r>
            <a:r>
              <a:rPr b="1" lang="en" sz="1800" u="sng">
                <a:solidFill>
                  <a:schemeClr val="hlink"/>
                </a:solidFill>
                <a:latin typeface="Sniglet"/>
                <a:ea typeface="Sniglet"/>
                <a:cs typeface="Sniglet"/>
                <a:sym typeface="Sniglet"/>
                <a:hlinkClick r:id="rId3"/>
              </a:rPr>
              <a:t>mass production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, so they no longer needed skilled workers.  Immigrants, blacks, and poor whites provided unskilled labor and in exchange they were subject to low wages, long hours, and poor working conditions.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 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114" name="Shape 114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1175" y="0"/>
            <a:ext cx="6752824" cy="19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550" y="1333500"/>
            <a:ext cx="20574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7410100" y="-91775"/>
            <a:ext cx="1295099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>
                <a:solidFill>
                  <a:schemeClr val="hlink"/>
                </a:solidFill>
                <a:latin typeface="Sniglet"/>
                <a:ea typeface="Sniglet"/>
                <a:cs typeface="Sniglet"/>
                <a:sym typeface="Sniglet"/>
                <a:hlinkClick r:id="rId6"/>
              </a:rPr>
              <a:t>Ellis Island Video Link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Nativism &amp; Social Darwinism</a:t>
            </a:r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5579400" y="124550"/>
            <a:ext cx="3424800" cy="193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The rise in immigration led to a wave of prejudice against those newcomers. 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Nativism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, a prejudice of new immigrants by “original Americans” developed in the North.  They used “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Social Darwinism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” a fake science that claimed that certain  races of people were superior.  It claimed that these better races had benefitted from “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survival of the fittest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” and therefore they were justified in  taking advantage of the lesser groups of people.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 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129" name="Shape 129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Shape 134">
            <a:hlinkClick r:id="rId3"/>
          </p:cNvPr>
          <p:cNvSpPr/>
          <p:nvPr/>
        </p:nvSpPr>
        <p:spPr>
          <a:xfrm>
            <a:off x="196275" y="2134275"/>
            <a:ext cx="2111624" cy="158372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35" name="Shape 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6975" y="344000"/>
            <a:ext cx="28575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4294967295" type="ctrTitle"/>
          </p:nvPr>
        </p:nvSpPr>
        <p:spPr>
          <a:xfrm>
            <a:off x="1002911" y="469625"/>
            <a:ext cx="5741400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3000" u="sng">
                <a:solidFill>
                  <a:srgbClr val="000000"/>
                </a:solidFill>
              </a:rPr>
              <a:t>Gilded Age Political Cartoon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Create a political cartoon that represents the Gilded Age.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lvl="0" algn="l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Remember political cartoons often use: labels, irony, exaggeration, captions, etc. to make a point.  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0" l="1996" r="2006" t="0"/>
          <a:stretch/>
        </p:blipFill>
        <p:spPr>
          <a:xfrm>
            <a:off x="5598325" y="942549"/>
            <a:ext cx="2708400" cy="2708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-655225" y="6435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Textile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Industry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2912775" y="2394300"/>
            <a:ext cx="5796599" cy="2694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SC did not see the same economic boom or rise in immigration because the Conservative Democrats under Governor Wade Hampton wanted to stick with the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 old agricultural SC.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The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textile industry 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did boom in SC.  In the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Upcountry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along rivers for power, textile mills started popping up.  By 1910, there were 167 mills employing 47,000 people.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 </a:t>
            </a:r>
          </a:p>
        </p:txBody>
      </p:sp>
      <p:grpSp>
        <p:nvGrpSpPr>
          <p:cNvPr id="148" name="Shape 148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149" name="Shape 149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249" y="64349"/>
            <a:ext cx="4443100" cy="21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Mill Life</a:t>
            </a:r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2887850" y="319250"/>
            <a:ext cx="5796599" cy="3571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Mills in  SC typically hired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 poor whites.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  Conditions in the mills were terrible.  Workers worked 12 hour shifts Monday-Saturday.  Because there were no 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labor unions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 (organized group of workers formed to negotiate with employers) wages were very low.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sz="2200"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Mill owners built 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mill towns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 to house their employees.  Owners therefore controlled almost every aspect of workers lives.  It was hard to get out of the cycle of 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debt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161" name="Shape 161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162" name="Shape 162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0" l="26637" r="30475" t="0"/>
          <a:stretch/>
        </p:blipFill>
        <p:spPr>
          <a:xfrm>
            <a:off x="58350" y="1316550"/>
            <a:ext cx="23079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Gilded Age: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Mill Life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Gilded Age: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Mill Life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Gilded Age: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Mill Town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Other Industries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2739875" y="2886900"/>
            <a:ext cx="6139800" cy="225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The other major industry that developed was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 phosphate,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which is used as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fertilizer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.  During the 1880s, SC was the world’s leading producer of phosphates.  Other industries developed in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lumber 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and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turpentine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189" name="Shape 189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190" name="Shape 190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350" y="250650"/>
            <a:ext cx="4314825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Gilded Age: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An Era of Enormous Wealth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747275" y="0"/>
            <a:ext cx="5504700" cy="424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Bowlby One SC"/>
                <a:ea typeface="Bowlby One SC"/>
                <a:cs typeface="Bowlby One SC"/>
                <a:sym typeface="Bowlby One SC"/>
              </a:rPr>
              <a:t>Textile Mill Assignment: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latin typeface="Bowlby One SC"/>
              <a:ea typeface="Bowlby One SC"/>
              <a:cs typeface="Bowlby One SC"/>
              <a:sym typeface="Bowlby One SC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With the laptops or ipads and your partner(s), create a slide presentation, imovie, or brochure on mill town life.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Your presentation must include: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-a description on what life was like, what jobs were done, etc. (Be detailed!)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-2 photographs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-a direct quote from someone who worked in the mill (use the interviews)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-Bonus points for how visually appealing your work is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Sniglet"/>
              <a:ea typeface="Sniglet"/>
              <a:cs typeface="Sniglet"/>
              <a:sym typeface="Sniglet"/>
            </a:endParaRP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latin typeface="Sniglet"/>
                <a:ea typeface="Sniglet"/>
                <a:cs typeface="Sniglet"/>
                <a:sym typeface="Sniglet"/>
              </a:rPr>
              <a:t>Use this website to start your research: http://www.ibiblio.org/sohp/laf/factory.html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4294967295" type="ctrTitle"/>
          </p:nvPr>
        </p:nvSpPr>
        <p:spPr>
          <a:xfrm>
            <a:off x="1660725" y="2497750"/>
            <a:ext cx="5822399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</a:rPr>
              <a:t>Hampton &amp; the Redeemers</a:t>
            </a:r>
          </a:p>
        </p:txBody>
      </p:sp>
      <p:grpSp>
        <p:nvGrpSpPr>
          <p:cNvPr id="206" name="Shape 206"/>
          <p:cNvGrpSpPr/>
          <p:nvPr/>
        </p:nvGrpSpPr>
        <p:grpSpPr>
          <a:xfrm>
            <a:off x="4178726" y="176157"/>
            <a:ext cx="1015472" cy="2240360"/>
            <a:chOff x="3984000" y="1594200"/>
            <a:chExt cx="357800" cy="506800"/>
          </a:xfrm>
        </p:grpSpPr>
        <p:sp>
          <p:nvSpPr>
            <p:cNvPr id="207" name="Shape 207"/>
            <p:cNvSpPr/>
            <p:nvPr/>
          </p:nvSpPr>
          <p:spPr>
            <a:xfrm>
              <a:off x="3984000" y="1597875"/>
              <a:ext cx="44575" cy="503125"/>
            </a:xfrm>
            <a:custGeom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4041375" y="1594200"/>
              <a:ext cx="300425" cy="229600"/>
            </a:xfrm>
            <a:custGeom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Wade Hampton</a:t>
            </a: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2690075" y="1653975"/>
            <a:ext cx="6139800" cy="225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After Reconstruction,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Wade Hampton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and the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Conservative Democrats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were in control of the state.  They immediately set out to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reverse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the Reconstruction policies that had given African Americans rights in  SC.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215" name="Shape 215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216" name="Shape 216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50" y="1479787"/>
            <a:ext cx="1985499" cy="26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Wade Hampton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2665175" y="196875"/>
            <a:ext cx="6239399" cy="267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The Democrats blocked the vote of African Americans in three ways: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       -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Eight Box Law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: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This law required voters to place their ballots in one of eight boxes.  For a vote to count, the voter had to put his ballot in the correct box.  This was hard for voters who could not read.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 u="sng"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       -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Poll Tax: Voters had to pay a special tax in order to vote.  Often due before profits from harvest time, this law also made it difficult for poor whites to vote, so SC instituted a Grandfather Clause (if your Grandfather or Father had voted in the 1860 election you did not have to pay the tax).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 u="sng"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       -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Gerrymandering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: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 creative redrawing of districts to make sure each area had a Democratic majority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228" name="Shape 228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229" name="Shape 229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idx="4294967295" type="ctrTitle"/>
          </p:nvPr>
        </p:nvSpPr>
        <p:spPr>
          <a:xfrm>
            <a:off x="1095950" y="444725"/>
            <a:ext cx="4707600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 u="sng">
                <a:solidFill>
                  <a:srgbClr val="000000"/>
                </a:solidFill>
              </a:rPr>
              <a:t>Eight Box Law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This law required voters to place their ballots in one of eight boxes.  For a vote to count, the voter had to put his ballot in the correct box.  This was hard for voters who could not read.  </a:t>
            </a: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 b="0" l="-1533" r="18199" t="0"/>
          <a:stretch/>
        </p:blipFill>
        <p:spPr>
          <a:xfrm>
            <a:off x="5598325" y="942549"/>
            <a:ext cx="2708400" cy="2708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Eight Box Law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idx="4294967295" type="ctrTitle"/>
          </p:nvPr>
        </p:nvSpPr>
        <p:spPr>
          <a:xfrm>
            <a:off x="1095950" y="444725"/>
            <a:ext cx="4707600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 u="sng">
                <a:solidFill>
                  <a:srgbClr val="000000"/>
                </a:solidFill>
              </a:rPr>
              <a:t>Poll Tax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Voters had to pay a special tax in order to vote.  Often due before profits from harvest time, this law also made it difficult for poor whites to vote, so SC instituted a Grandfather Clause (if your Grandfather or Father had voted in the 1860 election you did not have to pay the tax). 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 b="-2300" l="1085" r="48914" t="2300"/>
          <a:stretch/>
        </p:blipFill>
        <p:spPr>
          <a:xfrm>
            <a:off x="5598325" y="942549"/>
            <a:ext cx="2708400" cy="2708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Grandfather Clause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4294967295" type="ctrTitle"/>
          </p:nvPr>
        </p:nvSpPr>
        <p:spPr>
          <a:xfrm>
            <a:off x="1095950" y="444725"/>
            <a:ext cx="4707600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 u="sng">
                <a:solidFill>
                  <a:srgbClr val="000000"/>
                </a:solidFill>
              </a:rPr>
              <a:t>Gerrymandering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creative redrawing of districts to make sure each area had a Democratic majority</a:t>
            </a: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b="2244" l="0" r="0" t="2244"/>
          <a:stretch/>
        </p:blipFill>
        <p:spPr>
          <a:xfrm>
            <a:off x="5598325" y="942549"/>
            <a:ext cx="2708400" cy="2708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4294967295" type="title"/>
          </p:nvPr>
        </p:nvSpPr>
        <p:spPr>
          <a:xfrm>
            <a:off x="-1545075" y="3302700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Gerrymandering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Gilded Age: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An Era of Enormous Poverty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2702525" y="785100"/>
            <a:ext cx="6239399" cy="267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Sniglet"/>
                <a:ea typeface="Sniglet"/>
                <a:cs typeface="Sniglet"/>
                <a:sym typeface="Sniglet"/>
              </a:rPr>
              <a:t>These measures worked.  In  1876, before the end of Reconstruction, nearly 92,000 African Americans had voted.  Six years into the Gilded Age, less than  14,000 voted.  African Americans would</a:t>
            </a:r>
            <a:r>
              <a:rPr b="1" lang="en" u="sng">
                <a:latin typeface="Sniglet"/>
                <a:ea typeface="Sniglet"/>
                <a:cs typeface="Sniglet"/>
                <a:sym typeface="Sniglet"/>
              </a:rPr>
              <a:t> not hold office</a:t>
            </a:r>
            <a:r>
              <a:rPr lang="en">
                <a:latin typeface="Sniglet"/>
                <a:ea typeface="Sniglet"/>
                <a:cs typeface="Sniglet"/>
                <a:sym typeface="Sniglet"/>
              </a:rPr>
              <a:t> in U.S. Congress until 1993.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273" name="Shape 273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274" name="Shape 274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62" y="150017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 rot="627610">
            <a:off x="74716" y="3399956"/>
            <a:ext cx="2515709" cy="127029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/>
              <a:t>Jim Clyburn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idx="4294967295" type="ctrTitle"/>
          </p:nvPr>
        </p:nvSpPr>
        <p:spPr>
          <a:xfrm>
            <a:off x="1660725" y="2497750"/>
            <a:ext cx="5822399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</a:rPr>
              <a:t>Populism &amp; the Tillman Era</a:t>
            </a:r>
          </a:p>
        </p:txBody>
      </p:sp>
      <p:grpSp>
        <p:nvGrpSpPr>
          <p:cNvPr id="286" name="Shape 286"/>
          <p:cNvGrpSpPr/>
          <p:nvPr/>
        </p:nvGrpSpPr>
        <p:grpSpPr>
          <a:xfrm>
            <a:off x="4178726" y="176157"/>
            <a:ext cx="1015472" cy="2240360"/>
            <a:chOff x="3984000" y="1594200"/>
            <a:chExt cx="357800" cy="506800"/>
          </a:xfrm>
        </p:grpSpPr>
        <p:sp>
          <p:nvSpPr>
            <p:cNvPr id="287" name="Shape 287"/>
            <p:cNvSpPr/>
            <p:nvPr/>
          </p:nvSpPr>
          <p:spPr>
            <a:xfrm>
              <a:off x="3984000" y="1597875"/>
              <a:ext cx="44575" cy="503125"/>
            </a:xfrm>
            <a:custGeom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4041375" y="1594200"/>
              <a:ext cx="300425" cy="229600"/>
            </a:xfrm>
            <a:custGeom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Farming</a:t>
            </a:r>
          </a:p>
        </p:txBody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2702525" y="2667000"/>
            <a:ext cx="6239399" cy="174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Farmers in post Reconstruction SC really struggled. 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Sharecropping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&amp;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crop liens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created a cycle of debt.  Cotton wasn’t selling well because it was in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oversupply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.  Prices dropped and many farmers turned to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truck farming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(which could be sold locally out of the back of your truck). Two major environmental disasters (earthquake of 1886 &amp; hurricane of 1893)  also took a toll on farming. 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Rice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never recovered as customers turned to Asia to provide rice.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295" name="Shape 295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296" name="Shape 296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175" y="0"/>
            <a:ext cx="6752824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Grange &amp; Farmers Alliance</a:t>
            </a:r>
          </a:p>
        </p:txBody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2690075" y="857875"/>
            <a:ext cx="6239399" cy="174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Farmers began to blame big business and government for their problems.  Following the example of labor unions, farmer began to organize.  In  1871, SC farmers formed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The Grange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---a group that tried to persuade politicians to pass laws that helped farmers.  It had little success, so they formed the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Farmers’ Alliance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to replace it.  The Alliance was divided by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race.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308" name="Shape 308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309" name="Shape 309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62" y="1766787"/>
            <a:ext cx="2009775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Populist Movement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5744450" y="256825"/>
            <a:ext cx="3399600" cy="174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Out of the farmers’ struggle and the Farmers’ Alliance came the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Populist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movement.  </a:t>
            </a:r>
            <a:r>
              <a:rPr lang="en" sz="2400">
                <a:solidFill>
                  <a:srgbClr val="222222"/>
                </a:solidFill>
                <a:latin typeface="Sniglet"/>
                <a:ea typeface="Sniglet"/>
                <a:cs typeface="Sniglet"/>
                <a:sym typeface="Sniglet"/>
              </a:rPr>
              <a:t>The People's party (Populist), was organized to represent the </a:t>
            </a:r>
            <a:r>
              <a:rPr b="1" lang="en" sz="2400" u="sng">
                <a:solidFill>
                  <a:srgbClr val="222222"/>
                </a:solidFill>
                <a:latin typeface="Sniglet"/>
                <a:ea typeface="Sniglet"/>
                <a:cs typeface="Sniglet"/>
                <a:sym typeface="Sniglet"/>
              </a:rPr>
              <a:t>common folk</a:t>
            </a:r>
            <a:r>
              <a:rPr lang="en" sz="2400">
                <a:solidFill>
                  <a:srgbClr val="222222"/>
                </a:solidFill>
                <a:latin typeface="Sniglet"/>
                <a:ea typeface="Sniglet"/>
                <a:cs typeface="Sniglet"/>
                <a:sym typeface="Sniglet"/>
              </a:rPr>
              <a:t>—especially </a:t>
            </a:r>
            <a:r>
              <a:rPr b="1" lang="en" sz="2400" u="sng">
                <a:solidFill>
                  <a:srgbClr val="222222"/>
                </a:solidFill>
                <a:latin typeface="Sniglet"/>
                <a:ea typeface="Sniglet"/>
                <a:cs typeface="Sniglet"/>
                <a:sym typeface="Sniglet"/>
              </a:rPr>
              <a:t>farmers</a:t>
            </a:r>
            <a:r>
              <a:rPr lang="en" sz="2400">
                <a:solidFill>
                  <a:srgbClr val="222222"/>
                </a:solidFill>
                <a:latin typeface="Sniglet"/>
                <a:ea typeface="Sniglet"/>
                <a:cs typeface="Sniglet"/>
                <a:sym typeface="Sniglet"/>
              </a:rPr>
              <a:t>—against the interests of the industrial capitalists.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321" name="Shape 321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322" name="Shape 322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525" y="0"/>
            <a:ext cx="32613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Populist Movement</a:t>
            </a:r>
          </a:p>
        </p:txBody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2652725" y="2801650"/>
            <a:ext cx="6326700" cy="174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Populists wanted: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Sniglet"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federal farm loans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Sniglet"/>
            </a:pP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block African American vote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(unique to the SC Populists)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Sniglet"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graduated income tax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Sniglet"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direct election of Senators	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334" name="Shape 334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335" name="Shape 335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1794" y="62274"/>
            <a:ext cx="3484579" cy="27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Pitchfork Ben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2565550" y="584850"/>
            <a:ext cx="6326700" cy="174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The Populists supported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Ben Tillman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.  Nicknamed “Pitchfork Ben,”  he advocated  for greater support for farmers.  He openly attacked the Hampton Democrats for their conservative policies and ridiculed Hampton himself.  The Tillmanites elected him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Governor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.  Tillman formed a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political machine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by playing on poor farmers and racism to gain votes.  Unlike in other states, the Populists remained a part of the SC Democratic party.	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347" name="Shape 347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348" name="Shape 348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00" y="1681300"/>
            <a:ext cx="2207300" cy="22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4294967295" type="title"/>
          </p:nvPr>
        </p:nvSpPr>
        <p:spPr>
          <a:xfrm>
            <a:off x="-75525" y="3544500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Tillman with Woodrow Wilson: Notice his “farmer getup”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Clemson University</a:t>
            </a:r>
          </a:p>
        </p:txBody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2565550" y="584850"/>
            <a:ext cx="6326700" cy="174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Gov. Tillman supported the establishment of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Clemson University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as an agricultural school to teach better farming practices.  The land had been donated by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Thomas Green Clemson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(John C. Calhoun’s son-in-law).  Clemson was created as a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 land-grant college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(Morrill Act: paid for the University with funds off the sale of western land).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365" name="Shape 365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366" name="Shape 366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71" name="Shape 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1805825"/>
            <a:ext cx="2554924" cy="2478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Dispensary</a:t>
            </a:r>
          </a:p>
        </p:txBody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2640275" y="2764300"/>
            <a:ext cx="6326700" cy="174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Tillman also successfully created the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Dispensary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.  Temperance (the banning of alcohol movement) was growing in  SC.  The SC Dispensary took over the sale of alcohol in the state and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profits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went to government initiatives.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378" name="Shape 378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379" name="Shape 379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971">
            <a:off x="-695462" y="1307649"/>
            <a:ext cx="3698825" cy="3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3450" y="231725"/>
            <a:ext cx="3780350" cy="25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2613625" y="984000"/>
            <a:ext cx="3676499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0">
                <a:latin typeface="Cabin"/>
                <a:ea typeface="Cabin"/>
                <a:cs typeface="Cabin"/>
                <a:sym typeface="Cabin"/>
              </a:rPr>
              <a:t>1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Video</a:t>
            </a:r>
          </a:p>
        </p:txBody>
      </p:sp>
      <p:sp>
        <p:nvSpPr>
          <p:cNvPr id="63" name="Shape 63">
            <a:hlinkClick r:id="rId3"/>
          </p:cNvPr>
          <p:cNvSpPr/>
          <p:nvPr/>
        </p:nvSpPr>
        <p:spPr>
          <a:xfrm>
            <a:off x="3157097" y="2069075"/>
            <a:ext cx="2829824" cy="212237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idx="4294967295" type="ctrTitle"/>
          </p:nvPr>
        </p:nvSpPr>
        <p:spPr>
          <a:xfrm>
            <a:off x="1660725" y="2497750"/>
            <a:ext cx="5822399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</a:rPr>
              <a:t>Constitution of 1895 &amp; Jim Crow</a:t>
            </a:r>
          </a:p>
        </p:txBody>
      </p:sp>
      <p:grpSp>
        <p:nvGrpSpPr>
          <p:cNvPr id="391" name="Shape 391"/>
          <p:cNvGrpSpPr/>
          <p:nvPr/>
        </p:nvGrpSpPr>
        <p:grpSpPr>
          <a:xfrm>
            <a:off x="4178726" y="176157"/>
            <a:ext cx="1015472" cy="2240360"/>
            <a:chOff x="3984000" y="1594200"/>
            <a:chExt cx="357800" cy="506800"/>
          </a:xfrm>
        </p:grpSpPr>
        <p:sp>
          <p:nvSpPr>
            <p:cNvPr id="392" name="Shape 392"/>
            <p:cNvSpPr/>
            <p:nvPr/>
          </p:nvSpPr>
          <p:spPr>
            <a:xfrm>
              <a:off x="3984000" y="1597875"/>
              <a:ext cx="44575" cy="503125"/>
            </a:xfrm>
            <a:custGeom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4041375" y="1594200"/>
              <a:ext cx="300425" cy="229600"/>
            </a:xfrm>
            <a:custGeom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475" y="785100"/>
            <a:ext cx="3090425" cy="42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Tillman &amp; the Constitution</a:t>
            </a:r>
          </a:p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36100" y="487075"/>
            <a:ext cx="2307899" cy="211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Tillman went on to become a US Senator.   He used his influence to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rewrite the state constitution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with the goal to restore white supremacy in the state.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401" name="Shape 401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402" name="Shape 402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07" name="Shape 407"/>
          <p:cNvSpPr/>
          <p:nvPr/>
        </p:nvSpPr>
        <p:spPr>
          <a:xfrm>
            <a:off x="4358900" y="-74725"/>
            <a:ext cx="2428499" cy="2117099"/>
          </a:xfrm>
          <a:prstGeom prst="wedgeEllipseCallout">
            <a:avLst>
              <a:gd fmla="val -39230" name="adj1"/>
              <a:gd fmla="val 4529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On </a:t>
            </a:r>
            <a:r>
              <a:rPr lang="en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President Cleveland-- “He is an old bag of beef and I am going to Washington with a pitchfork and prod him in his old fat ribs.”</a:t>
            </a:r>
          </a:p>
        </p:txBody>
      </p:sp>
      <p:pic>
        <p:nvPicPr>
          <p:cNvPr id="408" name="Shape 4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7436">
            <a:off x="446374" y="1782900"/>
            <a:ext cx="1714499" cy="284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Constitution of 1895</a:t>
            </a:r>
          </a:p>
        </p:txBody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2702400" y="1059950"/>
            <a:ext cx="6441600" cy="211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In September of 1895, they rewrote the constitution.  The Constitution of 1895 included: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poll taxes, literacy tests, the denial of voting rights to “criminals.” 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The new constitution also set the stage for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segregation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(racial separation) by requiring separate schools for black and white children.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415" name="Shape 415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416" name="Shape 416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7436">
            <a:off x="446374" y="1782900"/>
            <a:ext cx="1714499" cy="284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/>
          <p:nvPr>
            <p:ph idx="4294967295" type="title"/>
          </p:nvPr>
        </p:nvSpPr>
        <p:spPr>
          <a:xfrm>
            <a:off x="-324600" y="2822150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Voting Under Tillman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00" y="1414775"/>
            <a:ext cx="238125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Plessy v Ferguson</a:t>
            </a:r>
          </a:p>
        </p:txBody>
      </p:sp>
      <p:sp>
        <p:nvSpPr>
          <p:cNvPr id="433" name="Shape 433"/>
          <p:cNvSpPr txBox="1"/>
          <p:nvPr>
            <p:ph idx="1" type="body"/>
          </p:nvPr>
        </p:nvSpPr>
        <p:spPr>
          <a:xfrm>
            <a:off x="2702400" y="1059950"/>
            <a:ext cx="6441600" cy="211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Later in the year, the Supreme Court ruled that laws segregating blacks and whites in public places did not violate the Constitution, as long as they were “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separate but equal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.”  The case (Plessy v Ferguson) paved the way for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Jim Crow laws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which forced blacks to ride in separate rail cars, use separate public facilities, and inhabit “Colored only” areas.  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434" name="Shape 434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435" name="Shape 435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40" name="Shape 440"/>
          <p:cNvSpPr txBox="1"/>
          <p:nvPr/>
        </p:nvSpPr>
        <p:spPr>
          <a:xfrm>
            <a:off x="99625" y="4234350"/>
            <a:ext cx="2141999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  <a:latin typeface="Sniglet"/>
                <a:ea typeface="Sniglet"/>
                <a:cs typeface="Sniglet"/>
                <a:sym typeface="Sniglet"/>
              </a:rPr>
              <a:t>Not Homer Plessy...this  is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Sniglet"/>
                <a:ea typeface="Sniglet"/>
                <a:cs typeface="Sniglet"/>
                <a:sym typeface="Sniglet"/>
              </a:rPr>
              <a:t>Pinckney Benton Stewart Pinchback</a:t>
            </a:r>
          </a:p>
        </p:txBody>
      </p:sp>
      <p:cxnSp>
        <p:nvCxnSpPr>
          <p:cNvPr id="441" name="Shape 441"/>
          <p:cNvCxnSpPr/>
          <p:nvPr/>
        </p:nvCxnSpPr>
        <p:spPr>
          <a:xfrm>
            <a:off x="572850" y="3524475"/>
            <a:ext cx="710099" cy="735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2" name="Shape 442"/>
          <p:cNvCxnSpPr/>
          <p:nvPr/>
        </p:nvCxnSpPr>
        <p:spPr>
          <a:xfrm flipH="1">
            <a:off x="674099" y="3474675"/>
            <a:ext cx="507600" cy="834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>
            <p:ph idx="4294967295" type="ctrTitle"/>
          </p:nvPr>
        </p:nvSpPr>
        <p:spPr>
          <a:xfrm>
            <a:off x="1095950" y="444725"/>
            <a:ext cx="4707600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 u="sng">
                <a:solidFill>
                  <a:srgbClr val="000000"/>
                </a:solidFill>
              </a:rPr>
              <a:t>Plessy v Ferguson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 b="7663" l="0" r="2248" t="0"/>
          <a:stretch/>
        </p:blipFill>
        <p:spPr>
          <a:xfrm>
            <a:off x="5598325" y="942549"/>
            <a:ext cx="2708400" cy="2708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9" name="Shape 449">
            <a:hlinkClick r:id="rId4"/>
          </p:cNvPr>
          <p:cNvSpPr/>
          <p:nvPr/>
        </p:nvSpPr>
        <p:spPr>
          <a:xfrm>
            <a:off x="953425" y="1156150"/>
            <a:ext cx="4572000" cy="3429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idx="4294967295" type="title"/>
          </p:nvPr>
        </p:nvSpPr>
        <p:spPr>
          <a:xfrm>
            <a:off x="-324600" y="2822150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Plessy v Ferguson stands until Brown v Board of Education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Lynchings</a:t>
            </a:r>
          </a:p>
        </p:txBody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2590300" y="2741225"/>
            <a:ext cx="6441600" cy="211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A record number of violent acts broke out.  In the 1890s, there were an average of 187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lynchings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a year.  Hundreds of thousands of African Americans migrated North out of the state to escape the violence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461" name="Shape 461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462" name="Shape 462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5" name="Shape 465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7" name="Shape 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850" y="64687"/>
            <a:ext cx="476250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>
            <p:ph idx="4294967295" type="ctrTitle"/>
          </p:nvPr>
        </p:nvSpPr>
        <p:spPr>
          <a:xfrm>
            <a:off x="1660725" y="2497750"/>
            <a:ext cx="5822399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</a:rPr>
              <a:t>Natural  Disasters</a:t>
            </a:r>
          </a:p>
        </p:txBody>
      </p:sp>
      <p:sp>
        <p:nvSpPr>
          <p:cNvPr id="473" name="Shape 473"/>
          <p:cNvSpPr txBox="1"/>
          <p:nvPr>
            <p:ph idx="4294967295" type="subTitle"/>
          </p:nvPr>
        </p:nvSpPr>
        <p:spPr>
          <a:xfrm>
            <a:off x="2113125" y="3640150"/>
            <a:ext cx="4917599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Earthquakes &amp; Hurricanes &amp; Asteroids (Except the Asteroids)</a:t>
            </a:r>
          </a:p>
        </p:txBody>
      </p:sp>
      <p:grpSp>
        <p:nvGrpSpPr>
          <p:cNvPr id="474" name="Shape 474"/>
          <p:cNvGrpSpPr/>
          <p:nvPr/>
        </p:nvGrpSpPr>
        <p:grpSpPr>
          <a:xfrm>
            <a:off x="4178726" y="176157"/>
            <a:ext cx="1015472" cy="2240360"/>
            <a:chOff x="3984000" y="1594200"/>
            <a:chExt cx="357800" cy="506800"/>
          </a:xfrm>
        </p:grpSpPr>
        <p:sp>
          <p:nvSpPr>
            <p:cNvPr id="475" name="Shape 475"/>
            <p:cNvSpPr/>
            <p:nvPr/>
          </p:nvSpPr>
          <p:spPr>
            <a:xfrm>
              <a:off x="3984000" y="1597875"/>
              <a:ext cx="44575" cy="503125"/>
            </a:xfrm>
            <a:custGeom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4041375" y="1594200"/>
              <a:ext cx="300425" cy="229600"/>
            </a:xfrm>
            <a:custGeom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Natural Disasters</a:t>
            </a:r>
          </a:p>
        </p:txBody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636850" y="151800"/>
            <a:ext cx="2418899" cy="211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On Aug 31, 1886, an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earthquake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destroyed Charleston.  Over 100 were confirmed dead (counting of African American deaths was inaccurate).  Thousands of buildings were destroyed.  In the 1890s,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seven hurricanes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struck the coast.  The disasters contributed further to the farmers’ struggle.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483" name="Shape 483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484" name="Shape 484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9" name="Shape 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975" y="0"/>
            <a:ext cx="41147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4294967295" type="ctrTitle"/>
          </p:nvPr>
        </p:nvSpPr>
        <p:spPr>
          <a:xfrm>
            <a:off x="1660725" y="2497750"/>
            <a:ext cx="5822399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</a:rPr>
              <a:t>Gilded Age</a:t>
            </a:r>
          </a:p>
        </p:txBody>
      </p:sp>
      <p:grpSp>
        <p:nvGrpSpPr>
          <p:cNvPr id="69" name="Shape 69"/>
          <p:cNvGrpSpPr/>
          <p:nvPr/>
        </p:nvGrpSpPr>
        <p:grpSpPr>
          <a:xfrm>
            <a:off x="4178726" y="176157"/>
            <a:ext cx="1015472" cy="2240360"/>
            <a:chOff x="3984000" y="1594200"/>
            <a:chExt cx="357800" cy="506800"/>
          </a:xfrm>
        </p:grpSpPr>
        <p:sp>
          <p:nvSpPr>
            <p:cNvPr id="70" name="Shape 70"/>
            <p:cNvSpPr/>
            <p:nvPr/>
          </p:nvSpPr>
          <p:spPr>
            <a:xfrm>
              <a:off x="3984000" y="1597875"/>
              <a:ext cx="44575" cy="503125"/>
            </a:xfrm>
            <a:custGeom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4041375" y="1594200"/>
              <a:ext cx="300425" cy="229600"/>
            </a:xfrm>
            <a:custGeom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idx="4294967295" type="title"/>
          </p:nvPr>
        </p:nvSpPr>
        <p:spPr>
          <a:xfrm>
            <a:off x="-324600" y="2822150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Earthquake Aftermath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idx="4294967295" type="title"/>
          </p:nvPr>
        </p:nvSpPr>
        <p:spPr>
          <a:xfrm>
            <a:off x="-324600" y="2822150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Earthquake Aftermath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>
            <p:ph idx="4294967295" type="ctrTitle"/>
          </p:nvPr>
        </p:nvSpPr>
        <p:spPr>
          <a:xfrm>
            <a:off x="1660725" y="2497750"/>
            <a:ext cx="5822399" cy="1159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</a:rPr>
              <a:t>Progressive Era</a:t>
            </a:r>
          </a:p>
        </p:txBody>
      </p:sp>
      <p:sp>
        <p:nvSpPr>
          <p:cNvPr id="505" name="Shape 505"/>
          <p:cNvSpPr txBox="1"/>
          <p:nvPr>
            <p:ph idx="4294967295" type="subTitle"/>
          </p:nvPr>
        </p:nvSpPr>
        <p:spPr>
          <a:xfrm>
            <a:off x="2113125" y="3640150"/>
            <a:ext cx="4917599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People push for reform</a:t>
            </a:r>
          </a:p>
        </p:txBody>
      </p:sp>
      <p:grpSp>
        <p:nvGrpSpPr>
          <p:cNvPr id="506" name="Shape 506"/>
          <p:cNvGrpSpPr/>
          <p:nvPr/>
        </p:nvGrpSpPr>
        <p:grpSpPr>
          <a:xfrm>
            <a:off x="4178726" y="176157"/>
            <a:ext cx="1015472" cy="2240360"/>
            <a:chOff x="3984000" y="1594200"/>
            <a:chExt cx="357800" cy="506800"/>
          </a:xfrm>
        </p:grpSpPr>
        <p:sp>
          <p:nvSpPr>
            <p:cNvPr id="507" name="Shape 507"/>
            <p:cNvSpPr/>
            <p:nvPr/>
          </p:nvSpPr>
          <p:spPr>
            <a:xfrm>
              <a:off x="3984000" y="1597875"/>
              <a:ext cx="44575" cy="503125"/>
            </a:xfrm>
            <a:custGeom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4041375" y="1594200"/>
              <a:ext cx="300425" cy="229600"/>
            </a:xfrm>
            <a:custGeom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Progressives</a:t>
            </a:r>
          </a:p>
        </p:txBody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x="2565525" y="2729775"/>
            <a:ext cx="6463799" cy="211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In the late 1800s and early 1900s, reformers wanted to fix the problems of the Gilded Age.  They called themselves Progressives. 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Progressives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were members of both political parties, but in SC they were a part of the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Democratic 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party.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515" name="Shape 515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516" name="Shape 516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521" name="Shape 5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800" y="89512"/>
            <a:ext cx="335280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Goals</a:t>
            </a:r>
          </a:p>
        </p:txBody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0" y="1297550"/>
            <a:ext cx="2391300" cy="211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Progressives targeted </a:t>
            </a:r>
            <a:r>
              <a:rPr b="1" lang="en" sz="2200" u="sng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political machines </a:t>
            </a:r>
            <a:r>
              <a:rPr lang="en" sz="22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and </a:t>
            </a:r>
            <a:r>
              <a:rPr b="1" lang="en" sz="2200" u="sng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monopolies</a:t>
            </a:r>
            <a:r>
              <a:rPr lang="en" sz="22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in industry.  They tried to improve working conditions and low wages for workers. 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528" name="Shape 528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529" name="Shape 529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4" name="Shape 5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300" y="0"/>
            <a:ext cx="68246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Progressives</a:t>
            </a:r>
          </a:p>
        </p:txBody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2521875" y="2540625"/>
            <a:ext cx="6551100" cy="1148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Muckrakers 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worked to expose some of the corrupt practices of businesses and government.  For example, 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Upton Sinclair 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published his book </a:t>
            </a:r>
            <a:r>
              <a:rPr i="1" lang="en" sz="2200">
                <a:latin typeface="Sniglet"/>
                <a:ea typeface="Sniglet"/>
                <a:cs typeface="Sniglet"/>
                <a:sym typeface="Sniglet"/>
              </a:rPr>
              <a:t>The Jungle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 to expose the unsanitary conditions in the meatpacking industry.  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Jacob Riis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, a photojournalist published </a:t>
            </a:r>
            <a:r>
              <a:rPr i="1" lang="en" sz="2200">
                <a:latin typeface="Sniglet"/>
                <a:ea typeface="Sniglet"/>
                <a:cs typeface="Sniglet"/>
                <a:sym typeface="Sniglet"/>
              </a:rPr>
              <a:t>How the Other Half Lives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 to show the conditions poor people were living in the cities.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541" name="Shape 541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542" name="Shape 542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150" y="50000"/>
            <a:ext cx="363855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Progressive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Amendments</a:t>
            </a:r>
          </a:p>
        </p:txBody>
      </p:sp>
      <p:sp>
        <p:nvSpPr>
          <p:cNvPr id="553" name="Shape 553"/>
          <p:cNvSpPr txBox="1"/>
          <p:nvPr>
            <p:ph idx="1" type="body"/>
          </p:nvPr>
        </p:nvSpPr>
        <p:spPr>
          <a:xfrm>
            <a:off x="2480825" y="2889250"/>
            <a:ext cx="6551100" cy="1148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Progressive Presidents also contributed to change. 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Theodore Roosevelt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broke up monopolies and created the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national park system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.  William Howard Taft passed the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 16th Amendment 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(established an income tax) and the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17th Amendment 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(direct election of Senators).  Under Woodrow Wilson, the </a:t>
            </a:r>
            <a:r>
              <a:rPr b="1" lang="en" sz="1800" u="sng">
                <a:latin typeface="Sniglet"/>
                <a:ea typeface="Sniglet"/>
                <a:cs typeface="Sniglet"/>
                <a:sym typeface="Sniglet"/>
              </a:rPr>
              <a:t>18th Amendment</a:t>
            </a:r>
            <a:r>
              <a:rPr lang="en" sz="1800">
                <a:latin typeface="Sniglet"/>
                <a:ea typeface="Sniglet"/>
                <a:cs typeface="Sniglet"/>
                <a:sym typeface="Sniglet"/>
              </a:rPr>
              <a:t> (prohibition: made the sale, manufacturing, and transport of alcohol illegal) was passed.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554" name="Shape 554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555" name="Shape 555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0" name="Shape 5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297" y="159150"/>
            <a:ext cx="5487650" cy="30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Women’s Vote</a:t>
            </a:r>
          </a:p>
        </p:txBody>
      </p:sp>
      <p:sp>
        <p:nvSpPr>
          <p:cNvPr id="566" name="Shape 566"/>
          <p:cNvSpPr txBox="1"/>
          <p:nvPr>
            <p:ph idx="1" type="body"/>
          </p:nvPr>
        </p:nvSpPr>
        <p:spPr>
          <a:xfrm>
            <a:off x="2480825" y="2889250"/>
            <a:ext cx="6551100" cy="1148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Women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suffragettes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also fought for the right to vote.  In 1920, the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19th Amendment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 (gave women the right to vote) was passed.  SC refused to ratify it until 1967, but because other states did, women earned the right to vote.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567" name="Shape 567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568" name="Shape 568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9" name="Shape 569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0" name="Shape 570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1" name="Shape 571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2" name="Shape 572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3" name="Shape 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125" y="108612"/>
            <a:ext cx="4331499" cy="28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000" y="1681475"/>
            <a:ext cx="204787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type="title"/>
          </p:nvPr>
        </p:nvSpPr>
        <p:spPr>
          <a:xfrm>
            <a:off x="0" y="785100"/>
            <a:ext cx="2307899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SC Progressives</a:t>
            </a:r>
          </a:p>
        </p:txBody>
      </p:sp>
      <p:sp>
        <p:nvSpPr>
          <p:cNvPr id="580" name="Shape 580"/>
          <p:cNvSpPr txBox="1"/>
          <p:nvPr>
            <p:ph idx="1" type="body"/>
          </p:nvPr>
        </p:nvSpPr>
        <p:spPr>
          <a:xfrm>
            <a:off x="2518200" y="785100"/>
            <a:ext cx="6551100" cy="1148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In SC, the major issues for progressives were: </a:t>
            </a:r>
            <a:r>
              <a:rPr b="1" lang="en" sz="2400" u="sng">
                <a:latin typeface="Sniglet"/>
                <a:ea typeface="Sniglet"/>
                <a:cs typeface="Sniglet"/>
                <a:sym typeface="Sniglet"/>
              </a:rPr>
              <a:t>child labor, working conditions, temperance, and improving education</a:t>
            </a: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.  They were able to set a minimum work age (10 years old).  The progressives also worked to pass a attendance law for schools because 45% of SC could not read or write.  They worked to establish hospitals to fight diseases like tuberculosis (which was rampant in mill towns).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 </a:t>
            </a:r>
          </a:p>
        </p:txBody>
      </p:sp>
      <p:grpSp>
        <p:nvGrpSpPr>
          <p:cNvPr id="581" name="Shape 581"/>
          <p:cNvGrpSpPr/>
          <p:nvPr/>
        </p:nvGrpSpPr>
        <p:grpSpPr>
          <a:xfrm>
            <a:off x="1701838" y="256829"/>
            <a:ext cx="564103" cy="601050"/>
            <a:chOff x="5970800" y="1619250"/>
            <a:chExt cx="428650" cy="456725"/>
          </a:xfrm>
        </p:grpSpPr>
        <p:sp>
          <p:nvSpPr>
            <p:cNvPr id="582" name="Shape 582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4" name="Shape 584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5" name="Shape 585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7" name="Shape 5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00" y="1870137"/>
            <a:ext cx="2019300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98150" y="1129129"/>
            <a:ext cx="17007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Gilded Age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2588125" y="483375"/>
            <a:ext cx="6421199" cy="3571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The second half of the 19th century became known  as the 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Gilded Age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.  Gilded means covered in gold.  The name refers to the fact that on the surface things seemed shiny and bright, but underneath the surface people were really struggling.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sz="2200">
              <a:latin typeface="Sniglet"/>
              <a:ea typeface="Sniglet"/>
              <a:cs typeface="Sniglet"/>
              <a:sym typeface="Sniglet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A handful of Americans got rich, but</a:t>
            </a:r>
            <a:r>
              <a:rPr b="1" lang="en" sz="2200" u="sng">
                <a:latin typeface="Sniglet"/>
                <a:ea typeface="Sniglet"/>
                <a:cs typeface="Sniglet"/>
                <a:sym typeface="Sniglet"/>
              </a:rPr>
              <a:t> corruption in business &amp; government, poor working conditions for factory workers, struggling agriculture, child labor, poverty, &amp; discrimination was common</a:t>
            </a:r>
            <a:r>
              <a:rPr lang="en" sz="2200">
                <a:latin typeface="Sniglet"/>
                <a:ea typeface="Sniglet"/>
                <a:cs typeface="Sniglet"/>
                <a:sym typeface="Sniglet"/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  <p:grpSp>
        <p:nvGrpSpPr>
          <p:cNvPr id="78" name="Shape 78"/>
          <p:cNvGrpSpPr/>
          <p:nvPr/>
        </p:nvGrpSpPr>
        <p:grpSpPr>
          <a:xfrm>
            <a:off x="1512238" y="483379"/>
            <a:ext cx="564103" cy="601050"/>
            <a:chOff x="5970800" y="1619250"/>
            <a:chExt cx="428650" cy="456725"/>
          </a:xfrm>
        </p:grpSpPr>
        <p:sp>
          <p:nvSpPr>
            <p:cNvPr id="79" name="Shape 79"/>
            <p:cNvSpPr/>
            <p:nvPr/>
          </p:nvSpPr>
          <p:spPr>
            <a:xfrm>
              <a:off x="5970800" y="1674200"/>
              <a:ext cx="377975" cy="377950"/>
            </a:xfrm>
            <a:custGeom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6068500" y="1771875"/>
              <a:ext cx="182575" cy="182600"/>
            </a:xfrm>
            <a:custGeom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981175" y="2005125"/>
              <a:ext cx="75125" cy="70850"/>
            </a:xfrm>
            <a:custGeom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6263875" y="2005125"/>
              <a:ext cx="74525" cy="70850"/>
            </a:xfrm>
            <a:custGeom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147875" y="1619250"/>
              <a:ext cx="251575" cy="255850"/>
            </a:xfrm>
            <a:custGeom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b="0" l="39829" r="4472" t="0"/>
          <a:stretch/>
        </p:blipFill>
        <p:spPr>
          <a:xfrm>
            <a:off x="222736" y="1942800"/>
            <a:ext cx="2051524" cy="254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Gilded Age: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“Robber Barons”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2489725" y="1048525"/>
            <a:ext cx="4905300" cy="81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external glitter of wealth conceals a corrupt political core  that reflects the growing gap between the very few rich and the very many poor.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                        -Mark Twain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4294967295" type="title"/>
          </p:nvPr>
        </p:nvSpPr>
        <p:spPr>
          <a:xfrm>
            <a:off x="-87975" y="2896875"/>
            <a:ext cx="3788399" cy="138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Gilded Age: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“Robber Barons”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