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6858000" cy="9144000"/>
  <p:embeddedFontLst>
    <p:embeddedFont>
      <p:font typeface="Sniglet"/>
      <p:regular r:id="rId26"/>
    </p:embeddedFont>
    <p:embeddedFont>
      <p:font typeface="Walter Turncoat"/>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Sniglet-regular.fntdata"/><Relationship Id="rId25" Type="http://schemas.openxmlformats.org/officeDocument/2006/relationships/slide" Target="slides/slide21.xml"/><Relationship Id="rId27" Type="http://schemas.openxmlformats.org/officeDocument/2006/relationships/font" Target="fonts/WalterTurncoat-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 name="Shape 34"/>
        <p:cNvGrpSpPr/>
        <p:nvPr/>
      </p:nvGrpSpPr>
      <p:grpSpPr>
        <a:xfrm>
          <a:off x="0" y="0"/>
          <a:ext cx="0" cy="0"/>
          <a:chOff x="0" y="0"/>
          <a:chExt cx="0" cy="0"/>
        </a:xfrm>
      </p:grpSpPr>
      <p:sp>
        <p:nvSpPr>
          <p:cNvPr id="35" name="Shape 3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6" name="Shape 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16" name="Shape 1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 name="Shape 39"/>
        <p:cNvGrpSpPr/>
        <p:nvPr/>
      </p:nvGrpSpPr>
      <p:grpSpPr>
        <a:xfrm>
          <a:off x="0" y="0"/>
          <a:ext cx="0" cy="0"/>
          <a:chOff x="0" y="0"/>
          <a:chExt cx="0" cy="0"/>
        </a:xfrm>
      </p:grpSpPr>
      <p:sp>
        <p:nvSpPr>
          <p:cNvPr id="40" name="Shape 4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1" name="Shape 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64" name="Shape 1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71" name="Shape 1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 name="Shape 46"/>
        <p:cNvGrpSpPr/>
        <p:nvPr/>
      </p:nvGrpSpPr>
      <p:grpSpPr>
        <a:xfrm>
          <a:off x="0" y="0"/>
          <a:ext cx="0" cy="0"/>
          <a:chOff x="0" y="0"/>
          <a:chExt cx="0" cy="0"/>
        </a:xfrm>
      </p:grpSpPr>
      <p:sp>
        <p:nvSpPr>
          <p:cNvPr id="47" name="Shape 4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8" name="Shape 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 name="Shape 53"/>
        <p:cNvGrpSpPr/>
        <p:nvPr/>
      </p:nvGrpSpPr>
      <p:grpSpPr>
        <a:xfrm>
          <a:off x="0" y="0"/>
          <a:ext cx="0" cy="0"/>
          <a:chOff x="0" y="0"/>
          <a:chExt cx="0" cy="0"/>
        </a:xfrm>
      </p:grpSpPr>
      <p:sp>
        <p:nvSpPr>
          <p:cNvPr id="54" name="Shape 5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5" name="Shape 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 name="Shape 59"/>
        <p:cNvGrpSpPr/>
        <p:nvPr/>
      </p:nvGrpSpPr>
      <p:grpSpPr>
        <a:xfrm>
          <a:off x="0" y="0"/>
          <a:ext cx="0" cy="0"/>
          <a:chOff x="0" y="0"/>
          <a:chExt cx="0" cy="0"/>
        </a:xfrm>
      </p:grpSpPr>
      <p:sp>
        <p:nvSpPr>
          <p:cNvPr id="60" name="Shape 6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61" name="Shape 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65" name="Shape 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86" name="Shape 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p:spTree>
      <p:nvGrpSpPr>
        <p:cNvPr id="8" name="Shape 8"/>
        <p:cNvGrpSpPr/>
        <p:nvPr/>
      </p:nvGrpSpPr>
      <p:grpSpPr>
        <a:xfrm>
          <a:off x="0" y="0"/>
          <a:ext cx="0" cy="0"/>
          <a:chOff x="0" y="0"/>
          <a:chExt cx="0" cy="0"/>
        </a:xfrm>
      </p:grpSpPr>
      <p:sp>
        <p:nvSpPr>
          <p:cNvPr id="9" name="Shape 9"/>
          <p:cNvSpPr txBox="1"/>
          <p:nvPr>
            <p:ph type="ctrTitle"/>
          </p:nvPr>
        </p:nvSpPr>
        <p:spPr>
          <a:xfrm>
            <a:off x="685800" y="1991812"/>
            <a:ext cx="7772400" cy="1159799"/>
          </a:xfrm>
          <a:prstGeom prst="rect">
            <a:avLst/>
          </a:prstGeom>
        </p:spPr>
        <p:txBody>
          <a:bodyPr anchorCtr="0" anchor="ctr" bIns="91425" lIns="91425" rIns="91425" tIns="91425"/>
          <a:lstStyle>
            <a:lvl1pPr lvl="0" algn="ctr">
              <a:spcBef>
                <a:spcPts val="0"/>
              </a:spcBef>
              <a:buSzPct val="100000"/>
              <a:defRPr sz="60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spTree>
      <p:nvGrpSpPr>
        <p:cNvPr id="10" name="Shape 10"/>
        <p:cNvGrpSpPr/>
        <p:nvPr/>
      </p:nvGrpSpPr>
      <p:grpSpPr>
        <a:xfrm>
          <a:off x="0" y="0"/>
          <a:ext cx="0" cy="0"/>
          <a:chOff x="0" y="0"/>
          <a:chExt cx="0" cy="0"/>
        </a:xfrm>
      </p:grpSpPr>
      <p:sp>
        <p:nvSpPr>
          <p:cNvPr id="11" name="Shape 11"/>
          <p:cNvSpPr txBox="1"/>
          <p:nvPr>
            <p:ph type="ctrTitle"/>
          </p:nvPr>
        </p:nvSpPr>
        <p:spPr>
          <a:xfrm>
            <a:off x="685800" y="1964342"/>
            <a:ext cx="7772400" cy="1159799"/>
          </a:xfrm>
          <a:prstGeom prst="rect">
            <a:avLst/>
          </a:prstGeom>
        </p:spPr>
        <p:txBody>
          <a:bodyPr anchorCtr="0" anchor="b" bIns="91425" lIns="91425" rIns="91425" tIns="91425"/>
          <a:lstStyle>
            <a:lvl1pPr lvl="0" rtl="0" algn="ctr">
              <a:spcBef>
                <a:spcPts val="0"/>
              </a:spcBef>
              <a:buSzPct val="100000"/>
              <a:defRPr sz="4800"/>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12" name="Shape 12"/>
          <p:cNvSpPr txBox="1"/>
          <p:nvPr>
            <p:ph idx="1" type="subTitle"/>
          </p:nvPr>
        </p:nvSpPr>
        <p:spPr>
          <a:xfrm>
            <a:off x="685800" y="3144853"/>
            <a:ext cx="7772400" cy="784799"/>
          </a:xfrm>
          <a:prstGeom prst="rect">
            <a:avLst/>
          </a:prstGeom>
        </p:spPr>
        <p:txBody>
          <a:bodyPr anchorCtr="0" anchor="t" bIns="91425" lIns="91425" rIns="91425" tIns="91425"/>
          <a:lstStyle>
            <a:lvl1pPr lvl="0" rtl="0" algn="ctr">
              <a:spcBef>
                <a:spcPts val="0"/>
              </a:spcBef>
              <a:buNone/>
              <a:defRPr/>
            </a:lvl1pPr>
            <a:lvl2pPr lvl="1" rtl="0" algn="ctr">
              <a:spcBef>
                <a:spcPts val="0"/>
              </a:spcBef>
              <a:buSzPct val="100000"/>
              <a:buNone/>
              <a:defRPr sz="3000"/>
            </a:lvl2pPr>
            <a:lvl3pPr lvl="2" rtl="0" algn="ctr">
              <a:spcBef>
                <a:spcPts val="0"/>
              </a:spcBef>
              <a:buSzPct val="100000"/>
              <a:buNone/>
              <a:defRPr sz="3000"/>
            </a:lvl3pPr>
            <a:lvl4pPr lvl="3" rtl="0" algn="ctr">
              <a:spcBef>
                <a:spcPts val="0"/>
              </a:spcBef>
              <a:buSzPct val="100000"/>
              <a:buNone/>
              <a:defRPr sz="3000"/>
            </a:lvl4pPr>
            <a:lvl5pPr lvl="4" rtl="0" algn="ctr">
              <a:spcBef>
                <a:spcPts val="0"/>
              </a:spcBef>
              <a:buSzPct val="100000"/>
              <a:buNone/>
              <a:defRPr sz="3000"/>
            </a:lvl5pPr>
            <a:lvl6pPr lvl="5" rtl="0" algn="ctr">
              <a:spcBef>
                <a:spcPts val="0"/>
              </a:spcBef>
              <a:buSzPct val="100000"/>
              <a:buNone/>
              <a:defRPr sz="3000"/>
            </a:lvl6pPr>
            <a:lvl7pPr lvl="6" rtl="0" algn="ctr">
              <a:spcBef>
                <a:spcPts val="0"/>
              </a:spcBef>
              <a:buSzPct val="100000"/>
              <a:buNone/>
              <a:defRPr sz="3000"/>
            </a:lvl7pPr>
            <a:lvl8pPr lvl="7" rtl="0" algn="ctr">
              <a:spcBef>
                <a:spcPts val="0"/>
              </a:spcBef>
              <a:buSzPct val="100000"/>
              <a:buNone/>
              <a:defRPr sz="3000"/>
            </a:lvl8pPr>
            <a:lvl9pPr lvl="8" rtl="0" algn="ctr">
              <a:spcBef>
                <a:spcPts val="0"/>
              </a:spcBef>
              <a:buSzPct val="100000"/>
              <a:buNone/>
              <a:defRPr sz="3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13" name="Shape 13"/>
        <p:cNvGrpSpPr/>
        <p:nvPr/>
      </p:nvGrpSpPr>
      <p:grpSpPr>
        <a:xfrm>
          <a:off x="0" y="0"/>
          <a:ext cx="0" cy="0"/>
          <a:chOff x="0" y="0"/>
          <a:chExt cx="0" cy="0"/>
        </a:xfrm>
      </p:grpSpPr>
      <p:sp>
        <p:nvSpPr>
          <p:cNvPr id="14" name="Shape 14"/>
          <p:cNvSpPr txBox="1"/>
          <p:nvPr>
            <p:ph idx="1" type="body"/>
          </p:nvPr>
        </p:nvSpPr>
        <p:spPr>
          <a:xfrm>
            <a:off x="1700925" y="1399800"/>
            <a:ext cx="5742300" cy="819899"/>
          </a:xfrm>
          <a:prstGeom prst="rect">
            <a:avLst/>
          </a:prstGeom>
        </p:spPr>
        <p:txBody>
          <a:bodyPr anchorCtr="0" anchor="t" bIns="91425" lIns="91425" rIns="91425" tIns="91425"/>
          <a:lstStyle>
            <a:lvl1pPr lvl="0" rtl="0" algn="ctr">
              <a:spcBef>
                <a:spcPts val="0"/>
              </a:spcBef>
              <a:buSzPct val="100000"/>
              <a:defRPr sz="3000"/>
            </a:lvl1pPr>
            <a:lvl2pPr lvl="1" rtl="0" algn="ctr">
              <a:spcBef>
                <a:spcPts val="0"/>
              </a:spcBef>
              <a:buSzPct val="100000"/>
              <a:defRPr sz="3000"/>
            </a:lvl2pPr>
            <a:lvl3pPr lvl="2" rtl="0" algn="ctr">
              <a:spcBef>
                <a:spcPts val="0"/>
              </a:spcBef>
              <a:buSzPct val="100000"/>
              <a:defRPr sz="3000"/>
            </a:lvl3pPr>
            <a:lvl4pPr lvl="3" rtl="0" algn="ctr">
              <a:spcBef>
                <a:spcPts val="0"/>
              </a:spcBef>
              <a:buSzPct val="100000"/>
              <a:defRPr sz="3000"/>
            </a:lvl4pPr>
            <a:lvl5pPr lvl="4" rtl="0" algn="ctr">
              <a:spcBef>
                <a:spcPts val="0"/>
              </a:spcBef>
              <a:buSzPct val="100000"/>
              <a:defRPr sz="3000"/>
            </a:lvl5pPr>
            <a:lvl6pPr lvl="5" rtl="0" algn="ctr">
              <a:spcBef>
                <a:spcPts val="0"/>
              </a:spcBef>
              <a:buSzPct val="100000"/>
              <a:defRPr sz="3000"/>
            </a:lvl6pPr>
            <a:lvl7pPr lvl="6" rtl="0" algn="ctr">
              <a:spcBef>
                <a:spcPts val="0"/>
              </a:spcBef>
              <a:buSzPct val="100000"/>
              <a:defRPr sz="3000"/>
            </a:lvl7pPr>
            <a:lvl8pPr lvl="7" rtl="0" algn="ctr">
              <a:spcBef>
                <a:spcPts val="0"/>
              </a:spcBef>
              <a:buSzPct val="100000"/>
              <a:defRPr sz="3000"/>
            </a:lvl8pPr>
            <a:lvl9pPr lvl="8" algn="ctr">
              <a:spcBef>
                <a:spcPts val="0"/>
              </a:spcBef>
              <a:buSzPct val="100000"/>
              <a:defRPr sz="3000"/>
            </a:lvl9pPr>
          </a:lstStyle>
          <a:p/>
        </p:txBody>
      </p:sp>
      <p:sp>
        <p:nvSpPr>
          <p:cNvPr id="15" name="Shape 15"/>
          <p:cNvSpPr txBox="1"/>
          <p:nvPr/>
        </p:nvSpPr>
        <p:spPr>
          <a:xfrm>
            <a:off x="3593400" y="857568"/>
            <a:ext cx="1957200" cy="653699"/>
          </a:xfrm>
          <a:prstGeom prst="rect">
            <a:avLst/>
          </a:prstGeom>
          <a:noFill/>
          <a:ln>
            <a:noFill/>
          </a:ln>
        </p:spPr>
        <p:txBody>
          <a:bodyPr anchorCtr="0" anchor="ctr" bIns="91425" lIns="91425" rIns="91425" tIns="91425">
            <a:noAutofit/>
          </a:bodyPr>
          <a:lstStyle/>
          <a:p>
            <a:pPr lvl="0" algn="ctr">
              <a:spcBef>
                <a:spcPts val="0"/>
              </a:spcBef>
              <a:buNone/>
            </a:pPr>
            <a:r>
              <a:rPr lang="en" sz="9600">
                <a:solidFill>
                  <a:srgbClr val="FFFFFF"/>
                </a:solidFill>
                <a:latin typeface="Walter Turncoat"/>
                <a:ea typeface="Walter Turncoat"/>
                <a:cs typeface="Walter Turncoat"/>
                <a:sym typeface="Walter Turncoat"/>
              </a:rPr>
              <a:t>“</a:t>
            </a:r>
          </a:p>
        </p:txBody>
      </p:sp>
      <p:sp>
        <p:nvSpPr>
          <p:cNvPr id="16" name="Shape 16"/>
          <p:cNvSpPr/>
          <p:nvPr/>
        </p:nvSpPr>
        <p:spPr>
          <a:xfrm>
            <a:off x="4128150" y="550650"/>
            <a:ext cx="887711" cy="849160"/>
          </a:xfrm>
          <a:custGeom>
            <a:pathLst>
              <a:path extrusionOk="0" h="62358" w="65189">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17" name="Shape 17"/>
        <p:cNvGrpSpPr/>
        <p:nvPr/>
      </p:nvGrpSpPr>
      <p:grpSpPr>
        <a:xfrm>
          <a:off x="0" y="0"/>
          <a:ext cx="0" cy="0"/>
          <a:chOff x="0" y="0"/>
          <a:chExt cx="0" cy="0"/>
        </a:xfrm>
      </p:grpSpPr>
      <p:sp>
        <p:nvSpPr>
          <p:cNvPr id="18" name="Shape 18"/>
          <p:cNvSpPr txBox="1"/>
          <p:nvPr>
            <p:ph type="title"/>
          </p:nvPr>
        </p:nvSpPr>
        <p:spPr>
          <a:xfrm>
            <a:off x="-6025" y="967975"/>
            <a:ext cx="9156000" cy="857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 type="body"/>
          </p:nvPr>
        </p:nvSpPr>
        <p:spPr>
          <a:xfrm>
            <a:off x="457200" y="1563400"/>
            <a:ext cx="8229600" cy="25031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20" name="Shape 20"/>
        <p:cNvGrpSpPr/>
        <p:nvPr/>
      </p:nvGrpSpPr>
      <p:grpSpPr>
        <a:xfrm>
          <a:off x="0" y="0"/>
          <a:ext cx="0" cy="0"/>
          <a:chOff x="0" y="0"/>
          <a:chExt cx="0" cy="0"/>
        </a:xfrm>
      </p:grpSpPr>
      <p:sp>
        <p:nvSpPr>
          <p:cNvPr id="21" name="Shape 21"/>
          <p:cNvSpPr txBox="1"/>
          <p:nvPr>
            <p:ph type="title"/>
          </p:nvPr>
        </p:nvSpPr>
        <p:spPr>
          <a:xfrm>
            <a:off x="-6025" y="967975"/>
            <a:ext cx="9156000" cy="857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457200" y="1507925"/>
            <a:ext cx="3994500" cy="3417899"/>
          </a:xfrm>
          <a:prstGeom prst="rect">
            <a:avLst/>
          </a:prstGeom>
        </p:spPr>
        <p:txBody>
          <a:bodyPr anchorCtr="0" anchor="t" bIns="91425" lIns="91425" rIns="91425" tIns="91425"/>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p:txBody>
      </p:sp>
      <p:sp>
        <p:nvSpPr>
          <p:cNvPr id="23" name="Shape 23"/>
          <p:cNvSpPr txBox="1"/>
          <p:nvPr>
            <p:ph idx="2" type="body"/>
          </p:nvPr>
        </p:nvSpPr>
        <p:spPr>
          <a:xfrm>
            <a:off x="4692275" y="1507925"/>
            <a:ext cx="3994500" cy="3417899"/>
          </a:xfrm>
          <a:prstGeom prst="rect">
            <a:avLst/>
          </a:prstGeom>
        </p:spPr>
        <p:txBody>
          <a:bodyPr anchorCtr="0" anchor="t" bIns="91425" lIns="91425" rIns="91425" tIns="91425"/>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24" name="Shape 24"/>
        <p:cNvGrpSpPr/>
        <p:nvPr/>
      </p:nvGrpSpPr>
      <p:grpSpPr>
        <a:xfrm>
          <a:off x="0" y="0"/>
          <a:ext cx="0" cy="0"/>
          <a:chOff x="0" y="0"/>
          <a:chExt cx="0" cy="0"/>
        </a:xfrm>
      </p:grpSpPr>
      <p:sp>
        <p:nvSpPr>
          <p:cNvPr id="25" name="Shape 25"/>
          <p:cNvSpPr txBox="1"/>
          <p:nvPr>
            <p:ph type="title"/>
          </p:nvPr>
        </p:nvSpPr>
        <p:spPr>
          <a:xfrm>
            <a:off x="-6025" y="967975"/>
            <a:ext cx="9156000" cy="857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6" name="Shape 26"/>
          <p:cNvSpPr txBox="1"/>
          <p:nvPr>
            <p:ph idx="1" type="body"/>
          </p:nvPr>
        </p:nvSpPr>
        <p:spPr>
          <a:xfrm>
            <a:off x="457200" y="1507925"/>
            <a:ext cx="2631900" cy="3417899"/>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
        <p:nvSpPr>
          <p:cNvPr id="27" name="Shape 27"/>
          <p:cNvSpPr txBox="1"/>
          <p:nvPr>
            <p:ph idx="2" type="body"/>
          </p:nvPr>
        </p:nvSpPr>
        <p:spPr>
          <a:xfrm>
            <a:off x="3223963" y="1507925"/>
            <a:ext cx="2631900" cy="3417899"/>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
        <p:nvSpPr>
          <p:cNvPr id="28" name="Shape 28"/>
          <p:cNvSpPr txBox="1"/>
          <p:nvPr>
            <p:ph idx="3" type="body"/>
          </p:nvPr>
        </p:nvSpPr>
        <p:spPr>
          <a:xfrm>
            <a:off x="5990727" y="1507925"/>
            <a:ext cx="2631900" cy="3417899"/>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9" name="Shape 29"/>
        <p:cNvGrpSpPr/>
        <p:nvPr/>
      </p:nvGrpSpPr>
      <p:grpSpPr>
        <a:xfrm>
          <a:off x="0" y="0"/>
          <a:ext cx="0" cy="0"/>
          <a:chOff x="0" y="0"/>
          <a:chExt cx="0" cy="0"/>
        </a:xfrm>
      </p:grpSpPr>
      <p:sp>
        <p:nvSpPr>
          <p:cNvPr id="30" name="Shape 30"/>
          <p:cNvSpPr txBox="1"/>
          <p:nvPr>
            <p:ph type="title"/>
          </p:nvPr>
        </p:nvSpPr>
        <p:spPr>
          <a:xfrm>
            <a:off x="-6025" y="967975"/>
            <a:ext cx="9156000" cy="857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31" name="Shape 31"/>
        <p:cNvGrpSpPr/>
        <p:nvPr/>
      </p:nvGrpSpPr>
      <p:grpSpPr>
        <a:xfrm>
          <a:off x="0" y="0"/>
          <a:ext cx="0" cy="0"/>
          <a:chOff x="0" y="0"/>
          <a:chExt cx="0" cy="0"/>
        </a:xfrm>
      </p:grpSpPr>
      <p:sp>
        <p:nvSpPr>
          <p:cNvPr id="32" name="Shape 32"/>
          <p:cNvSpPr txBox="1"/>
          <p:nvPr>
            <p:ph idx="1" type="body"/>
          </p:nvPr>
        </p:nvSpPr>
        <p:spPr>
          <a:xfrm>
            <a:off x="457200" y="4406309"/>
            <a:ext cx="8229600" cy="519599"/>
          </a:xfrm>
          <a:prstGeom prst="rect">
            <a:avLst/>
          </a:prstGeom>
        </p:spPr>
        <p:txBody>
          <a:bodyPr anchorCtr="0" anchor="t" bIns="91425" lIns="91425" rIns="91425" tIns="91425"/>
          <a:lstStyle>
            <a:lvl1pPr lvl="0" algn="ctr">
              <a:spcBef>
                <a:spcPts val="360"/>
              </a:spcBef>
              <a:buSzPct val="100000"/>
              <a:buNone/>
              <a:defRPr sz="1800"/>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33" name="Shape 3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Shape 6"/>
          <p:cNvSpPr txBox="1"/>
          <p:nvPr>
            <p:ph type="title"/>
          </p:nvPr>
        </p:nvSpPr>
        <p:spPr>
          <a:xfrm>
            <a:off x="-6025" y="967975"/>
            <a:ext cx="9156000" cy="857400"/>
          </a:xfrm>
          <a:prstGeom prst="rect">
            <a:avLst/>
          </a:prstGeom>
          <a:noFill/>
          <a:ln>
            <a:noFill/>
          </a:ln>
        </p:spPr>
        <p:txBody>
          <a:bodyPr anchorCtr="0" anchor="t" bIns="91425" lIns="91425" rIns="91425" tIns="91425"/>
          <a:lstStyle>
            <a:lvl1pPr lvl="0"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1pPr>
            <a:lvl2pPr lvl="1"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2pPr>
            <a:lvl3pPr lvl="2"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3pPr>
            <a:lvl4pPr lvl="3"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4pPr>
            <a:lvl5pPr lvl="4"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5pPr>
            <a:lvl6pPr lvl="5"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6pPr>
            <a:lvl7pPr lvl="6"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7pPr>
            <a:lvl8pPr lvl="7"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8pPr>
            <a:lvl9pPr lvl="8" algn="ctr">
              <a:spcBef>
                <a:spcPts val="0"/>
              </a:spcBef>
              <a:buClr>
                <a:srgbClr val="FFFFFF"/>
              </a:buClr>
              <a:buSzPct val="100000"/>
              <a:buFont typeface="Walter Turncoat"/>
              <a:buNone/>
              <a:defRPr sz="2600">
                <a:solidFill>
                  <a:srgbClr val="FFFFFF"/>
                </a:solidFill>
                <a:latin typeface="Walter Turncoat"/>
                <a:ea typeface="Walter Turncoat"/>
                <a:cs typeface="Walter Turncoat"/>
                <a:sym typeface="Walter Turncoat"/>
              </a:defRPr>
            </a:lvl9pPr>
          </a:lstStyle>
          <a:p/>
        </p:txBody>
      </p:sp>
      <p:sp>
        <p:nvSpPr>
          <p:cNvPr id="7" name="Shape 7"/>
          <p:cNvSpPr txBox="1"/>
          <p:nvPr>
            <p:ph idx="1" type="body"/>
          </p:nvPr>
        </p:nvSpPr>
        <p:spPr>
          <a:xfrm>
            <a:off x="457200" y="1563400"/>
            <a:ext cx="8229600" cy="2503199"/>
          </a:xfrm>
          <a:prstGeom prst="rect">
            <a:avLst/>
          </a:prstGeom>
          <a:noFill/>
          <a:ln>
            <a:noFill/>
          </a:ln>
        </p:spPr>
        <p:txBody>
          <a:bodyPr anchorCtr="0" anchor="t" bIns="91425" lIns="91425" rIns="91425" tIns="91425"/>
          <a:lstStyle>
            <a:lvl1pPr lvl="0">
              <a:spcBef>
                <a:spcPts val="600"/>
              </a:spcBef>
              <a:buClr>
                <a:srgbClr val="FFFFFF"/>
              </a:buClr>
              <a:buSzPct val="100000"/>
              <a:buFont typeface="Sniglet"/>
              <a:buChar char="✘"/>
              <a:defRPr sz="2000">
                <a:solidFill>
                  <a:srgbClr val="FFFFFF"/>
                </a:solidFill>
                <a:latin typeface="Sniglet"/>
                <a:ea typeface="Sniglet"/>
                <a:cs typeface="Sniglet"/>
                <a:sym typeface="Sniglet"/>
              </a:defRPr>
            </a:lvl1pPr>
            <a:lvl2pPr lvl="1">
              <a:spcBef>
                <a:spcPts val="480"/>
              </a:spcBef>
              <a:buClr>
                <a:srgbClr val="FFFFFF"/>
              </a:buClr>
              <a:buSzPct val="100000"/>
              <a:buFont typeface="Sniglet"/>
              <a:defRPr sz="2000">
                <a:solidFill>
                  <a:srgbClr val="FFFFFF"/>
                </a:solidFill>
                <a:latin typeface="Sniglet"/>
                <a:ea typeface="Sniglet"/>
                <a:cs typeface="Sniglet"/>
                <a:sym typeface="Sniglet"/>
              </a:defRPr>
            </a:lvl2pPr>
            <a:lvl3pPr lvl="2">
              <a:spcBef>
                <a:spcPts val="480"/>
              </a:spcBef>
              <a:buClr>
                <a:srgbClr val="FFFFFF"/>
              </a:buClr>
              <a:buSzPct val="100000"/>
              <a:buFont typeface="Sniglet"/>
              <a:defRPr sz="2000">
                <a:solidFill>
                  <a:srgbClr val="FFFFFF"/>
                </a:solidFill>
                <a:latin typeface="Sniglet"/>
                <a:ea typeface="Sniglet"/>
                <a:cs typeface="Sniglet"/>
                <a:sym typeface="Sniglet"/>
              </a:defRPr>
            </a:lvl3pPr>
            <a:lvl4pPr lvl="3">
              <a:spcBef>
                <a:spcPts val="360"/>
              </a:spcBef>
              <a:buClr>
                <a:srgbClr val="FFFFFF"/>
              </a:buClr>
              <a:buSzPct val="100000"/>
              <a:buFont typeface="Sniglet"/>
              <a:defRPr sz="2000">
                <a:solidFill>
                  <a:srgbClr val="FFFFFF"/>
                </a:solidFill>
                <a:latin typeface="Sniglet"/>
                <a:ea typeface="Sniglet"/>
                <a:cs typeface="Sniglet"/>
                <a:sym typeface="Sniglet"/>
              </a:defRPr>
            </a:lvl4pPr>
            <a:lvl5pPr lvl="4">
              <a:spcBef>
                <a:spcPts val="360"/>
              </a:spcBef>
              <a:buClr>
                <a:srgbClr val="FFFFFF"/>
              </a:buClr>
              <a:buSzPct val="100000"/>
              <a:buFont typeface="Sniglet"/>
              <a:defRPr sz="2000">
                <a:solidFill>
                  <a:srgbClr val="FFFFFF"/>
                </a:solidFill>
                <a:latin typeface="Sniglet"/>
                <a:ea typeface="Sniglet"/>
                <a:cs typeface="Sniglet"/>
                <a:sym typeface="Sniglet"/>
              </a:defRPr>
            </a:lvl5pPr>
            <a:lvl6pPr lvl="5">
              <a:spcBef>
                <a:spcPts val="360"/>
              </a:spcBef>
              <a:buClr>
                <a:srgbClr val="FFFFFF"/>
              </a:buClr>
              <a:buSzPct val="100000"/>
              <a:buFont typeface="Sniglet"/>
              <a:defRPr sz="2000">
                <a:solidFill>
                  <a:srgbClr val="FFFFFF"/>
                </a:solidFill>
                <a:latin typeface="Sniglet"/>
                <a:ea typeface="Sniglet"/>
                <a:cs typeface="Sniglet"/>
                <a:sym typeface="Sniglet"/>
              </a:defRPr>
            </a:lvl6pPr>
            <a:lvl7pPr lvl="6">
              <a:spcBef>
                <a:spcPts val="360"/>
              </a:spcBef>
              <a:buClr>
                <a:srgbClr val="FFFFFF"/>
              </a:buClr>
              <a:buSzPct val="100000"/>
              <a:buFont typeface="Sniglet"/>
              <a:defRPr sz="2000">
                <a:solidFill>
                  <a:srgbClr val="FFFFFF"/>
                </a:solidFill>
                <a:latin typeface="Sniglet"/>
                <a:ea typeface="Sniglet"/>
                <a:cs typeface="Sniglet"/>
                <a:sym typeface="Sniglet"/>
              </a:defRPr>
            </a:lvl7pPr>
            <a:lvl8pPr lvl="7">
              <a:spcBef>
                <a:spcPts val="360"/>
              </a:spcBef>
              <a:buClr>
                <a:srgbClr val="FFFFFF"/>
              </a:buClr>
              <a:buSzPct val="100000"/>
              <a:buFont typeface="Sniglet"/>
              <a:defRPr sz="2000">
                <a:solidFill>
                  <a:srgbClr val="FFFFFF"/>
                </a:solidFill>
                <a:latin typeface="Sniglet"/>
                <a:ea typeface="Sniglet"/>
                <a:cs typeface="Sniglet"/>
                <a:sym typeface="Sniglet"/>
              </a:defRPr>
            </a:lvl8pPr>
            <a:lvl9pPr lvl="8">
              <a:spcBef>
                <a:spcPts val="360"/>
              </a:spcBef>
              <a:buClr>
                <a:srgbClr val="FFFFFF"/>
              </a:buClr>
              <a:buSzPct val="100000"/>
              <a:buFont typeface="Sniglet"/>
              <a:defRPr sz="2000">
                <a:solidFill>
                  <a:srgbClr val="FFFFFF"/>
                </a:solidFill>
                <a:latin typeface="Sniglet"/>
                <a:ea typeface="Sniglet"/>
                <a:cs typeface="Sniglet"/>
                <a:sym typeface="Sniglet"/>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0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0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0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0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0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0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0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02.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 name="Shape 37"/>
        <p:cNvGrpSpPr/>
        <p:nvPr/>
      </p:nvGrpSpPr>
      <p:grpSpPr>
        <a:xfrm>
          <a:off x="0" y="0"/>
          <a:ext cx="0" cy="0"/>
          <a:chOff x="0" y="0"/>
          <a:chExt cx="0" cy="0"/>
        </a:xfrm>
      </p:grpSpPr>
      <p:sp>
        <p:nvSpPr>
          <p:cNvPr id="38" name="Shape 38"/>
          <p:cNvSpPr txBox="1"/>
          <p:nvPr>
            <p:ph type="ctrTitle"/>
          </p:nvPr>
        </p:nvSpPr>
        <p:spPr>
          <a:xfrm>
            <a:off x="685800" y="1991812"/>
            <a:ext cx="7772400" cy="1159800"/>
          </a:xfrm>
          <a:prstGeom prst="rect">
            <a:avLst/>
          </a:prstGeom>
        </p:spPr>
        <p:txBody>
          <a:bodyPr anchorCtr="0" anchor="ctr" bIns="91425" lIns="91425" rIns="91425" tIns="91425">
            <a:noAutofit/>
          </a:bodyPr>
          <a:lstStyle/>
          <a:p>
            <a:pPr lvl="0" rtl="0">
              <a:spcBef>
                <a:spcPts val="0"/>
              </a:spcBef>
              <a:buNone/>
            </a:pPr>
            <a:r>
              <a:rPr lang="en"/>
              <a:t>World War I</a:t>
            </a:r>
          </a:p>
          <a:p>
            <a:pPr lvl="0">
              <a:spcBef>
                <a:spcPts val="0"/>
              </a:spcBef>
              <a:buNone/>
            </a:pPr>
            <a:r>
              <a:rPr lang="en" sz="3600"/>
              <a:t>8-6.1</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 name="Shape 95"/>
        <p:cNvGrpSpPr/>
        <p:nvPr/>
      </p:nvGrpSpPr>
      <p:grpSpPr>
        <a:xfrm>
          <a:off x="0" y="0"/>
          <a:ext cx="0" cy="0"/>
          <a:chOff x="0" y="0"/>
          <a:chExt cx="0" cy="0"/>
        </a:xfrm>
      </p:grpSpPr>
      <p:sp>
        <p:nvSpPr>
          <p:cNvPr id="96" name="Shape 96"/>
          <p:cNvSpPr txBox="1"/>
          <p:nvPr>
            <p:ph type="title"/>
          </p:nvPr>
        </p:nvSpPr>
        <p:spPr>
          <a:xfrm>
            <a:off x="-6000" y="326575"/>
            <a:ext cx="9156000" cy="857400"/>
          </a:xfrm>
          <a:prstGeom prst="rect">
            <a:avLst/>
          </a:prstGeom>
        </p:spPr>
        <p:txBody>
          <a:bodyPr anchorCtr="0" anchor="t" bIns="91425" lIns="91425" rIns="91425" tIns="91425">
            <a:noAutofit/>
          </a:bodyPr>
          <a:lstStyle/>
          <a:p>
            <a:pPr lvl="0" rtl="0">
              <a:spcBef>
                <a:spcPts val="0"/>
              </a:spcBef>
              <a:buNone/>
            </a:pPr>
            <a:r>
              <a:rPr lang="en"/>
              <a:t>How did the Zimmermann Telegram </a:t>
            </a:r>
          </a:p>
          <a:p>
            <a:pPr lvl="0">
              <a:spcBef>
                <a:spcPts val="0"/>
              </a:spcBef>
              <a:buNone/>
            </a:pPr>
            <a:r>
              <a:rPr lang="en"/>
              <a:t>lead to the US joining?</a:t>
            </a:r>
          </a:p>
        </p:txBody>
      </p:sp>
      <p:sp>
        <p:nvSpPr>
          <p:cNvPr id="97" name="Shape 97"/>
          <p:cNvSpPr txBox="1"/>
          <p:nvPr>
            <p:ph idx="1" type="body"/>
          </p:nvPr>
        </p:nvSpPr>
        <p:spPr>
          <a:xfrm>
            <a:off x="457200" y="1320150"/>
            <a:ext cx="8229600" cy="2503200"/>
          </a:xfrm>
          <a:prstGeom prst="rect">
            <a:avLst/>
          </a:prstGeom>
        </p:spPr>
        <p:txBody>
          <a:bodyPr anchorCtr="0" anchor="t" bIns="91425" lIns="91425" rIns="91425" tIns="91425">
            <a:noAutofit/>
          </a:bodyPr>
          <a:lstStyle/>
          <a:p>
            <a:pPr lvl="0" rtl="0">
              <a:spcBef>
                <a:spcPts val="0"/>
              </a:spcBef>
              <a:buNone/>
            </a:pPr>
            <a:r>
              <a:rPr lang="en" sz="2200">
                <a:latin typeface="Walter Turncoat"/>
                <a:ea typeface="Walter Turncoat"/>
                <a:cs typeface="Walter Turncoat"/>
                <a:sym typeface="Walter Turncoat"/>
              </a:rPr>
              <a:t>Britain intercepted a message sent from </a:t>
            </a:r>
            <a:r>
              <a:rPr lang="en" sz="2200" u="sng">
                <a:latin typeface="Walter Turncoat"/>
                <a:ea typeface="Walter Turncoat"/>
                <a:cs typeface="Walter Turncoat"/>
                <a:sym typeface="Walter Turncoat"/>
              </a:rPr>
              <a:t>Germany</a:t>
            </a:r>
            <a:r>
              <a:rPr lang="en" sz="2200">
                <a:latin typeface="Walter Turncoat"/>
                <a:ea typeface="Walter Turncoat"/>
                <a:cs typeface="Walter Turncoat"/>
                <a:sym typeface="Walter Turncoat"/>
              </a:rPr>
              <a:t> to </a:t>
            </a:r>
            <a:r>
              <a:rPr lang="en" sz="2200" u="sng">
                <a:latin typeface="Walter Turncoat"/>
                <a:ea typeface="Walter Turncoat"/>
                <a:cs typeface="Walter Turncoat"/>
                <a:sym typeface="Walter Turncoat"/>
              </a:rPr>
              <a:t>Mexico </a:t>
            </a:r>
            <a:r>
              <a:rPr lang="en" sz="2200">
                <a:latin typeface="Walter Turncoat"/>
                <a:ea typeface="Walter Turncoat"/>
                <a:cs typeface="Walter Turncoat"/>
                <a:sym typeface="Walter Turncoat"/>
              </a:rPr>
              <a:t>promising them US land</a:t>
            </a:r>
          </a:p>
          <a:p>
            <a:pPr lvl="0" rtl="0">
              <a:spcBef>
                <a:spcPts val="0"/>
              </a:spcBef>
              <a:buNone/>
            </a:pPr>
            <a:r>
              <a:rPr lang="en" sz="2200">
                <a:latin typeface="Walter Turncoat"/>
                <a:ea typeface="Walter Turncoat"/>
                <a:cs typeface="Walter Turncoat"/>
                <a:sym typeface="Walter Turncoat"/>
              </a:rPr>
              <a:t>if they joined the Central </a:t>
            </a:r>
          </a:p>
          <a:p>
            <a:pPr lvl="0" rtl="0">
              <a:spcBef>
                <a:spcPts val="0"/>
              </a:spcBef>
              <a:buNone/>
            </a:pPr>
            <a:r>
              <a:rPr lang="en" sz="2200">
                <a:latin typeface="Walter Turncoat"/>
                <a:ea typeface="Walter Turncoat"/>
                <a:cs typeface="Walter Turncoat"/>
                <a:sym typeface="Walter Turncoat"/>
              </a:rPr>
              <a:t>Powers. This became known as </a:t>
            </a:r>
          </a:p>
          <a:p>
            <a:pPr lvl="0">
              <a:spcBef>
                <a:spcPts val="0"/>
              </a:spcBef>
              <a:buNone/>
            </a:pPr>
            <a:r>
              <a:rPr lang="en" sz="2200">
                <a:latin typeface="Walter Turncoat"/>
                <a:ea typeface="Walter Turncoat"/>
                <a:cs typeface="Walter Turncoat"/>
                <a:sym typeface="Walter Turncoat"/>
              </a:rPr>
              <a:t>the </a:t>
            </a:r>
            <a:r>
              <a:rPr lang="en" sz="2200" u="sng">
                <a:latin typeface="Walter Turncoat"/>
                <a:ea typeface="Walter Turncoat"/>
                <a:cs typeface="Walter Turncoat"/>
                <a:sym typeface="Walter Turncoat"/>
              </a:rPr>
              <a:t>Zimmermann Telegram</a:t>
            </a:r>
            <a:r>
              <a:rPr lang="en" sz="2200">
                <a:latin typeface="Walter Turncoat"/>
                <a:ea typeface="Walter Turncoat"/>
                <a:cs typeface="Walter Turncoat"/>
                <a:sym typeface="Walter Turncoat"/>
              </a:rPr>
              <a:t>. </a:t>
            </a:r>
          </a:p>
        </p:txBody>
      </p:sp>
      <p:pic>
        <p:nvPicPr>
          <p:cNvPr id="98" name="Shape 98"/>
          <p:cNvPicPr preferRelativeResize="0"/>
          <p:nvPr/>
        </p:nvPicPr>
        <p:blipFill>
          <a:blip r:embed="rId3">
            <a:alphaModFix/>
          </a:blip>
          <a:stretch>
            <a:fillRect/>
          </a:stretch>
        </p:blipFill>
        <p:spPr>
          <a:xfrm>
            <a:off x="4839312" y="1869100"/>
            <a:ext cx="3933825" cy="320040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x="0" y="0"/>
          <a:ext cx="0" cy="0"/>
          <a:chOff x="0" y="0"/>
          <a:chExt cx="0" cy="0"/>
        </a:xfrm>
      </p:grpSpPr>
      <p:sp>
        <p:nvSpPr>
          <p:cNvPr id="103" name="Shape 103"/>
          <p:cNvSpPr txBox="1"/>
          <p:nvPr>
            <p:ph type="title"/>
          </p:nvPr>
        </p:nvSpPr>
        <p:spPr>
          <a:xfrm>
            <a:off x="-6000" y="496300"/>
            <a:ext cx="9156000" cy="857400"/>
          </a:xfrm>
          <a:prstGeom prst="rect">
            <a:avLst/>
          </a:prstGeom>
        </p:spPr>
        <p:txBody>
          <a:bodyPr anchorCtr="0" anchor="t" bIns="91425" lIns="91425" rIns="91425" tIns="91425">
            <a:noAutofit/>
          </a:bodyPr>
          <a:lstStyle/>
          <a:p>
            <a:pPr lvl="0">
              <a:spcBef>
                <a:spcPts val="0"/>
              </a:spcBef>
              <a:buNone/>
            </a:pPr>
            <a:r>
              <a:rPr lang="en"/>
              <a:t>The Russian Revolution</a:t>
            </a:r>
          </a:p>
        </p:txBody>
      </p:sp>
      <p:sp>
        <p:nvSpPr>
          <p:cNvPr id="104" name="Shape 104"/>
          <p:cNvSpPr txBox="1"/>
          <p:nvPr>
            <p:ph idx="1" type="body"/>
          </p:nvPr>
        </p:nvSpPr>
        <p:spPr>
          <a:xfrm>
            <a:off x="5008625" y="1480500"/>
            <a:ext cx="3625500" cy="3159600"/>
          </a:xfrm>
          <a:prstGeom prst="rect">
            <a:avLst/>
          </a:prstGeom>
        </p:spPr>
        <p:txBody>
          <a:bodyPr anchorCtr="0" anchor="t" bIns="91425" lIns="91425" rIns="91425" tIns="91425">
            <a:noAutofit/>
          </a:bodyPr>
          <a:lstStyle/>
          <a:p>
            <a:pPr lvl="0">
              <a:spcBef>
                <a:spcPts val="0"/>
              </a:spcBef>
              <a:buNone/>
            </a:pPr>
            <a:r>
              <a:rPr lang="en">
                <a:latin typeface="Walter Turncoat"/>
                <a:ea typeface="Walter Turncoat"/>
                <a:cs typeface="Walter Turncoat"/>
                <a:sym typeface="Walter Turncoat"/>
              </a:rPr>
              <a:t>In 1917, a </a:t>
            </a:r>
            <a:r>
              <a:rPr lang="en" u="sng">
                <a:latin typeface="Walter Turncoat"/>
                <a:ea typeface="Walter Turncoat"/>
                <a:cs typeface="Walter Turncoat"/>
                <a:sym typeface="Walter Turncoat"/>
              </a:rPr>
              <a:t>revolution</a:t>
            </a:r>
            <a:r>
              <a:rPr lang="en">
                <a:latin typeface="Walter Turncoat"/>
                <a:ea typeface="Walter Turncoat"/>
                <a:cs typeface="Walter Turncoat"/>
                <a:sym typeface="Walter Turncoat"/>
              </a:rPr>
              <a:t> in Russia replaced the monarchy with a republic and President Wilson could now consider </a:t>
            </a:r>
            <a:r>
              <a:rPr lang="en" u="sng">
                <a:latin typeface="Walter Turncoat"/>
                <a:ea typeface="Walter Turncoat"/>
                <a:cs typeface="Walter Turncoat"/>
                <a:sym typeface="Walter Turncoat"/>
              </a:rPr>
              <a:t>allying</a:t>
            </a:r>
            <a:r>
              <a:rPr lang="en">
                <a:latin typeface="Walter Turncoat"/>
                <a:ea typeface="Walter Turncoat"/>
                <a:cs typeface="Walter Turncoat"/>
                <a:sym typeface="Walter Turncoat"/>
              </a:rPr>
              <a:t> the United States with the </a:t>
            </a:r>
            <a:r>
              <a:rPr lang="en" u="sng">
                <a:latin typeface="Walter Turncoat"/>
                <a:ea typeface="Walter Turncoat"/>
                <a:cs typeface="Walter Turncoat"/>
                <a:sym typeface="Walter Turncoat"/>
              </a:rPr>
              <a:t>democratic</a:t>
            </a:r>
            <a:r>
              <a:rPr lang="en">
                <a:latin typeface="Walter Turncoat"/>
                <a:ea typeface="Walter Turncoat"/>
                <a:cs typeface="Walter Turncoat"/>
                <a:sym typeface="Walter Turncoat"/>
              </a:rPr>
              <a:t> Russia. </a:t>
            </a:r>
          </a:p>
        </p:txBody>
      </p:sp>
      <p:pic>
        <p:nvPicPr>
          <p:cNvPr id="105" name="Shape 105"/>
          <p:cNvPicPr preferRelativeResize="0"/>
          <p:nvPr/>
        </p:nvPicPr>
        <p:blipFill>
          <a:blip r:embed="rId3">
            <a:alphaModFix/>
          </a:blip>
          <a:stretch>
            <a:fillRect/>
          </a:stretch>
        </p:blipFill>
        <p:spPr>
          <a:xfrm>
            <a:off x="188921" y="1168675"/>
            <a:ext cx="4646325" cy="3101425"/>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 name="Shape 109"/>
        <p:cNvGrpSpPr/>
        <p:nvPr/>
      </p:nvGrpSpPr>
      <p:grpSpPr>
        <a:xfrm>
          <a:off x="0" y="0"/>
          <a:ext cx="0" cy="0"/>
          <a:chOff x="0" y="0"/>
          <a:chExt cx="0" cy="0"/>
        </a:xfrm>
      </p:grpSpPr>
      <p:sp>
        <p:nvSpPr>
          <p:cNvPr id="110" name="Shape 110"/>
          <p:cNvSpPr txBox="1"/>
          <p:nvPr>
            <p:ph type="title"/>
          </p:nvPr>
        </p:nvSpPr>
        <p:spPr>
          <a:xfrm>
            <a:off x="-6000" y="252575"/>
            <a:ext cx="9156000" cy="857400"/>
          </a:xfrm>
          <a:prstGeom prst="rect">
            <a:avLst/>
          </a:prstGeom>
        </p:spPr>
        <p:txBody>
          <a:bodyPr anchorCtr="0" anchor="t" bIns="91425" lIns="91425" rIns="91425" tIns="91425">
            <a:noAutofit/>
          </a:bodyPr>
          <a:lstStyle/>
          <a:p>
            <a:pPr lvl="0">
              <a:spcBef>
                <a:spcPts val="0"/>
              </a:spcBef>
              <a:buNone/>
            </a:pPr>
            <a:r>
              <a:rPr lang="en"/>
              <a:t>The US Declares War</a:t>
            </a:r>
          </a:p>
        </p:txBody>
      </p:sp>
      <p:sp>
        <p:nvSpPr>
          <p:cNvPr id="111" name="Shape 111"/>
          <p:cNvSpPr txBox="1"/>
          <p:nvPr>
            <p:ph idx="1" type="body"/>
          </p:nvPr>
        </p:nvSpPr>
        <p:spPr>
          <a:xfrm>
            <a:off x="407900" y="801775"/>
            <a:ext cx="5451000" cy="2503200"/>
          </a:xfrm>
          <a:prstGeom prst="rect">
            <a:avLst/>
          </a:prstGeom>
        </p:spPr>
        <p:txBody>
          <a:bodyPr anchorCtr="0" anchor="t" bIns="91425" lIns="91425" rIns="91425" tIns="91425">
            <a:noAutofit/>
          </a:bodyPr>
          <a:lstStyle/>
          <a:p>
            <a:pPr lvl="0">
              <a:spcBef>
                <a:spcPts val="0"/>
              </a:spcBef>
              <a:buNone/>
            </a:pPr>
            <a:r>
              <a:rPr lang="en">
                <a:latin typeface="Walter Turncoat"/>
                <a:ea typeface="Walter Turncoat"/>
                <a:cs typeface="Walter Turncoat"/>
                <a:sym typeface="Walter Turncoat"/>
              </a:rPr>
              <a:t>After promising to cease, Germany resumes their use of </a:t>
            </a:r>
            <a:r>
              <a:rPr lang="en" u="sng">
                <a:latin typeface="Walter Turncoat"/>
                <a:ea typeface="Walter Turncoat"/>
                <a:cs typeface="Walter Turncoat"/>
                <a:sym typeface="Walter Turncoat"/>
              </a:rPr>
              <a:t>unrestricted submarine warfare</a:t>
            </a:r>
            <a:r>
              <a:rPr lang="en">
                <a:latin typeface="Walter Turncoat"/>
                <a:ea typeface="Walter Turncoat"/>
                <a:cs typeface="Walter Turncoat"/>
                <a:sym typeface="Walter Turncoat"/>
              </a:rPr>
              <a:t> in 1917. This prompts Wilson to ask Congress to </a:t>
            </a:r>
            <a:r>
              <a:rPr lang="en" u="sng">
                <a:latin typeface="Walter Turncoat"/>
                <a:ea typeface="Walter Turncoat"/>
                <a:cs typeface="Walter Turncoat"/>
                <a:sym typeface="Walter Turncoat"/>
              </a:rPr>
              <a:t>declare war</a:t>
            </a:r>
            <a:r>
              <a:rPr lang="en">
                <a:latin typeface="Walter Turncoat"/>
                <a:ea typeface="Walter Turncoat"/>
                <a:cs typeface="Walter Turncoat"/>
                <a:sym typeface="Walter Turncoat"/>
              </a:rPr>
              <a:t> on Germany in April of 1917. Wilson announced his intention to “make the world safe for democracy”. </a:t>
            </a:r>
          </a:p>
        </p:txBody>
      </p:sp>
      <p:pic>
        <p:nvPicPr>
          <p:cNvPr id="112" name="Shape 112"/>
          <p:cNvPicPr preferRelativeResize="0"/>
          <p:nvPr/>
        </p:nvPicPr>
        <p:blipFill>
          <a:blip r:embed="rId3">
            <a:alphaModFix/>
          </a:blip>
          <a:stretch>
            <a:fillRect/>
          </a:stretch>
        </p:blipFill>
        <p:spPr>
          <a:xfrm>
            <a:off x="5932999" y="1011450"/>
            <a:ext cx="2929896" cy="3943249"/>
          </a:xfrm>
          <a:prstGeom prst="rect">
            <a:avLst/>
          </a:prstGeom>
          <a:noFill/>
          <a:ln>
            <a:noFill/>
          </a:ln>
        </p:spPr>
      </p:pic>
      <p:pic>
        <p:nvPicPr>
          <p:cNvPr id="113" name="Shape 113"/>
          <p:cNvPicPr preferRelativeResize="0"/>
          <p:nvPr/>
        </p:nvPicPr>
        <p:blipFill>
          <a:blip r:embed="rId4">
            <a:alphaModFix/>
          </a:blip>
          <a:stretch>
            <a:fillRect/>
          </a:stretch>
        </p:blipFill>
        <p:spPr>
          <a:xfrm>
            <a:off x="646550" y="3199299"/>
            <a:ext cx="3275924" cy="1944200"/>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 name="Shape 117"/>
        <p:cNvGrpSpPr/>
        <p:nvPr/>
      </p:nvGrpSpPr>
      <p:grpSpPr>
        <a:xfrm>
          <a:off x="0" y="0"/>
          <a:ext cx="0" cy="0"/>
          <a:chOff x="0" y="0"/>
          <a:chExt cx="0" cy="0"/>
        </a:xfrm>
      </p:grpSpPr>
      <p:sp>
        <p:nvSpPr>
          <p:cNvPr id="118" name="Shape 118"/>
          <p:cNvSpPr txBox="1"/>
          <p:nvPr>
            <p:ph type="title"/>
          </p:nvPr>
        </p:nvSpPr>
        <p:spPr>
          <a:xfrm>
            <a:off x="-6000" y="684275"/>
            <a:ext cx="9156000" cy="857400"/>
          </a:xfrm>
          <a:prstGeom prst="rect">
            <a:avLst/>
          </a:prstGeom>
        </p:spPr>
        <p:txBody>
          <a:bodyPr anchorCtr="0" anchor="t" bIns="91425" lIns="91425" rIns="91425" tIns="91425">
            <a:noAutofit/>
          </a:bodyPr>
          <a:lstStyle/>
          <a:p>
            <a:pPr lvl="0">
              <a:spcBef>
                <a:spcPts val="0"/>
              </a:spcBef>
              <a:buNone/>
            </a:pPr>
            <a:r>
              <a:rPr b="1" lang="en" sz="2400">
                <a:solidFill>
                  <a:schemeClr val="lt1"/>
                </a:solidFill>
              </a:rPr>
              <a:t>US ENTRY ASSIGNMENT</a:t>
            </a:r>
          </a:p>
        </p:txBody>
      </p:sp>
      <p:sp>
        <p:nvSpPr>
          <p:cNvPr id="119" name="Shape 119"/>
          <p:cNvSpPr txBox="1"/>
          <p:nvPr>
            <p:ph idx="1" type="body"/>
          </p:nvPr>
        </p:nvSpPr>
        <p:spPr>
          <a:xfrm>
            <a:off x="457200" y="1320150"/>
            <a:ext cx="8229600" cy="2503200"/>
          </a:xfrm>
          <a:prstGeom prst="rect">
            <a:avLst/>
          </a:prstGeom>
        </p:spPr>
        <p:txBody>
          <a:bodyPr anchorCtr="0" anchor="t" bIns="91425" lIns="91425" rIns="91425" tIns="91425">
            <a:noAutofit/>
          </a:bodyPr>
          <a:lstStyle/>
          <a:p>
            <a:pPr lvl="0" rtl="0">
              <a:lnSpc>
                <a:spcPct val="115000"/>
              </a:lnSpc>
              <a:spcBef>
                <a:spcPts val="0"/>
              </a:spcBef>
              <a:buClr>
                <a:schemeClr val="dk1"/>
              </a:buClr>
              <a:buSzPct val="100000"/>
              <a:buFont typeface="Arial"/>
              <a:buNone/>
            </a:pPr>
            <a:r>
              <a:t/>
            </a:r>
            <a:endParaRPr b="1" sz="1100">
              <a:solidFill>
                <a:schemeClr val="dk1"/>
              </a:solidFill>
              <a:latin typeface="Arial"/>
              <a:ea typeface="Arial"/>
              <a:cs typeface="Arial"/>
              <a:sym typeface="Arial"/>
            </a:endParaRPr>
          </a:p>
          <a:p>
            <a:pPr lvl="0" rtl="0">
              <a:spcBef>
                <a:spcPts val="0"/>
              </a:spcBef>
              <a:buClr>
                <a:schemeClr val="dk1"/>
              </a:buClr>
              <a:buSzPct val="61111"/>
              <a:buFont typeface="Arial"/>
              <a:buNone/>
            </a:pPr>
            <a:r>
              <a:rPr lang="en" sz="1800">
                <a:solidFill>
                  <a:schemeClr val="lt1"/>
                </a:solidFill>
              </a:rPr>
              <a:t>Write a letter to Woodrow Wilson explaining why you think the United States should or should not join World War I. Provide at least three reasons to support your opinion. Be thorough in your letter!</a:t>
            </a:r>
          </a:p>
          <a:p>
            <a:pPr lvl="0" rtl="0">
              <a:spcBef>
                <a:spcPts val="0"/>
              </a:spcBef>
              <a:buClr>
                <a:schemeClr val="dk1"/>
              </a:buClr>
              <a:buSzPct val="61111"/>
              <a:buFont typeface="Arial"/>
              <a:buNone/>
            </a:pPr>
            <a:r>
              <a:rPr lang="en" sz="1800">
                <a:solidFill>
                  <a:schemeClr val="lt1"/>
                </a:solidFill>
              </a:rPr>
              <a:t> </a:t>
            </a:r>
          </a:p>
          <a:p>
            <a:pPr lvl="0" rtl="0">
              <a:spcBef>
                <a:spcPts val="0"/>
              </a:spcBef>
              <a:buClr>
                <a:schemeClr val="dk1"/>
              </a:buClr>
              <a:buSzPct val="61111"/>
              <a:buFont typeface="Arial"/>
              <a:buNone/>
            </a:pPr>
            <a:r>
              <a:t/>
            </a:r>
            <a:endParaRPr sz="1800">
              <a:solidFill>
                <a:schemeClr val="lt1"/>
              </a:solidFill>
            </a:endParaRPr>
          </a:p>
          <a:p>
            <a:pPr lvl="0">
              <a:spcBef>
                <a:spcPts val="0"/>
              </a:spcBef>
              <a:buNone/>
            </a:pPr>
            <a:r>
              <a:t/>
            </a:r>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ph type="title"/>
          </p:nvPr>
        </p:nvSpPr>
        <p:spPr>
          <a:xfrm>
            <a:off x="-6000" y="512950"/>
            <a:ext cx="9156000" cy="857400"/>
          </a:xfrm>
          <a:prstGeom prst="rect">
            <a:avLst/>
          </a:prstGeom>
        </p:spPr>
        <p:txBody>
          <a:bodyPr anchorCtr="0" anchor="t" bIns="91425" lIns="91425" rIns="91425" tIns="91425">
            <a:noAutofit/>
          </a:bodyPr>
          <a:lstStyle/>
          <a:p>
            <a:pPr lvl="0">
              <a:spcBef>
                <a:spcPts val="0"/>
              </a:spcBef>
              <a:buNone/>
            </a:pPr>
            <a:r>
              <a:rPr lang="en"/>
              <a:t>The American Expeditionary Force</a:t>
            </a:r>
          </a:p>
        </p:txBody>
      </p:sp>
      <p:sp>
        <p:nvSpPr>
          <p:cNvPr id="125" name="Shape 125"/>
          <p:cNvSpPr txBox="1"/>
          <p:nvPr>
            <p:ph idx="1" type="body"/>
          </p:nvPr>
        </p:nvSpPr>
        <p:spPr>
          <a:xfrm>
            <a:off x="457200" y="1108350"/>
            <a:ext cx="8229600" cy="2503200"/>
          </a:xfrm>
          <a:prstGeom prst="rect">
            <a:avLst/>
          </a:prstGeom>
        </p:spPr>
        <p:txBody>
          <a:bodyPr anchorCtr="0" anchor="t" bIns="91425" lIns="91425" rIns="91425" tIns="91425">
            <a:noAutofit/>
          </a:bodyPr>
          <a:lstStyle/>
          <a:p>
            <a:pPr lvl="0" rtl="0">
              <a:spcBef>
                <a:spcPts val="0"/>
              </a:spcBef>
              <a:buClr>
                <a:schemeClr val="dk1"/>
              </a:buClr>
              <a:buSzPct val="55000"/>
              <a:buFont typeface="Arial"/>
              <a:buNone/>
            </a:pPr>
            <a:r>
              <a:rPr lang="en">
                <a:latin typeface="Walter Turncoat"/>
                <a:ea typeface="Walter Turncoat"/>
                <a:cs typeface="Walter Turncoat"/>
                <a:sym typeface="Walter Turncoat"/>
              </a:rPr>
              <a:t>The </a:t>
            </a:r>
            <a:r>
              <a:rPr lang="en" u="sng">
                <a:latin typeface="Walter Turncoat"/>
                <a:ea typeface="Walter Turncoat"/>
                <a:cs typeface="Walter Turncoat"/>
                <a:sym typeface="Walter Turncoat"/>
              </a:rPr>
              <a:t>American Expeditionary Force</a:t>
            </a:r>
            <a:r>
              <a:rPr lang="en">
                <a:latin typeface="Walter Turncoat"/>
                <a:ea typeface="Walter Turncoat"/>
                <a:cs typeface="Walter Turncoat"/>
                <a:sym typeface="Walter Turncoat"/>
              </a:rPr>
              <a:t> affected the course of the war by deflecting the last push of the Germans on the western front. On November 11, 1918 an </a:t>
            </a:r>
            <a:r>
              <a:rPr lang="en" u="sng">
                <a:latin typeface="Walter Turncoat"/>
                <a:ea typeface="Walter Turncoat"/>
                <a:cs typeface="Walter Turncoat"/>
                <a:sym typeface="Walter Turncoat"/>
              </a:rPr>
              <a:t>armistice</a:t>
            </a:r>
            <a:r>
              <a:rPr lang="en">
                <a:latin typeface="Walter Turncoat"/>
                <a:ea typeface="Walter Turncoat"/>
                <a:cs typeface="Walter Turncoat"/>
                <a:sym typeface="Walter Turncoat"/>
              </a:rPr>
              <a:t> was declared.</a:t>
            </a:r>
          </a:p>
          <a:p>
            <a:pPr lvl="0">
              <a:spcBef>
                <a:spcPts val="0"/>
              </a:spcBef>
              <a:buNone/>
            </a:pPr>
            <a:r>
              <a:t/>
            </a:r>
            <a:endParaRPr/>
          </a:p>
        </p:txBody>
      </p:sp>
      <p:pic>
        <p:nvPicPr>
          <p:cNvPr id="126" name="Shape 126"/>
          <p:cNvPicPr preferRelativeResize="0"/>
          <p:nvPr/>
        </p:nvPicPr>
        <p:blipFill>
          <a:blip r:embed="rId3">
            <a:alphaModFix/>
          </a:blip>
          <a:stretch>
            <a:fillRect/>
          </a:stretch>
        </p:blipFill>
        <p:spPr>
          <a:xfrm>
            <a:off x="3516975" y="2571375"/>
            <a:ext cx="4152774" cy="2503200"/>
          </a:xfrm>
          <a:prstGeom prst="rect">
            <a:avLst/>
          </a:prstGeom>
          <a:noFill/>
          <a:ln>
            <a:noFill/>
          </a:ln>
        </p:spPr>
      </p:pic>
      <p:pic>
        <p:nvPicPr>
          <p:cNvPr id="127" name="Shape 127"/>
          <p:cNvPicPr preferRelativeResize="0"/>
          <p:nvPr/>
        </p:nvPicPr>
        <p:blipFill>
          <a:blip r:embed="rId4">
            <a:alphaModFix/>
          </a:blip>
          <a:stretch>
            <a:fillRect/>
          </a:stretch>
        </p:blipFill>
        <p:spPr>
          <a:xfrm>
            <a:off x="333100" y="2322299"/>
            <a:ext cx="3390900" cy="2752274"/>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 name="Shape 131"/>
        <p:cNvGrpSpPr/>
        <p:nvPr/>
      </p:nvGrpSpPr>
      <p:grpSpPr>
        <a:xfrm>
          <a:off x="0" y="0"/>
          <a:ext cx="0" cy="0"/>
          <a:chOff x="0" y="0"/>
          <a:chExt cx="0" cy="0"/>
        </a:xfrm>
      </p:grpSpPr>
      <p:sp>
        <p:nvSpPr>
          <p:cNvPr id="132" name="Shape 132"/>
          <p:cNvSpPr txBox="1"/>
          <p:nvPr>
            <p:ph type="title"/>
          </p:nvPr>
        </p:nvSpPr>
        <p:spPr>
          <a:xfrm>
            <a:off x="-6000" y="402600"/>
            <a:ext cx="9156000" cy="857400"/>
          </a:xfrm>
          <a:prstGeom prst="rect">
            <a:avLst/>
          </a:prstGeom>
        </p:spPr>
        <p:txBody>
          <a:bodyPr anchorCtr="0" anchor="t" bIns="91425" lIns="91425" rIns="91425" tIns="91425">
            <a:noAutofit/>
          </a:bodyPr>
          <a:lstStyle/>
          <a:p>
            <a:pPr lvl="0">
              <a:spcBef>
                <a:spcPts val="0"/>
              </a:spcBef>
              <a:buNone/>
            </a:pPr>
            <a:r>
              <a:rPr lang="en"/>
              <a:t>How did South Carolina react to WWI?</a:t>
            </a:r>
          </a:p>
        </p:txBody>
      </p:sp>
      <p:sp>
        <p:nvSpPr>
          <p:cNvPr id="133" name="Shape 133"/>
          <p:cNvSpPr txBox="1"/>
          <p:nvPr>
            <p:ph idx="1" type="body"/>
          </p:nvPr>
        </p:nvSpPr>
        <p:spPr>
          <a:xfrm>
            <a:off x="659050" y="970450"/>
            <a:ext cx="4396800" cy="2503200"/>
          </a:xfrm>
          <a:prstGeom prst="rect">
            <a:avLst/>
          </a:prstGeom>
        </p:spPr>
        <p:txBody>
          <a:bodyPr anchorCtr="0" anchor="t" bIns="91425" lIns="91425" rIns="91425" tIns="91425">
            <a:noAutofit/>
          </a:bodyPr>
          <a:lstStyle/>
          <a:p>
            <a:pPr lvl="0">
              <a:spcBef>
                <a:spcPts val="0"/>
              </a:spcBef>
              <a:buNone/>
            </a:pPr>
            <a:r>
              <a:rPr lang="en" sz="2200">
                <a:latin typeface="Walter Turncoat"/>
                <a:ea typeface="Walter Turncoat"/>
                <a:cs typeface="Walter Turncoat"/>
                <a:sym typeface="Walter Turncoat"/>
              </a:rPr>
              <a:t>As a result of the United State’s entrance into World War I in 1917, there was a resurgence of </a:t>
            </a:r>
            <a:r>
              <a:rPr lang="en" sz="2200" u="sng">
                <a:latin typeface="Walter Turncoat"/>
                <a:ea typeface="Walter Turncoat"/>
                <a:cs typeface="Walter Turncoat"/>
                <a:sym typeface="Walter Turncoat"/>
              </a:rPr>
              <a:t>patriotism</a:t>
            </a:r>
            <a:r>
              <a:rPr lang="en" sz="2200">
                <a:latin typeface="Walter Turncoat"/>
                <a:ea typeface="Walter Turncoat"/>
                <a:cs typeface="Walter Turncoat"/>
                <a:sym typeface="Walter Turncoat"/>
              </a:rPr>
              <a:t> in South Carolina. Both </a:t>
            </a:r>
            <a:r>
              <a:rPr lang="en" sz="2200" u="sng">
                <a:latin typeface="Walter Turncoat"/>
                <a:ea typeface="Walter Turncoat"/>
                <a:cs typeface="Walter Turncoat"/>
                <a:sym typeface="Walter Turncoat"/>
              </a:rPr>
              <a:t>white</a:t>
            </a:r>
            <a:r>
              <a:rPr lang="en" sz="2200">
                <a:latin typeface="Walter Turncoat"/>
                <a:ea typeface="Walter Turncoat"/>
                <a:cs typeface="Walter Turncoat"/>
                <a:sym typeface="Walter Turncoat"/>
              </a:rPr>
              <a:t> and African American South Carolinians signed up for the </a:t>
            </a:r>
            <a:r>
              <a:rPr lang="en" sz="2200" u="sng">
                <a:latin typeface="Walter Turncoat"/>
                <a:ea typeface="Walter Turncoat"/>
                <a:cs typeface="Walter Turncoat"/>
                <a:sym typeface="Walter Turncoat"/>
              </a:rPr>
              <a:t>draft</a:t>
            </a:r>
            <a:r>
              <a:rPr lang="en" sz="2200">
                <a:latin typeface="Walter Turncoat"/>
                <a:ea typeface="Walter Turncoat"/>
                <a:cs typeface="Walter Turncoat"/>
                <a:sym typeface="Walter Turncoat"/>
              </a:rPr>
              <a:t>, bought </a:t>
            </a:r>
            <a:r>
              <a:rPr b="1" lang="en" sz="2200" u="sng">
                <a:latin typeface="Walter Turncoat"/>
                <a:ea typeface="Walter Turncoat"/>
                <a:cs typeface="Walter Turncoat"/>
                <a:sym typeface="Walter Turncoat"/>
              </a:rPr>
              <a:t>bonds,</a:t>
            </a:r>
            <a:r>
              <a:rPr b="1" lang="en" sz="2200">
                <a:latin typeface="Walter Turncoat"/>
                <a:ea typeface="Walter Turncoat"/>
                <a:cs typeface="Walter Turncoat"/>
                <a:sym typeface="Walter Turncoat"/>
              </a:rPr>
              <a:t> </a:t>
            </a:r>
            <a:r>
              <a:rPr lang="en" sz="2200">
                <a:latin typeface="Walter Turncoat"/>
                <a:ea typeface="Walter Turncoat"/>
                <a:cs typeface="Walter Turncoat"/>
                <a:sym typeface="Walter Turncoat"/>
              </a:rPr>
              <a:t>and did their part to conserve food and fuel for the front.</a:t>
            </a:r>
          </a:p>
        </p:txBody>
      </p:sp>
      <p:pic>
        <p:nvPicPr>
          <p:cNvPr id="134" name="Shape 134"/>
          <p:cNvPicPr preferRelativeResize="0"/>
          <p:nvPr/>
        </p:nvPicPr>
        <p:blipFill>
          <a:blip r:embed="rId3">
            <a:alphaModFix/>
          </a:blip>
          <a:stretch>
            <a:fillRect/>
          </a:stretch>
        </p:blipFill>
        <p:spPr>
          <a:xfrm>
            <a:off x="5173949" y="2507624"/>
            <a:ext cx="1679524" cy="2088963"/>
          </a:xfrm>
          <a:prstGeom prst="rect">
            <a:avLst/>
          </a:prstGeom>
          <a:noFill/>
          <a:ln>
            <a:noFill/>
          </a:ln>
        </p:spPr>
      </p:pic>
      <p:pic>
        <p:nvPicPr>
          <p:cNvPr id="135" name="Shape 135"/>
          <p:cNvPicPr preferRelativeResize="0"/>
          <p:nvPr/>
        </p:nvPicPr>
        <p:blipFill>
          <a:blip r:embed="rId4">
            <a:alphaModFix/>
          </a:blip>
          <a:stretch>
            <a:fillRect/>
          </a:stretch>
        </p:blipFill>
        <p:spPr>
          <a:xfrm>
            <a:off x="7099500" y="1260000"/>
            <a:ext cx="1679524" cy="2250924"/>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sp>
        <p:nvSpPr>
          <p:cNvPr id="140" name="Shape 140"/>
          <p:cNvSpPr txBox="1"/>
          <p:nvPr>
            <p:ph type="title"/>
          </p:nvPr>
        </p:nvSpPr>
        <p:spPr>
          <a:xfrm>
            <a:off x="-6000" y="338650"/>
            <a:ext cx="9156000" cy="857400"/>
          </a:xfrm>
          <a:prstGeom prst="rect">
            <a:avLst/>
          </a:prstGeom>
        </p:spPr>
        <p:txBody>
          <a:bodyPr anchorCtr="0" anchor="t" bIns="91425" lIns="91425" rIns="91425" tIns="91425">
            <a:noAutofit/>
          </a:bodyPr>
          <a:lstStyle/>
          <a:p>
            <a:pPr lvl="0">
              <a:spcBef>
                <a:spcPts val="0"/>
              </a:spcBef>
              <a:buNone/>
            </a:pPr>
            <a:r>
              <a:rPr lang="en"/>
              <a:t>How did South Carolina React to WWI?</a:t>
            </a:r>
          </a:p>
        </p:txBody>
      </p:sp>
      <p:sp>
        <p:nvSpPr>
          <p:cNvPr id="141" name="Shape 141"/>
          <p:cNvSpPr txBox="1"/>
          <p:nvPr>
            <p:ph idx="1" type="body"/>
          </p:nvPr>
        </p:nvSpPr>
        <p:spPr>
          <a:xfrm>
            <a:off x="457200" y="865075"/>
            <a:ext cx="8229600" cy="2503200"/>
          </a:xfrm>
          <a:prstGeom prst="rect">
            <a:avLst/>
          </a:prstGeom>
        </p:spPr>
        <p:txBody>
          <a:bodyPr anchorCtr="0" anchor="t" bIns="91425" lIns="91425" rIns="91425" tIns="91425">
            <a:noAutofit/>
          </a:bodyPr>
          <a:lstStyle/>
          <a:p>
            <a:pPr lvl="0">
              <a:spcBef>
                <a:spcPts val="0"/>
              </a:spcBef>
              <a:buNone/>
            </a:pPr>
            <a:r>
              <a:rPr lang="en">
                <a:latin typeface="Walter Turncoat"/>
                <a:ea typeface="Walter Turncoat"/>
                <a:cs typeface="Walter Turncoat"/>
                <a:sym typeface="Walter Turncoat"/>
              </a:rPr>
              <a:t>Anti-German feelings were shown in the shutdown of a German language </a:t>
            </a:r>
            <a:r>
              <a:rPr lang="en" u="sng">
                <a:latin typeface="Walter Turncoat"/>
                <a:ea typeface="Walter Turncoat"/>
                <a:cs typeface="Walter Turncoat"/>
                <a:sym typeface="Walter Turncoat"/>
              </a:rPr>
              <a:t>newspaper</a:t>
            </a:r>
            <a:r>
              <a:rPr lang="en">
                <a:latin typeface="Walter Turncoat"/>
                <a:ea typeface="Walter Turncoat"/>
                <a:cs typeface="Walter Turncoat"/>
                <a:sym typeface="Walter Turncoat"/>
              </a:rPr>
              <a:t> in Charleston and the changing of the name of the town of Hamburg to North Augusta. Any South Carolinians who opposed the war were silenced through the </a:t>
            </a:r>
            <a:r>
              <a:rPr lang="en" u="sng">
                <a:latin typeface="Walter Turncoat"/>
                <a:ea typeface="Walter Turncoat"/>
                <a:cs typeface="Walter Turncoat"/>
                <a:sym typeface="Walter Turncoat"/>
              </a:rPr>
              <a:t>Sedition Act</a:t>
            </a:r>
            <a:r>
              <a:rPr lang="en">
                <a:latin typeface="Walter Turncoat"/>
                <a:ea typeface="Walter Turncoat"/>
                <a:cs typeface="Walter Turncoat"/>
                <a:sym typeface="Walter Turncoat"/>
              </a:rPr>
              <a:t>. </a:t>
            </a:r>
          </a:p>
        </p:txBody>
      </p:sp>
      <p:pic>
        <p:nvPicPr>
          <p:cNvPr id="142" name="Shape 142"/>
          <p:cNvPicPr preferRelativeResize="0"/>
          <p:nvPr/>
        </p:nvPicPr>
        <p:blipFill>
          <a:blip r:embed="rId3">
            <a:alphaModFix/>
          </a:blip>
          <a:stretch>
            <a:fillRect/>
          </a:stretch>
        </p:blipFill>
        <p:spPr>
          <a:xfrm>
            <a:off x="2678012" y="2324100"/>
            <a:ext cx="4010025" cy="2819400"/>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 name="Shape 146"/>
        <p:cNvGrpSpPr/>
        <p:nvPr/>
      </p:nvGrpSpPr>
      <p:grpSpPr>
        <a:xfrm>
          <a:off x="0" y="0"/>
          <a:ext cx="0" cy="0"/>
          <a:chOff x="0" y="0"/>
          <a:chExt cx="0" cy="0"/>
        </a:xfrm>
      </p:grpSpPr>
      <p:sp>
        <p:nvSpPr>
          <p:cNvPr id="147" name="Shape 147"/>
          <p:cNvSpPr txBox="1"/>
          <p:nvPr>
            <p:ph type="title"/>
          </p:nvPr>
        </p:nvSpPr>
        <p:spPr>
          <a:xfrm>
            <a:off x="-6000" y="483275"/>
            <a:ext cx="9156000" cy="857400"/>
          </a:xfrm>
          <a:prstGeom prst="rect">
            <a:avLst/>
          </a:prstGeom>
        </p:spPr>
        <p:txBody>
          <a:bodyPr anchorCtr="0" anchor="t" bIns="91425" lIns="91425" rIns="91425" tIns="91425">
            <a:noAutofit/>
          </a:bodyPr>
          <a:lstStyle/>
          <a:p>
            <a:pPr lvl="0">
              <a:spcBef>
                <a:spcPts val="0"/>
              </a:spcBef>
              <a:buNone/>
            </a:pPr>
            <a:r>
              <a:rPr lang="en"/>
              <a:t>Economic Benefits in SC</a:t>
            </a:r>
          </a:p>
        </p:txBody>
      </p:sp>
      <p:sp>
        <p:nvSpPr>
          <p:cNvPr id="148" name="Shape 148"/>
          <p:cNvSpPr txBox="1"/>
          <p:nvPr>
            <p:ph idx="1" type="body"/>
          </p:nvPr>
        </p:nvSpPr>
        <p:spPr>
          <a:xfrm>
            <a:off x="457200" y="1157750"/>
            <a:ext cx="8229600" cy="2503200"/>
          </a:xfrm>
          <a:prstGeom prst="rect">
            <a:avLst/>
          </a:prstGeom>
        </p:spPr>
        <p:txBody>
          <a:bodyPr anchorCtr="0" anchor="t" bIns="91425" lIns="91425" rIns="91425" tIns="91425">
            <a:noAutofit/>
          </a:bodyPr>
          <a:lstStyle/>
          <a:p>
            <a:pPr lvl="0">
              <a:spcBef>
                <a:spcPts val="0"/>
              </a:spcBef>
              <a:buNone/>
            </a:pPr>
            <a:r>
              <a:rPr lang="en">
                <a:latin typeface="Walter Turncoat"/>
                <a:ea typeface="Walter Turncoat"/>
                <a:cs typeface="Walter Turncoat"/>
                <a:sym typeface="Walter Turncoat"/>
              </a:rPr>
              <a:t>Economically, South Carolina </a:t>
            </a:r>
            <a:r>
              <a:rPr lang="en" u="sng">
                <a:latin typeface="Walter Turncoat"/>
                <a:ea typeface="Walter Turncoat"/>
                <a:cs typeface="Walter Turncoat"/>
                <a:sym typeface="Walter Turncoat"/>
              </a:rPr>
              <a:t>benefited </a:t>
            </a:r>
            <a:r>
              <a:rPr lang="en">
                <a:latin typeface="Walter Turncoat"/>
                <a:ea typeface="Walter Turncoat"/>
                <a:cs typeface="Walter Turncoat"/>
                <a:sym typeface="Walter Turncoat"/>
              </a:rPr>
              <a:t>from the war. New military bases were constructed at Camp Jackson in Columbia and in Spartanburg and Greenville. The Charleston Navy Yard and the US Marine Corps base at Parris Island grew to meet the </a:t>
            </a:r>
            <a:r>
              <a:rPr lang="en" u="sng">
                <a:latin typeface="Walter Turncoat"/>
                <a:ea typeface="Walter Turncoat"/>
                <a:cs typeface="Walter Turncoat"/>
                <a:sym typeface="Walter Turncoat"/>
              </a:rPr>
              <a:t>needs of wartime</a:t>
            </a:r>
            <a:r>
              <a:rPr lang="en">
                <a:latin typeface="Walter Turncoat"/>
                <a:ea typeface="Walter Turncoat"/>
                <a:cs typeface="Walter Turncoat"/>
                <a:sym typeface="Walter Turncoat"/>
              </a:rPr>
              <a:t>. </a:t>
            </a:r>
          </a:p>
        </p:txBody>
      </p:sp>
      <p:pic>
        <p:nvPicPr>
          <p:cNvPr id="149" name="Shape 149"/>
          <p:cNvPicPr preferRelativeResize="0"/>
          <p:nvPr/>
        </p:nvPicPr>
        <p:blipFill>
          <a:blip r:embed="rId3">
            <a:alphaModFix/>
          </a:blip>
          <a:stretch>
            <a:fillRect/>
          </a:stretch>
        </p:blipFill>
        <p:spPr>
          <a:xfrm>
            <a:off x="1683100" y="2943450"/>
            <a:ext cx="5576625" cy="1951824"/>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 name="Shape 153"/>
        <p:cNvGrpSpPr/>
        <p:nvPr/>
      </p:nvGrpSpPr>
      <p:grpSpPr>
        <a:xfrm>
          <a:off x="0" y="0"/>
          <a:ext cx="0" cy="0"/>
          <a:chOff x="0" y="0"/>
          <a:chExt cx="0" cy="0"/>
        </a:xfrm>
      </p:grpSpPr>
      <p:sp>
        <p:nvSpPr>
          <p:cNvPr id="154" name="Shape 154"/>
          <p:cNvSpPr txBox="1"/>
          <p:nvPr>
            <p:ph type="title"/>
          </p:nvPr>
        </p:nvSpPr>
        <p:spPr>
          <a:xfrm>
            <a:off x="-6000" y="706000"/>
            <a:ext cx="9156000" cy="857400"/>
          </a:xfrm>
          <a:prstGeom prst="rect">
            <a:avLst/>
          </a:prstGeom>
        </p:spPr>
        <p:txBody>
          <a:bodyPr anchorCtr="0" anchor="t" bIns="91425" lIns="91425" rIns="91425" tIns="91425">
            <a:noAutofit/>
          </a:bodyPr>
          <a:lstStyle/>
          <a:p>
            <a:pPr lvl="0">
              <a:spcBef>
                <a:spcPts val="0"/>
              </a:spcBef>
              <a:buNone/>
            </a:pPr>
            <a:r>
              <a:rPr lang="en"/>
              <a:t>Economic Benefits in SC</a:t>
            </a:r>
          </a:p>
        </p:txBody>
      </p:sp>
      <p:sp>
        <p:nvSpPr>
          <p:cNvPr id="155" name="Shape 155"/>
          <p:cNvSpPr txBox="1"/>
          <p:nvPr>
            <p:ph idx="1" type="body"/>
          </p:nvPr>
        </p:nvSpPr>
        <p:spPr>
          <a:xfrm>
            <a:off x="457200" y="1320150"/>
            <a:ext cx="8229600" cy="2503200"/>
          </a:xfrm>
          <a:prstGeom prst="rect">
            <a:avLst/>
          </a:prstGeom>
        </p:spPr>
        <p:txBody>
          <a:bodyPr anchorCtr="0" anchor="t" bIns="91425" lIns="91425" rIns="91425" tIns="91425">
            <a:noAutofit/>
          </a:bodyPr>
          <a:lstStyle/>
          <a:p>
            <a:pPr lvl="0" rtl="0">
              <a:spcBef>
                <a:spcPts val="0"/>
              </a:spcBef>
              <a:buNone/>
            </a:pPr>
            <a:r>
              <a:rPr lang="en">
                <a:latin typeface="Walter Turncoat"/>
                <a:ea typeface="Walter Turncoat"/>
                <a:cs typeface="Walter Turncoat"/>
                <a:sym typeface="Walter Turncoat"/>
              </a:rPr>
              <a:t>South Carolina’s </a:t>
            </a:r>
            <a:r>
              <a:rPr lang="en" u="sng">
                <a:latin typeface="Walter Turncoat"/>
                <a:ea typeface="Walter Turncoat"/>
                <a:cs typeface="Walter Turncoat"/>
                <a:sym typeface="Walter Turncoat"/>
              </a:rPr>
              <a:t>cotton farmers</a:t>
            </a:r>
            <a:r>
              <a:rPr lang="en">
                <a:latin typeface="Walter Turncoat"/>
                <a:ea typeface="Walter Turncoat"/>
                <a:cs typeface="Walter Turncoat"/>
                <a:sym typeface="Walter Turncoat"/>
              </a:rPr>
              <a:t>, including the sharecroppers and tenant farmers, saw rises in </a:t>
            </a:r>
            <a:r>
              <a:rPr lang="en" u="sng">
                <a:latin typeface="Walter Turncoat"/>
                <a:ea typeface="Walter Turncoat"/>
                <a:cs typeface="Walter Turncoat"/>
                <a:sym typeface="Walter Turncoat"/>
              </a:rPr>
              <a:t>prices</a:t>
            </a:r>
            <a:r>
              <a:rPr lang="en">
                <a:latin typeface="Walter Turncoat"/>
                <a:ea typeface="Walter Turncoat"/>
                <a:cs typeface="Walter Turncoat"/>
                <a:sym typeface="Walter Turncoat"/>
              </a:rPr>
              <a:t> for their crops, which were now in </a:t>
            </a:r>
            <a:r>
              <a:rPr lang="en" u="sng">
                <a:latin typeface="Walter Turncoat"/>
                <a:ea typeface="Walter Turncoat"/>
                <a:cs typeface="Walter Turncoat"/>
                <a:sym typeface="Walter Turncoat"/>
              </a:rPr>
              <a:t>high demand</a:t>
            </a:r>
            <a:r>
              <a:rPr lang="en">
                <a:latin typeface="Walter Turncoat"/>
                <a:ea typeface="Walter Turncoat"/>
                <a:cs typeface="Walter Turncoat"/>
                <a:sym typeface="Walter Turncoat"/>
              </a:rPr>
              <a:t>. </a:t>
            </a:r>
          </a:p>
          <a:p>
            <a:pPr lvl="0" rtl="0">
              <a:spcBef>
                <a:spcPts val="0"/>
              </a:spcBef>
              <a:buNone/>
            </a:pPr>
            <a:r>
              <a:t/>
            </a:r>
            <a:endParaRPr>
              <a:latin typeface="Walter Turncoat"/>
              <a:ea typeface="Walter Turncoat"/>
              <a:cs typeface="Walter Turncoat"/>
              <a:sym typeface="Walter Turncoat"/>
            </a:endParaRPr>
          </a:p>
          <a:p>
            <a:pPr lvl="0">
              <a:spcBef>
                <a:spcPts val="0"/>
              </a:spcBef>
              <a:buNone/>
            </a:pPr>
            <a:r>
              <a:rPr lang="en">
                <a:latin typeface="Walter Turncoat"/>
                <a:ea typeface="Walter Turncoat"/>
                <a:cs typeface="Walter Turncoat"/>
                <a:sym typeface="Walter Turncoat"/>
              </a:rPr>
              <a:t>Despite the improvement of the farm economy, many South Carolinians, especially </a:t>
            </a:r>
            <a:r>
              <a:rPr lang="en" u="sng">
                <a:latin typeface="Walter Turncoat"/>
                <a:ea typeface="Walter Turncoat"/>
                <a:cs typeface="Walter Turncoat"/>
                <a:sym typeface="Walter Turncoat"/>
              </a:rPr>
              <a:t>African Americans</a:t>
            </a:r>
            <a:r>
              <a:rPr lang="en">
                <a:latin typeface="Walter Turncoat"/>
                <a:ea typeface="Walter Turncoat"/>
                <a:cs typeface="Walter Turncoat"/>
                <a:sym typeface="Walter Turncoat"/>
              </a:rPr>
              <a:t>, were drawn to jobs in the </a:t>
            </a:r>
            <a:r>
              <a:rPr lang="en" u="sng">
                <a:latin typeface="Walter Turncoat"/>
                <a:ea typeface="Walter Turncoat"/>
                <a:cs typeface="Walter Turncoat"/>
                <a:sym typeface="Walter Turncoat"/>
              </a:rPr>
              <a:t>war industries</a:t>
            </a:r>
            <a:r>
              <a:rPr lang="en">
                <a:latin typeface="Walter Turncoat"/>
                <a:ea typeface="Walter Turncoat"/>
                <a:cs typeface="Walter Turncoat"/>
                <a:sym typeface="Walter Turncoat"/>
              </a:rPr>
              <a:t> of the North. </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 name="Shape 159"/>
        <p:cNvGrpSpPr/>
        <p:nvPr/>
      </p:nvGrpSpPr>
      <p:grpSpPr>
        <a:xfrm>
          <a:off x="0" y="0"/>
          <a:ext cx="0" cy="0"/>
          <a:chOff x="0" y="0"/>
          <a:chExt cx="0" cy="0"/>
        </a:xfrm>
      </p:grpSpPr>
      <p:sp>
        <p:nvSpPr>
          <p:cNvPr id="160" name="Shape 160"/>
          <p:cNvSpPr txBox="1"/>
          <p:nvPr>
            <p:ph type="title"/>
          </p:nvPr>
        </p:nvSpPr>
        <p:spPr>
          <a:xfrm>
            <a:off x="-6000" y="706000"/>
            <a:ext cx="9156000" cy="857400"/>
          </a:xfrm>
          <a:prstGeom prst="rect">
            <a:avLst/>
          </a:prstGeom>
        </p:spPr>
        <p:txBody>
          <a:bodyPr anchorCtr="0" anchor="t" bIns="91425" lIns="91425" rIns="91425" tIns="91425">
            <a:noAutofit/>
          </a:bodyPr>
          <a:lstStyle/>
          <a:p>
            <a:pPr lvl="0">
              <a:spcBef>
                <a:spcPts val="0"/>
              </a:spcBef>
              <a:buNone/>
            </a:pPr>
            <a:r>
              <a:rPr lang="en"/>
              <a:t>African Americans During WWI</a:t>
            </a:r>
          </a:p>
        </p:txBody>
      </p:sp>
      <p:sp>
        <p:nvSpPr>
          <p:cNvPr id="161" name="Shape 161"/>
          <p:cNvSpPr txBox="1"/>
          <p:nvPr>
            <p:ph idx="1" type="body"/>
          </p:nvPr>
        </p:nvSpPr>
        <p:spPr>
          <a:xfrm>
            <a:off x="457200" y="1320150"/>
            <a:ext cx="8229600" cy="2503200"/>
          </a:xfrm>
          <a:prstGeom prst="rect">
            <a:avLst/>
          </a:prstGeom>
        </p:spPr>
        <p:txBody>
          <a:bodyPr anchorCtr="0" anchor="t" bIns="91425" lIns="91425" rIns="91425" tIns="91425">
            <a:noAutofit/>
          </a:bodyPr>
          <a:lstStyle/>
          <a:p>
            <a:pPr lvl="0" rtl="0">
              <a:spcBef>
                <a:spcPts val="0"/>
              </a:spcBef>
              <a:buNone/>
            </a:pPr>
            <a:r>
              <a:rPr lang="en">
                <a:latin typeface="Walter Turncoat"/>
                <a:ea typeface="Walter Turncoat"/>
                <a:cs typeface="Walter Turncoat"/>
                <a:sym typeface="Walter Turncoat"/>
              </a:rPr>
              <a:t>African Americans volunteered for service in World War I to prove their patriotism and make a claim to </a:t>
            </a:r>
            <a:r>
              <a:rPr lang="en" u="sng">
                <a:latin typeface="Walter Turncoat"/>
                <a:ea typeface="Walter Turncoat"/>
                <a:cs typeface="Walter Turncoat"/>
                <a:sym typeface="Walter Turncoat"/>
              </a:rPr>
              <a:t>equal treatment </a:t>
            </a:r>
            <a:r>
              <a:rPr lang="en">
                <a:latin typeface="Walter Turncoat"/>
                <a:ea typeface="Walter Turncoat"/>
                <a:cs typeface="Walter Turncoat"/>
                <a:sym typeface="Walter Turncoat"/>
              </a:rPr>
              <a:t>under the law. However, African American South Carolinians who had served their country returned to a </a:t>
            </a:r>
            <a:r>
              <a:rPr lang="en" u="sng">
                <a:latin typeface="Walter Turncoat"/>
                <a:ea typeface="Walter Turncoat"/>
                <a:cs typeface="Walter Turncoat"/>
                <a:sym typeface="Walter Turncoat"/>
              </a:rPr>
              <a:t>racist</a:t>
            </a:r>
            <a:r>
              <a:rPr lang="en">
                <a:latin typeface="Walter Turncoat"/>
                <a:ea typeface="Walter Turncoat"/>
                <a:cs typeface="Walter Turncoat"/>
                <a:sym typeface="Walter Turncoat"/>
              </a:rPr>
              <a:t> South Carolina. </a:t>
            </a:r>
          </a:p>
          <a:p>
            <a:pPr lvl="0" rtl="0">
              <a:spcBef>
                <a:spcPts val="0"/>
              </a:spcBef>
              <a:buNone/>
            </a:pPr>
            <a:r>
              <a:t/>
            </a:r>
            <a:endParaRPr>
              <a:latin typeface="Walter Turncoat"/>
              <a:ea typeface="Walter Turncoat"/>
              <a:cs typeface="Walter Turncoat"/>
              <a:sym typeface="Walter Turncoat"/>
            </a:endParaRPr>
          </a:p>
          <a:p>
            <a:pPr lvl="0">
              <a:spcBef>
                <a:spcPts val="0"/>
              </a:spcBef>
              <a:buClr>
                <a:schemeClr val="dk1"/>
              </a:buClr>
              <a:buSzPct val="55000"/>
              <a:buFont typeface="Arial"/>
              <a:buNone/>
            </a:pPr>
            <a:r>
              <a:rPr lang="en">
                <a:solidFill>
                  <a:schemeClr val="lt1"/>
                </a:solidFill>
                <a:latin typeface="Walter Turncoat"/>
                <a:ea typeface="Walter Turncoat"/>
                <a:cs typeface="Walter Turncoat"/>
                <a:sym typeface="Walter Turncoat"/>
              </a:rPr>
              <a:t>In early 1919, a convention of African Americans met in Charleston to protest against </a:t>
            </a:r>
            <a:r>
              <a:rPr lang="en" u="sng">
                <a:solidFill>
                  <a:schemeClr val="lt1"/>
                </a:solidFill>
                <a:latin typeface="Walter Turncoat"/>
                <a:ea typeface="Walter Turncoat"/>
                <a:cs typeface="Walter Turncoat"/>
                <a:sym typeface="Walter Turncoat"/>
              </a:rPr>
              <a:t>Jim Crow</a:t>
            </a:r>
            <a:r>
              <a:rPr lang="en">
                <a:solidFill>
                  <a:schemeClr val="lt1"/>
                </a:solidFill>
                <a:latin typeface="Walter Turncoat"/>
                <a:ea typeface="Walter Turncoat"/>
                <a:cs typeface="Walter Turncoat"/>
                <a:sym typeface="Walter Turncoat"/>
              </a:rPr>
              <a:t> and restrictions on voting and to ask for improvements in </a:t>
            </a:r>
            <a:r>
              <a:rPr lang="en" u="sng">
                <a:solidFill>
                  <a:schemeClr val="lt1"/>
                </a:solidFill>
                <a:latin typeface="Walter Turncoat"/>
                <a:ea typeface="Walter Turncoat"/>
                <a:cs typeface="Walter Turncoat"/>
                <a:sym typeface="Walter Turncoat"/>
              </a:rPr>
              <a:t>schools</a:t>
            </a:r>
            <a:r>
              <a:rPr lang="en">
                <a:solidFill>
                  <a:schemeClr val="lt1"/>
                </a:solidFill>
                <a:latin typeface="Walter Turncoat"/>
                <a:ea typeface="Walter Turncoat"/>
                <a:cs typeface="Walter Turncoat"/>
                <a:sym typeface="Walter Turncoat"/>
              </a:rPr>
              <a:t>. </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 name="Shape 42"/>
        <p:cNvGrpSpPr/>
        <p:nvPr/>
      </p:nvGrpSpPr>
      <p:grpSpPr>
        <a:xfrm>
          <a:off x="0" y="0"/>
          <a:ext cx="0" cy="0"/>
          <a:chOff x="0" y="0"/>
          <a:chExt cx="0" cy="0"/>
        </a:xfrm>
      </p:grpSpPr>
      <p:sp>
        <p:nvSpPr>
          <p:cNvPr id="43" name="Shape 43"/>
          <p:cNvSpPr txBox="1"/>
          <p:nvPr>
            <p:ph type="title"/>
          </p:nvPr>
        </p:nvSpPr>
        <p:spPr>
          <a:xfrm>
            <a:off x="-6000" y="560950"/>
            <a:ext cx="9156000" cy="857400"/>
          </a:xfrm>
          <a:prstGeom prst="rect">
            <a:avLst/>
          </a:prstGeom>
        </p:spPr>
        <p:txBody>
          <a:bodyPr anchorCtr="0" anchor="t" bIns="91425" lIns="91425" rIns="91425" tIns="91425">
            <a:noAutofit/>
          </a:bodyPr>
          <a:lstStyle/>
          <a:p>
            <a:pPr lvl="0">
              <a:spcBef>
                <a:spcPts val="0"/>
              </a:spcBef>
              <a:buNone/>
            </a:pPr>
            <a:r>
              <a:rPr lang="en"/>
              <a:t>What caused World War I?</a:t>
            </a:r>
          </a:p>
        </p:txBody>
      </p:sp>
      <p:sp>
        <p:nvSpPr>
          <p:cNvPr id="44" name="Shape 44"/>
          <p:cNvSpPr txBox="1"/>
          <p:nvPr>
            <p:ph idx="1" type="body"/>
          </p:nvPr>
        </p:nvSpPr>
        <p:spPr>
          <a:xfrm>
            <a:off x="3642550" y="1320150"/>
            <a:ext cx="4782900" cy="3726900"/>
          </a:xfrm>
          <a:prstGeom prst="rect">
            <a:avLst/>
          </a:prstGeom>
        </p:spPr>
        <p:txBody>
          <a:bodyPr anchorCtr="0" anchor="t" bIns="91425" lIns="91425" rIns="91425" tIns="91425">
            <a:noAutofit/>
          </a:bodyPr>
          <a:lstStyle/>
          <a:p>
            <a:pPr lvl="0">
              <a:spcBef>
                <a:spcPts val="0"/>
              </a:spcBef>
              <a:buNone/>
            </a:pPr>
            <a:r>
              <a:rPr lang="en">
                <a:latin typeface="Walter Turncoat"/>
                <a:ea typeface="Walter Turncoat"/>
                <a:cs typeface="Walter Turncoat"/>
                <a:sym typeface="Walter Turncoat"/>
              </a:rPr>
              <a:t>The </a:t>
            </a:r>
            <a:r>
              <a:rPr lang="en" u="sng">
                <a:latin typeface="Walter Turncoat"/>
                <a:ea typeface="Walter Turncoat"/>
                <a:cs typeface="Walter Turncoat"/>
                <a:sym typeface="Walter Turncoat"/>
              </a:rPr>
              <a:t>main causes</a:t>
            </a:r>
            <a:r>
              <a:rPr lang="en">
                <a:latin typeface="Walter Turncoat"/>
                <a:ea typeface="Walter Turncoat"/>
                <a:cs typeface="Walter Turncoat"/>
                <a:sym typeface="Walter Turncoat"/>
              </a:rPr>
              <a:t> of World War I were Militarism, Alliances, </a:t>
            </a:r>
            <a:r>
              <a:rPr lang="en">
                <a:solidFill>
                  <a:schemeClr val="lt1"/>
                </a:solidFill>
                <a:latin typeface="Walter Turncoat"/>
                <a:ea typeface="Walter Turncoat"/>
                <a:cs typeface="Walter Turncoat"/>
                <a:sym typeface="Walter Turncoat"/>
              </a:rPr>
              <a:t>Imperialism </a:t>
            </a:r>
            <a:r>
              <a:rPr lang="en">
                <a:latin typeface="Walter Turncoat"/>
                <a:ea typeface="Walter Turncoat"/>
                <a:cs typeface="Walter Turncoat"/>
                <a:sym typeface="Walter Turncoat"/>
              </a:rPr>
              <a:t>and Nationalism. The event that marks the official start of the war was the </a:t>
            </a:r>
            <a:r>
              <a:rPr lang="en" u="sng">
                <a:latin typeface="Walter Turncoat"/>
                <a:ea typeface="Walter Turncoat"/>
                <a:cs typeface="Walter Turncoat"/>
                <a:sym typeface="Walter Turncoat"/>
              </a:rPr>
              <a:t>assassination</a:t>
            </a:r>
            <a:r>
              <a:rPr lang="en">
                <a:latin typeface="Walter Turncoat"/>
                <a:ea typeface="Walter Turncoat"/>
                <a:cs typeface="Walter Turncoat"/>
                <a:sym typeface="Walter Turncoat"/>
              </a:rPr>
              <a:t> of archduke </a:t>
            </a:r>
            <a:r>
              <a:rPr lang="en" u="sng">
                <a:latin typeface="Walter Turncoat"/>
                <a:ea typeface="Walter Turncoat"/>
                <a:cs typeface="Walter Turncoat"/>
                <a:sym typeface="Walter Turncoat"/>
              </a:rPr>
              <a:t>Franz Ferdinand</a:t>
            </a:r>
            <a:r>
              <a:rPr lang="en">
                <a:latin typeface="Walter Turncoat"/>
                <a:ea typeface="Walter Turncoat"/>
                <a:cs typeface="Walter Turncoat"/>
                <a:sym typeface="Walter Turncoat"/>
              </a:rPr>
              <a:t> (the heir to the Austria-Hungarian throne). </a:t>
            </a:r>
          </a:p>
        </p:txBody>
      </p:sp>
      <p:pic>
        <p:nvPicPr>
          <p:cNvPr id="45" name="Shape 45"/>
          <p:cNvPicPr preferRelativeResize="0"/>
          <p:nvPr/>
        </p:nvPicPr>
        <p:blipFill>
          <a:blip r:embed="rId3">
            <a:alphaModFix/>
          </a:blip>
          <a:stretch>
            <a:fillRect/>
          </a:stretch>
        </p:blipFill>
        <p:spPr>
          <a:xfrm>
            <a:off x="297375" y="1057375"/>
            <a:ext cx="3012125" cy="3872724"/>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 name="Shape 165"/>
        <p:cNvGrpSpPr/>
        <p:nvPr/>
      </p:nvGrpSpPr>
      <p:grpSpPr>
        <a:xfrm>
          <a:off x="0" y="0"/>
          <a:ext cx="0" cy="0"/>
          <a:chOff x="0" y="0"/>
          <a:chExt cx="0" cy="0"/>
        </a:xfrm>
      </p:grpSpPr>
      <p:sp>
        <p:nvSpPr>
          <p:cNvPr id="166" name="Shape 166"/>
          <p:cNvSpPr txBox="1"/>
          <p:nvPr>
            <p:ph type="title"/>
          </p:nvPr>
        </p:nvSpPr>
        <p:spPr>
          <a:xfrm>
            <a:off x="-6000" y="706000"/>
            <a:ext cx="9156000" cy="857400"/>
          </a:xfrm>
          <a:prstGeom prst="rect">
            <a:avLst/>
          </a:prstGeom>
        </p:spPr>
        <p:txBody>
          <a:bodyPr anchorCtr="0" anchor="t" bIns="91425" lIns="91425" rIns="91425" tIns="91425">
            <a:noAutofit/>
          </a:bodyPr>
          <a:lstStyle/>
          <a:p>
            <a:pPr lvl="0">
              <a:spcBef>
                <a:spcPts val="0"/>
              </a:spcBef>
              <a:buNone/>
            </a:pPr>
            <a:r>
              <a:rPr lang="en"/>
              <a:t>African Americans During WWI</a:t>
            </a:r>
          </a:p>
        </p:txBody>
      </p:sp>
      <p:sp>
        <p:nvSpPr>
          <p:cNvPr id="167" name="Shape 167"/>
          <p:cNvSpPr txBox="1"/>
          <p:nvPr>
            <p:ph idx="1" type="body"/>
          </p:nvPr>
        </p:nvSpPr>
        <p:spPr>
          <a:xfrm>
            <a:off x="457200" y="1168675"/>
            <a:ext cx="8229600" cy="2503200"/>
          </a:xfrm>
          <a:prstGeom prst="rect">
            <a:avLst/>
          </a:prstGeom>
        </p:spPr>
        <p:txBody>
          <a:bodyPr anchorCtr="0" anchor="t" bIns="91425" lIns="91425" rIns="91425" tIns="91425">
            <a:noAutofit/>
          </a:bodyPr>
          <a:lstStyle/>
          <a:p>
            <a:pPr lvl="0" rtl="0">
              <a:spcBef>
                <a:spcPts val="0"/>
              </a:spcBef>
              <a:buClr>
                <a:schemeClr val="dk1"/>
              </a:buClr>
              <a:buSzPct val="55000"/>
              <a:buFont typeface="Arial"/>
              <a:buNone/>
            </a:pPr>
            <a:r>
              <a:rPr lang="en">
                <a:solidFill>
                  <a:schemeClr val="lt1"/>
                </a:solidFill>
                <a:latin typeface="Walter Turncoat"/>
                <a:ea typeface="Walter Turncoat"/>
                <a:cs typeface="Walter Turncoat"/>
                <a:sym typeface="Walter Turncoat"/>
              </a:rPr>
              <a:t>Later in the year, a race riot in charleston, sparked by a white attack on African American citizens, claimed the lives of three </a:t>
            </a:r>
            <a:r>
              <a:rPr lang="en" u="sng">
                <a:solidFill>
                  <a:schemeClr val="lt1"/>
                </a:solidFill>
                <a:latin typeface="Walter Turncoat"/>
                <a:ea typeface="Walter Turncoat"/>
                <a:cs typeface="Walter Turncoat"/>
                <a:sym typeface="Walter Turncoat"/>
              </a:rPr>
              <a:t>African Americans</a:t>
            </a:r>
            <a:r>
              <a:rPr lang="en">
                <a:solidFill>
                  <a:schemeClr val="lt1"/>
                </a:solidFill>
                <a:latin typeface="Walter Turncoat"/>
                <a:ea typeface="Walter Turncoat"/>
                <a:cs typeface="Walter Turncoat"/>
                <a:sym typeface="Walter Turncoat"/>
              </a:rPr>
              <a:t>. Similar riots </a:t>
            </a:r>
          </a:p>
          <a:p>
            <a:pPr lvl="0" rtl="0">
              <a:spcBef>
                <a:spcPts val="0"/>
              </a:spcBef>
              <a:buClr>
                <a:schemeClr val="dk1"/>
              </a:buClr>
              <a:buSzPct val="55000"/>
              <a:buFont typeface="Arial"/>
              <a:buNone/>
            </a:pPr>
            <a:r>
              <a:rPr lang="en">
                <a:solidFill>
                  <a:schemeClr val="lt1"/>
                </a:solidFill>
                <a:latin typeface="Walter Turncoat"/>
                <a:ea typeface="Walter Turncoat"/>
                <a:cs typeface="Walter Turncoat"/>
                <a:sym typeface="Walter Turncoat"/>
              </a:rPr>
              <a:t>occurred in other parts of the country. </a:t>
            </a:r>
          </a:p>
          <a:p>
            <a:pPr lvl="0" rtl="0">
              <a:spcBef>
                <a:spcPts val="0"/>
              </a:spcBef>
              <a:buClr>
                <a:schemeClr val="dk1"/>
              </a:buClr>
              <a:buSzPct val="55000"/>
              <a:buFont typeface="Arial"/>
              <a:buNone/>
            </a:pPr>
            <a:r>
              <a:rPr lang="en">
                <a:solidFill>
                  <a:schemeClr val="lt1"/>
                </a:solidFill>
                <a:latin typeface="Walter Turncoat"/>
                <a:ea typeface="Walter Turncoat"/>
                <a:cs typeface="Walter Turncoat"/>
                <a:sym typeface="Walter Turncoat"/>
              </a:rPr>
              <a:t>Throughout the South many African </a:t>
            </a:r>
          </a:p>
          <a:p>
            <a:pPr lvl="0" rtl="0">
              <a:spcBef>
                <a:spcPts val="0"/>
              </a:spcBef>
              <a:buClr>
                <a:schemeClr val="dk1"/>
              </a:buClr>
              <a:buSzPct val="55000"/>
              <a:buFont typeface="Arial"/>
              <a:buNone/>
            </a:pPr>
            <a:r>
              <a:rPr lang="en">
                <a:solidFill>
                  <a:schemeClr val="lt1"/>
                </a:solidFill>
                <a:latin typeface="Walter Turncoat"/>
                <a:ea typeface="Walter Turncoat"/>
                <a:cs typeface="Walter Turncoat"/>
                <a:sym typeface="Walter Turncoat"/>
              </a:rPr>
              <a:t>Americans, some still in their army </a:t>
            </a:r>
          </a:p>
          <a:p>
            <a:pPr lvl="0" rtl="0">
              <a:spcBef>
                <a:spcPts val="0"/>
              </a:spcBef>
              <a:buClr>
                <a:schemeClr val="dk1"/>
              </a:buClr>
              <a:buSzPct val="55000"/>
              <a:buFont typeface="Arial"/>
              <a:buNone/>
            </a:pPr>
            <a:r>
              <a:rPr lang="en">
                <a:solidFill>
                  <a:schemeClr val="lt1"/>
                </a:solidFill>
                <a:latin typeface="Walter Turncoat"/>
                <a:ea typeface="Walter Turncoat"/>
                <a:cs typeface="Walter Turncoat"/>
                <a:sym typeface="Walter Turncoat"/>
              </a:rPr>
              <a:t>uniforms, were </a:t>
            </a:r>
            <a:r>
              <a:rPr lang="en" u="sng">
                <a:solidFill>
                  <a:schemeClr val="lt1"/>
                </a:solidFill>
                <a:latin typeface="Walter Turncoat"/>
                <a:ea typeface="Walter Turncoat"/>
                <a:cs typeface="Walter Turncoat"/>
                <a:sym typeface="Walter Turncoat"/>
              </a:rPr>
              <a:t>lynched</a:t>
            </a:r>
            <a:r>
              <a:rPr lang="en">
                <a:solidFill>
                  <a:schemeClr val="lt1"/>
                </a:solidFill>
                <a:latin typeface="Walter Turncoat"/>
                <a:ea typeface="Walter Turncoat"/>
                <a:cs typeface="Walter Turncoat"/>
                <a:sym typeface="Walter Turncoat"/>
              </a:rPr>
              <a:t> in the year </a:t>
            </a:r>
          </a:p>
          <a:p>
            <a:pPr lvl="0">
              <a:spcBef>
                <a:spcPts val="0"/>
              </a:spcBef>
              <a:buClr>
                <a:schemeClr val="dk1"/>
              </a:buClr>
              <a:buSzPct val="55000"/>
              <a:buFont typeface="Arial"/>
              <a:buNone/>
            </a:pPr>
            <a:r>
              <a:rPr lang="en">
                <a:solidFill>
                  <a:schemeClr val="lt1"/>
                </a:solidFill>
                <a:latin typeface="Walter Turncoat"/>
                <a:ea typeface="Walter Turncoat"/>
                <a:cs typeface="Walter Turncoat"/>
                <a:sym typeface="Walter Turncoat"/>
              </a:rPr>
              <a:t>after the war ended.</a:t>
            </a:r>
          </a:p>
        </p:txBody>
      </p:sp>
      <p:pic>
        <p:nvPicPr>
          <p:cNvPr id="168" name="Shape 168"/>
          <p:cNvPicPr preferRelativeResize="0"/>
          <p:nvPr/>
        </p:nvPicPr>
        <p:blipFill>
          <a:blip r:embed="rId3">
            <a:alphaModFix/>
          </a:blip>
          <a:stretch>
            <a:fillRect/>
          </a:stretch>
        </p:blipFill>
        <p:spPr>
          <a:xfrm>
            <a:off x="5591162" y="2061137"/>
            <a:ext cx="3095625" cy="292417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72" name="Shape 172"/>
        <p:cNvGrpSpPr/>
        <p:nvPr/>
      </p:nvGrpSpPr>
      <p:grpSpPr>
        <a:xfrm>
          <a:off x="0" y="0"/>
          <a:ext cx="0" cy="0"/>
          <a:chOff x="0" y="0"/>
          <a:chExt cx="0" cy="0"/>
        </a:xfrm>
      </p:grpSpPr>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 name="Shape 49"/>
        <p:cNvGrpSpPr/>
        <p:nvPr/>
      </p:nvGrpSpPr>
      <p:grpSpPr>
        <a:xfrm>
          <a:off x="0" y="0"/>
          <a:ext cx="0" cy="0"/>
          <a:chOff x="0" y="0"/>
          <a:chExt cx="0" cy="0"/>
        </a:xfrm>
      </p:grpSpPr>
      <p:sp>
        <p:nvSpPr>
          <p:cNvPr id="50" name="Shape 50"/>
          <p:cNvSpPr txBox="1"/>
          <p:nvPr>
            <p:ph type="title"/>
          </p:nvPr>
        </p:nvSpPr>
        <p:spPr>
          <a:xfrm>
            <a:off x="-6000" y="462750"/>
            <a:ext cx="9156000" cy="857400"/>
          </a:xfrm>
          <a:prstGeom prst="rect">
            <a:avLst/>
          </a:prstGeom>
        </p:spPr>
        <p:txBody>
          <a:bodyPr anchorCtr="0" anchor="t" bIns="91425" lIns="91425" rIns="91425" tIns="91425">
            <a:noAutofit/>
          </a:bodyPr>
          <a:lstStyle/>
          <a:p>
            <a:pPr lvl="0">
              <a:spcBef>
                <a:spcPts val="0"/>
              </a:spcBef>
              <a:buNone/>
            </a:pPr>
            <a:r>
              <a:rPr lang="en"/>
              <a:t>What were the sides during World War I?</a:t>
            </a:r>
          </a:p>
        </p:txBody>
      </p:sp>
      <p:sp>
        <p:nvSpPr>
          <p:cNvPr id="51" name="Shape 51"/>
          <p:cNvSpPr txBox="1"/>
          <p:nvPr>
            <p:ph idx="1" type="body"/>
          </p:nvPr>
        </p:nvSpPr>
        <p:spPr>
          <a:xfrm>
            <a:off x="567525" y="1460225"/>
            <a:ext cx="3693600" cy="3332700"/>
          </a:xfrm>
          <a:prstGeom prst="rect">
            <a:avLst/>
          </a:prstGeom>
        </p:spPr>
        <p:txBody>
          <a:bodyPr anchorCtr="0" anchor="t" bIns="91425" lIns="91425" rIns="91425" tIns="91425">
            <a:noAutofit/>
          </a:bodyPr>
          <a:lstStyle/>
          <a:p>
            <a:pPr lvl="0">
              <a:spcBef>
                <a:spcPts val="0"/>
              </a:spcBef>
              <a:buNone/>
            </a:pPr>
            <a:r>
              <a:rPr lang="en">
                <a:latin typeface="Walter Turncoat"/>
                <a:ea typeface="Walter Turncoat"/>
                <a:cs typeface="Walter Turncoat"/>
                <a:sym typeface="Walter Turncoat"/>
              </a:rPr>
              <a:t>There were two sides during WWI: The </a:t>
            </a:r>
            <a:r>
              <a:rPr lang="en" u="sng">
                <a:latin typeface="Walter Turncoat"/>
                <a:ea typeface="Walter Turncoat"/>
                <a:cs typeface="Walter Turncoat"/>
                <a:sym typeface="Walter Turncoat"/>
              </a:rPr>
              <a:t>Allied Powers</a:t>
            </a:r>
            <a:r>
              <a:rPr lang="en">
                <a:latin typeface="Walter Turncoat"/>
                <a:ea typeface="Walter Turncoat"/>
                <a:cs typeface="Walter Turncoat"/>
                <a:sym typeface="Walter Turncoat"/>
              </a:rPr>
              <a:t>, formerly known as the Triple Entente, and The </a:t>
            </a:r>
            <a:r>
              <a:rPr lang="en" u="sng">
                <a:latin typeface="Walter Turncoat"/>
                <a:ea typeface="Walter Turncoat"/>
                <a:cs typeface="Walter Turncoat"/>
                <a:sym typeface="Walter Turncoat"/>
              </a:rPr>
              <a:t>Central Powers</a:t>
            </a:r>
            <a:r>
              <a:rPr lang="en">
                <a:latin typeface="Walter Turncoat"/>
                <a:ea typeface="Walter Turncoat"/>
                <a:cs typeface="Walter Turncoat"/>
                <a:sym typeface="Walter Turncoat"/>
              </a:rPr>
              <a:t>, which was formerly the Triple Alliance. </a:t>
            </a:r>
          </a:p>
        </p:txBody>
      </p:sp>
      <p:pic>
        <p:nvPicPr>
          <p:cNvPr id="52" name="Shape 52"/>
          <p:cNvPicPr preferRelativeResize="0"/>
          <p:nvPr/>
        </p:nvPicPr>
        <p:blipFill>
          <a:blip r:embed="rId3">
            <a:alphaModFix/>
          </a:blip>
          <a:stretch>
            <a:fillRect/>
          </a:stretch>
        </p:blipFill>
        <p:spPr>
          <a:xfrm>
            <a:off x="4340500" y="1259225"/>
            <a:ext cx="4415874" cy="373470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 name="Shape 56"/>
        <p:cNvGrpSpPr/>
        <p:nvPr/>
      </p:nvGrpSpPr>
      <p:grpSpPr>
        <a:xfrm>
          <a:off x="0" y="0"/>
          <a:ext cx="0" cy="0"/>
          <a:chOff x="0" y="0"/>
          <a:chExt cx="0" cy="0"/>
        </a:xfrm>
      </p:grpSpPr>
      <p:sp>
        <p:nvSpPr>
          <p:cNvPr id="57" name="Shape 57"/>
          <p:cNvSpPr txBox="1"/>
          <p:nvPr>
            <p:ph type="title"/>
          </p:nvPr>
        </p:nvSpPr>
        <p:spPr>
          <a:xfrm>
            <a:off x="-6000" y="511575"/>
            <a:ext cx="9156000" cy="857400"/>
          </a:xfrm>
          <a:prstGeom prst="rect">
            <a:avLst/>
          </a:prstGeom>
        </p:spPr>
        <p:txBody>
          <a:bodyPr anchorCtr="0" anchor="t" bIns="91425" lIns="91425" rIns="91425" tIns="91425">
            <a:noAutofit/>
          </a:bodyPr>
          <a:lstStyle/>
          <a:p>
            <a:pPr lvl="0">
              <a:spcBef>
                <a:spcPts val="0"/>
              </a:spcBef>
              <a:buNone/>
            </a:pPr>
            <a:r>
              <a:rPr lang="en"/>
              <a:t>What were the sides during World War I?</a:t>
            </a:r>
          </a:p>
        </p:txBody>
      </p:sp>
      <p:sp>
        <p:nvSpPr>
          <p:cNvPr id="58" name="Shape 58"/>
          <p:cNvSpPr txBox="1"/>
          <p:nvPr>
            <p:ph idx="1" type="body"/>
          </p:nvPr>
        </p:nvSpPr>
        <p:spPr>
          <a:xfrm>
            <a:off x="457200" y="1230375"/>
            <a:ext cx="8229600" cy="2503200"/>
          </a:xfrm>
          <a:prstGeom prst="rect">
            <a:avLst/>
          </a:prstGeom>
        </p:spPr>
        <p:txBody>
          <a:bodyPr anchorCtr="0" anchor="t" bIns="91425" lIns="91425" rIns="91425" tIns="91425">
            <a:noAutofit/>
          </a:bodyPr>
          <a:lstStyle/>
          <a:p>
            <a:pPr lvl="0">
              <a:spcBef>
                <a:spcPts val="0"/>
              </a:spcBef>
              <a:buClr>
                <a:schemeClr val="dk1"/>
              </a:buClr>
              <a:buSzPct val="55000"/>
              <a:buFont typeface="Arial"/>
              <a:buNone/>
            </a:pPr>
            <a:r>
              <a:rPr lang="en">
                <a:solidFill>
                  <a:schemeClr val="lt1"/>
                </a:solidFill>
                <a:latin typeface="Walter Turncoat"/>
                <a:ea typeface="Walter Turncoat"/>
                <a:cs typeface="Walter Turncoat"/>
                <a:sym typeface="Walter Turncoat"/>
              </a:rPr>
              <a:t>The allied Powers included </a:t>
            </a:r>
            <a:r>
              <a:rPr lang="en" u="sng">
                <a:solidFill>
                  <a:schemeClr val="lt1"/>
                </a:solidFill>
                <a:latin typeface="Walter Turncoat"/>
                <a:ea typeface="Walter Turncoat"/>
                <a:cs typeface="Walter Turncoat"/>
                <a:sym typeface="Walter Turncoat"/>
              </a:rPr>
              <a:t>France</a:t>
            </a:r>
            <a:r>
              <a:rPr lang="en">
                <a:solidFill>
                  <a:schemeClr val="lt1"/>
                </a:solidFill>
                <a:latin typeface="Walter Turncoat"/>
                <a:ea typeface="Walter Turncoat"/>
                <a:cs typeface="Walter Turncoat"/>
                <a:sym typeface="Walter Turncoat"/>
              </a:rPr>
              <a:t>, </a:t>
            </a:r>
            <a:r>
              <a:rPr lang="en" u="sng">
                <a:solidFill>
                  <a:schemeClr val="lt1"/>
                </a:solidFill>
                <a:latin typeface="Walter Turncoat"/>
                <a:ea typeface="Walter Turncoat"/>
                <a:cs typeface="Walter Turncoat"/>
                <a:sym typeface="Walter Turncoat"/>
              </a:rPr>
              <a:t>Great Britain</a:t>
            </a:r>
            <a:r>
              <a:rPr lang="en">
                <a:solidFill>
                  <a:schemeClr val="lt1"/>
                </a:solidFill>
                <a:latin typeface="Walter Turncoat"/>
                <a:ea typeface="Walter Turncoat"/>
                <a:cs typeface="Walter Turncoat"/>
                <a:sym typeface="Walter Turncoat"/>
              </a:rPr>
              <a:t>, Russia, Serbia, and later the US. The Central Powers consisted of Germany, Austria-Hungary, and the </a:t>
            </a:r>
            <a:r>
              <a:rPr lang="en" u="sng">
                <a:solidFill>
                  <a:schemeClr val="lt1"/>
                </a:solidFill>
                <a:latin typeface="Walter Turncoat"/>
                <a:ea typeface="Walter Turncoat"/>
                <a:cs typeface="Walter Turncoat"/>
                <a:sym typeface="Walter Turncoat"/>
              </a:rPr>
              <a:t>Ottoman Empire</a:t>
            </a:r>
            <a:r>
              <a:rPr lang="en">
                <a:solidFill>
                  <a:schemeClr val="lt1"/>
                </a:solidFill>
                <a:latin typeface="Walter Turncoat"/>
                <a:ea typeface="Walter Turncoat"/>
                <a:cs typeface="Walter Turncoat"/>
                <a:sym typeface="Walter Turncoat"/>
              </a:rPr>
              <a:t>. Italy switched from the Central Powers to the Allied Powers 1 year after the war started. </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62" name="Shape 62"/>
        <p:cNvGrpSpPr/>
        <p:nvPr/>
      </p:nvGrpSpPr>
      <p:grpSpPr>
        <a:xfrm>
          <a:off x="0" y="0"/>
          <a:ext cx="0" cy="0"/>
          <a:chOff x="0" y="0"/>
          <a:chExt cx="0" cy="0"/>
        </a:xfrm>
      </p:grpSpPr>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 name="Shape 66"/>
        <p:cNvGrpSpPr/>
        <p:nvPr/>
      </p:nvGrpSpPr>
      <p:grpSpPr>
        <a:xfrm>
          <a:off x="0" y="0"/>
          <a:ext cx="0" cy="0"/>
          <a:chOff x="0" y="0"/>
          <a:chExt cx="0" cy="0"/>
        </a:xfrm>
      </p:grpSpPr>
      <p:sp>
        <p:nvSpPr>
          <p:cNvPr id="67" name="Shape 67"/>
          <p:cNvSpPr txBox="1"/>
          <p:nvPr>
            <p:ph type="title"/>
          </p:nvPr>
        </p:nvSpPr>
        <p:spPr>
          <a:xfrm>
            <a:off x="-6000" y="560925"/>
            <a:ext cx="9156000" cy="857400"/>
          </a:xfrm>
          <a:prstGeom prst="rect">
            <a:avLst/>
          </a:prstGeom>
        </p:spPr>
        <p:txBody>
          <a:bodyPr anchorCtr="0" anchor="t" bIns="91425" lIns="91425" rIns="91425" tIns="91425">
            <a:noAutofit/>
          </a:bodyPr>
          <a:lstStyle/>
          <a:p>
            <a:pPr lvl="0">
              <a:spcBef>
                <a:spcPts val="0"/>
              </a:spcBef>
              <a:buNone/>
            </a:pPr>
            <a:r>
              <a:rPr lang="en"/>
              <a:t>What caused the US to join WWI?</a:t>
            </a:r>
          </a:p>
        </p:txBody>
      </p:sp>
      <p:sp>
        <p:nvSpPr>
          <p:cNvPr id="68" name="Shape 68"/>
          <p:cNvSpPr txBox="1"/>
          <p:nvPr>
            <p:ph idx="1" type="body"/>
          </p:nvPr>
        </p:nvSpPr>
        <p:spPr>
          <a:xfrm>
            <a:off x="457200" y="1098125"/>
            <a:ext cx="8229600" cy="2503200"/>
          </a:xfrm>
          <a:prstGeom prst="rect">
            <a:avLst/>
          </a:prstGeom>
        </p:spPr>
        <p:txBody>
          <a:bodyPr anchorCtr="0" anchor="t" bIns="91425" lIns="91425" rIns="91425" tIns="91425">
            <a:noAutofit/>
          </a:bodyPr>
          <a:lstStyle/>
          <a:p>
            <a:pPr lvl="0" rtl="0">
              <a:spcBef>
                <a:spcPts val="0"/>
              </a:spcBef>
              <a:buNone/>
            </a:pPr>
            <a:r>
              <a:rPr lang="en">
                <a:latin typeface="Walter Turncoat"/>
                <a:ea typeface="Walter Turncoat"/>
                <a:cs typeface="Walter Turncoat"/>
                <a:sym typeface="Walter Turncoat"/>
              </a:rPr>
              <a:t>At the outbreak of the war, </a:t>
            </a:r>
            <a:r>
              <a:rPr lang="en" u="sng">
                <a:latin typeface="Walter Turncoat"/>
                <a:ea typeface="Walter Turncoat"/>
                <a:cs typeface="Walter Turncoat"/>
                <a:sym typeface="Walter Turncoat"/>
              </a:rPr>
              <a:t>The United States</a:t>
            </a:r>
            <a:r>
              <a:rPr lang="en">
                <a:latin typeface="Walter Turncoat"/>
                <a:ea typeface="Walter Turncoat"/>
                <a:cs typeface="Walter Turncoat"/>
                <a:sym typeface="Walter Turncoat"/>
              </a:rPr>
              <a:t> declared </a:t>
            </a:r>
            <a:r>
              <a:rPr lang="en" u="sng">
                <a:latin typeface="Walter Turncoat"/>
                <a:ea typeface="Walter Turncoat"/>
                <a:cs typeface="Walter Turncoat"/>
                <a:sym typeface="Walter Turncoat"/>
              </a:rPr>
              <a:t>neutrality</a:t>
            </a:r>
            <a:r>
              <a:rPr lang="en">
                <a:latin typeface="Walter Turncoat"/>
                <a:ea typeface="Walter Turncoat"/>
                <a:cs typeface="Walter Turncoat"/>
                <a:sym typeface="Walter Turncoat"/>
              </a:rPr>
              <a:t>. However, various factors challenged America’s neutrality and eventually led to their involvement in what would be known as the </a:t>
            </a:r>
            <a:r>
              <a:rPr lang="en" u="sng">
                <a:latin typeface="Walter Turncoat"/>
                <a:ea typeface="Walter Turncoat"/>
                <a:cs typeface="Walter Turncoat"/>
                <a:sym typeface="Walter Turncoat"/>
              </a:rPr>
              <a:t>Great War</a:t>
            </a:r>
            <a:r>
              <a:rPr lang="en">
                <a:latin typeface="Walter Turncoat"/>
                <a:ea typeface="Walter Turncoat"/>
                <a:cs typeface="Walter Turncoat"/>
                <a:sym typeface="Walter Turncoat"/>
              </a:rPr>
              <a:t>:</a:t>
            </a:r>
          </a:p>
          <a:p>
            <a:pPr indent="-228600" lvl="0" marL="457200" rtl="0">
              <a:spcBef>
                <a:spcPts val="0"/>
              </a:spcBef>
              <a:buFont typeface="Walter Turncoat"/>
              <a:buAutoNum type="arabicPeriod"/>
            </a:pPr>
            <a:r>
              <a:rPr lang="en">
                <a:latin typeface="Walter Turncoat"/>
                <a:ea typeface="Walter Turncoat"/>
                <a:cs typeface="Walter Turncoat"/>
                <a:sym typeface="Walter Turncoat"/>
              </a:rPr>
              <a:t>Economic ties to the Allied Powers</a:t>
            </a:r>
          </a:p>
          <a:p>
            <a:pPr indent="-228600" lvl="0" marL="457200" rtl="0">
              <a:spcBef>
                <a:spcPts val="0"/>
              </a:spcBef>
              <a:buFont typeface="Walter Turncoat"/>
              <a:buAutoNum type="arabicPeriod"/>
            </a:pPr>
            <a:r>
              <a:rPr lang="en">
                <a:latin typeface="Walter Turncoat"/>
                <a:ea typeface="Walter Turncoat"/>
                <a:cs typeface="Walter Turncoat"/>
                <a:sym typeface="Walter Turncoat"/>
              </a:rPr>
              <a:t>Sinking of the Lusitania</a:t>
            </a:r>
          </a:p>
          <a:p>
            <a:pPr indent="-228600" lvl="0" marL="457200" rtl="0">
              <a:spcBef>
                <a:spcPts val="0"/>
              </a:spcBef>
              <a:buFont typeface="Walter Turncoat"/>
              <a:buAutoNum type="arabicPeriod"/>
            </a:pPr>
            <a:r>
              <a:rPr lang="en">
                <a:latin typeface="Walter Turncoat"/>
                <a:ea typeface="Walter Turncoat"/>
                <a:cs typeface="Walter Turncoat"/>
                <a:sym typeface="Walter Turncoat"/>
              </a:rPr>
              <a:t>Zimmerman Telegram</a:t>
            </a:r>
          </a:p>
          <a:p>
            <a:pPr indent="-228600" lvl="0" marL="457200">
              <a:spcBef>
                <a:spcPts val="0"/>
              </a:spcBef>
              <a:buFont typeface="Walter Turncoat"/>
              <a:buAutoNum type="arabicPeriod"/>
            </a:pPr>
            <a:r>
              <a:rPr lang="en">
                <a:latin typeface="Walter Turncoat"/>
                <a:ea typeface="Walter Turncoat"/>
                <a:cs typeface="Walter Turncoat"/>
                <a:sym typeface="Walter Turncoat"/>
              </a:rPr>
              <a:t>Russian Revolution</a:t>
            </a:r>
          </a:p>
        </p:txBody>
      </p:sp>
      <p:pic>
        <p:nvPicPr>
          <p:cNvPr id="69" name="Shape 69"/>
          <p:cNvPicPr preferRelativeResize="0"/>
          <p:nvPr/>
        </p:nvPicPr>
        <p:blipFill>
          <a:blip r:embed="rId3">
            <a:alphaModFix/>
          </a:blip>
          <a:stretch>
            <a:fillRect/>
          </a:stretch>
        </p:blipFill>
        <p:spPr>
          <a:xfrm>
            <a:off x="5725024" y="2344224"/>
            <a:ext cx="2369450" cy="2345749"/>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sp>
        <p:nvSpPr>
          <p:cNvPr id="74" name="Shape 74"/>
          <p:cNvSpPr txBox="1"/>
          <p:nvPr>
            <p:ph type="title"/>
          </p:nvPr>
        </p:nvSpPr>
        <p:spPr>
          <a:xfrm>
            <a:off x="-6000" y="536275"/>
            <a:ext cx="9156000" cy="857400"/>
          </a:xfrm>
          <a:prstGeom prst="rect">
            <a:avLst/>
          </a:prstGeom>
        </p:spPr>
        <p:txBody>
          <a:bodyPr anchorCtr="0" anchor="t" bIns="91425" lIns="91425" rIns="91425" tIns="91425">
            <a:noAutofit/>
          </a:bodyPr>
          <a:lstStyle/>
          <a:p>
            <a:pPr lvl="0">
              <a:spcBef>
                <a:spcPts val="0"/>
              </a:spcBef>
              <a:buNone/>
            </a:pPr>
            <a:r>
              <a:rPr lang="en"/>
              <a:t>How did economic ties lead to the US joining the war?</a:t>
            </a:r>
          </a:p>
        </p:txBody>
      </p:sp>
      <p:sp>
        <p:nvSpPr>
          <p:cNvPr id="75" name="Shape 75"/>
          <p:cNvSpPr txBox="1"/>
          <p:nvPr>
            <p:ph idx="1" type="body"/>
          </p:nvPr>
        </p:nvSpPr>
        <p:spPr>
          <a:xfrm>
            <a:off x="457200" y="1099525"/>
            <a:ext cx="8229600" cy="2503200"/>
          </a:xfrm>
          <a:prstGeom prst="rect">
            <a:avLst/>
          </a:prstGeom>
        </p:spPr>
        <p:txBody>
          <a:bodyPr anchorCtr="0" anchor="t" bIns="91425" lIns="91425" rIns="91425" tIns="91425">
            <a:noAutofit/>
          </a:bodyPr>
          <a:lstStyle/>
          <a:p>
            <a:pPr lvl="0" rtl="0">
              <a:spcBef>
                <a:spcPts val="0"/>
              </a:spcBef>
              <a:buNone/>
            </a:pPr>
            <a:r>
              <a:rPr lang="en" sz="2200">
                <a:latin typeface="Walter Turncoat"/>
                <a:ea typeface="Walter Turncoat"/>
                <a:cs typeface="Walter Turncoat"/>
                <a:sym typeface="Walter Turncoat"/>
              </a:rPr>
              <a:t>Initially, the US traded with both sides, however, the traditional trading partnership with Great Britain and the </a:t>
            </a:r>
            <a:r>
              <a:rPr lang="en" sz="2200" u="sng">
                <a:latin typeface="Walter Turncoat"/>
                <a:ea typeface="Walter Turncoat"/>
                <a:cs typeface="Walter Turncoat"/>
                <a:sym typeface="Walter Turncoat"/>
              </a:rPr>
              <a:t>blockade of German ports</a:t>
            </a:r>
            <a:r>
              <a:rPr lang="en" sz="2200">
                <a:latin typeface="Walter Turncoat"/>
                <a:ea typeface="Walter Turncoat"/>
                <a:cs typeface="Walter Turncoat"/>
                <a:sym typeface="Walter Turncoat"/>
              </a:rPr>
              <a:t> </a:t>
            </a:r>
          </a:p>
          <a:p>
            <a:pPr lvl="0" rtl="0">
              <a:spcBef>
                <a:spcPts val="0"/>
              </a:spcBef>
              <a:buNone/>
            </a:pPr>
            <a:r>
              <a:rPr lang="en" sz="2200">
                <a:latin typeface="Walter Turncoat"/>
                <a:ea typeface="Walter Turncoat"/>
                <a:cs typeface="Walter Turncoat"/>
                <a:sym typeface="Walter Turncoat"/>
              </a:rPr>
              <a:t>by the British navy severely </a:t>
            </a:r>
          </a:p>
          <a:p>
            <a:pPr lvl="0" rtl="0">
              <a:spcBef>
                <a:spcPts val="0"/>
              </a:spcBef>
              <a:buNone/>
            </a:pPr>
            <a:r>
              <a:rPr lang="en" sz="2200">
                <a:latin typeface="Walter Turncoat"/>
                <a:ea typeface="Walter Turncoat"/>
                <a:cs typeface="Walter Turncoat"/>
                <a:sym typeface="Walter Turncoat"/>
              </a:rPr>
              <a:t>limited American trade with </a:t>
            </a:r>
          </a:p>
          <a:p>
            <a:pPr lvl="0" rtl="0">
              <a:spcBef>
                <a:spcPts val="0"/>
              </a:spcBef>
              <a:buNone/>
            </a:pPr>
            <a:r>
              <a:rPr lang="en" sz="2200" u="sng">
                <a:latin typeface="Walter Turncoat"/>
                <a:ea typeface="Walter Turncoat"/>
                <a:cs typeface="Walter Turncoat"/>
                <a:sym typeface="Walter Turncoat"/>
              </a:rPr>
              <a:t>Germany</a:t>
            </a:r>
            <a:r>
              <a:rPr lang="en" sz="2200">
                <a:latin typeface="Walter Turncoat"/>
                <a:ea typeface="Walter Turncoat"/>
                <a:cs typeface="Walter Turncoat"/>
                <a:sym typeface="Walter Turncoat"/>
              </a:rPr>
              <a:t>. Americans became </a:t>
            </a:r>
          </a:p>
          <a:p>
            <a:pPr lvl="0" rtl="0">
              <a:spcBef>
                <a:spcPts val="0"/>
              </a:spcBef>
              <a:buNone/>
            </a:pPr>
            <a:r>
              <a:rPr lang="en" sz="2200">
                <a:latin typeface="Walter Turncoat"/>
                <a:ea typeface="Walter Turncoat"/>
                <a:cs typeface="Walter Turncoat"/>
                <a:sym typeface="Walter Turncoat"/>
              </a:rPr>
              <a:t>economically invested with the </a:t>
            </a:r>
          </a:p>
          <a:p>
            <a:pPr lvl="0">
              <a:spcBef>
                <a:spcPts val="0"/>
              </a:spcBef>
              <a:buNone/>
            </a:pPr>
            <a:r>
              <a:rPr lang="en" sz="2200">
                <a:latin typeface="Walter Turncoat"/>
                <a:ea typeface="Walter Turncoat"/>
                <a:cs typeface="Walter Turncoat"/>
                <a:sym typeface="Walter Turncoat"/>
              </a:rPr>
              <a:t>Allies in order to continue trade. </a:t>
            </a:r>
          </a:p>
        </p:txBody>
      </p:sp>
      <p:pic>
        <p:nvPicPr>
          <p:cNvPr id="76" name="Shape 76"/>
          <p:cNvPicPr preferRelativeResize="0"/>
          <p:nvPr/>
        </p:nvPicPr>
        <p:blipFill>
          <a:blip r:embed="rId3">
            <a:alphaModFix/>
          </a:blip>
          <a:stretch>
            <a:fillRect/>
          </a:stretch>
        </p:blipFill>
        <p:spPr>
          <a:xfrm>
            <a:off x="5179675" y="2141012"/>
            <a:ext cx="3638550" cy="2314575"/>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 name="Shape 80"/>
        <p:cNvGrpSpPr/>
        <p:nvPr/>
      </p:nvGrpSpPr>
      <p:grpSpPr>
        <a:xfrm>
          <a:off x="0" y="0"/>
          <a:ext cx="0" cy="0"/>
          <a:chOff x="0" y="0"/>
          <a:chExt cx="0" cy="0"/>
        </a:xfrm>
      </p:grpSpPr>
      <p:sp>
        <p:nvSpPr>
          <p:cNvPr id="81" name="Shape 81"/>
          <p:cNvSpPr txBox="1"/>
          <p:nvPr>
            <p:ph type="title"/>
          </p:nvPr>
        </p:nvSpPr>
        <p:spPr>
          <a:xfrm>
            <a:off x="-76050" y="468375"/>
            <a:ext cx="9156000" cy="857400"/>
          </a:xfrm>
          <a:prstGeom prst="rect">
            <a:avLst/>
          </a:prstGeom>
        </p:spPr>
        <p:txBody>
          <a:bodyPr anchorCtr="0" anchor="t" bIns="91425" lIns="91425" rIns="91425" tIns="91425">
            <a:noAutofit/>
          </a:bodyPr>
          <a:lstStyle/>
          <a:p>
            <a:pPr lvl="0">
              <a:spcBef>
                <a:spcPts val="0"/>
              </a:spcBef>
              <a:buNone/>
            </a:pPr>
            <a:r>
              <a:rPr lang="en"/>
              <a:t>What was the Lusitania?</a:t>
            </a:r>
          </a:p>
        </p:txBody>
      </p:sp>
      <p:sp>
        <p:nvSpPr>
          <p:cNvPr id="82" name="Shape 82"/>
          <p:cNvSpPr txBox="1"/>
          <p:nvPr>
            <p:ph idx="1" type="body"/>
          </p:nvPr>
        </p:nvSpPr>
        <p:spPr>
          <a:xfrm>
            <a:off x="457200" y="1088100"/>
            <a:ext cx="8229600" cy="2503200"/>
          </a:xfrm>
          <a:prstGeom prst="rect">
            <a:avLst/>
          </a:prstGeom>
        </p:spPr>
        <p:txBody>
          <a:bodyPr anchorCtr="0" anchor="t" bIns="91425" lIns="91425" rIns="91425" tIns="91425">
            <a:noAutofit/>
          </a:bodyPr>
          <a:lstStyle/>
          <a:p>
            <a:pPr lvl="0">
              <a:spcBef>
                <a:spcPts val="0"/>
              </a:spcBef>
              <a:buNone/>
            </a:pPr>
            <a:r>
              <a:rPr lang="en" sz="2200">
                <a:latin typeface="Walter Turncoat"/>
                <a:ea typeface="Walter Turncoat"/>
                <a:cs typeface="Walter Turncoat"/>
                <a:sym typeface="Walter Turncoat"/>
              </a:rPr>
              <a:t>In 1915, German </a:t>
            </a:r>
            <a:r>
              <a:rPr lang="en" sz="2200" u="sng">
                <a:latin typeface="Walter Turncoat"/>
                <a:ea typeface="Walter Turncoat"/>
                <a:cs typeface="Walter Turncoat"/>
                <a:sym typeface="Walter Turncoat"/>
              </a:rPr>
              <a:t>U-boats</a:t>
            </a:r>
            <a:r>
              <a:rPr lang="en" sz="2200">
                <a:latin typeface="Walter Turncoat"/>
                <a:ea typeface="Walter Turncoat"/>
                <a:cs typeface="Walter Turncoat"/>
                <a:sym typeface="Walter Turncoat"/>
              </a:rPr>
              <a:t> sank the British passenger ship, </a:t>
            </a:r>
            <a:r>
              <a:rPr lang="en" sz="2200" u="sng">
                <a:latin typeface="Walter Turncoat"/>
                <a:ea typeface="Walter Turncoat"/>
                <a:cs typeface="Walter Turncoat"/>
                <a:sym typeface="Walter Turncoat"/>
              </a:rPr>
              <a:t>the </a:t>
            </a:r>
            <a:r>
              <a:rPr i="1" lang="en" sz="2200" u="sng">
                <a:latin typeface="Walter Turncoat"/>
                <a:ea typeface="Walter Turncoat"/>
                <a:cs typeface="Walter Turncoat"/>
                <a:sym typeface="Walter Turncoat"/>
              </a:rPr>
              <a:t>Lusitania</a:t>
            </a:r>
            <a:r>
              <a:rPr lang="en" sz="2200" u="sng">
                <a:latin typeface="Walter Turncoat"/>
                <a:ea typeface="Walter Turncoat"/>
                <a:cs typeface="Walter Turncoat"/>
                <a:sym typeface="Walter Turncoat"/>
              </a:rPr>
              <a:t>.</a:t>
            </a:r>
            <a:r>
              <a:rPr lang="en" sz="2200">
                <a:latin typeface="Walter Turncoat"/>
                <a:ea typeface="Walter Turncoat"/>
                <a:cs typeface="Walter Turncoat"/>
                <a:sym typeface="Walter Turncoat"/>
              </a:rPr>
              <a:t> America was angered by this event, however it did not cause them to join the war. Instead, Germany pledged to </a:t>
            </a:r>
            <a:r>
              <a:rPr lang="en" sz="2200" u="sng">
                <a:latin typeface="Walter Turncoat"/>
                <a:ea typeface="Walter Turncoat"/>
                <a:cs typeface="Walter Turncoat"/>
                <a:sym typeface="Walter Turncoat"/>
              </a:rPr>
              <a:t>restrict their use of submarines</a:t>
            </a:r>
            <a:r>
              <a:rPr lang="en" sz="2200">
                <a:latin typeface="Walter Turncoat"/>
                <a:ea typeface="Walter Turncoat"/>
                <a:cs typeface="Walter Turncoat"/>
                <a:sym typeface="Walter Turncoat"/>
              </a:rPr>
              <a:t> (the Sussex Pledge). </a:t>
            </a:r>
          </a:p>
        </p:txBody>
      </p:sp>
      <p:pic>
        <p:nvPicPr>
          <p:cNvPr id="83" name="Shape 83"/>
          <p:cNvPicPr preferRelativeResize="0"/>
          <p:nvPr/>
        </p:nvPicPr>
        <p:blipFill>
          <a:blip r:embed="rId3">
            <a:alphaModFix/>
          </a:blip>
          <a:stretch>
            <a:fillRect/>
          </a:stretch>
        </p:blipFill>
        <p:spPr>
          <a:xfrm>
            <a:off x="2735550" y="2879400"/>
            <a:ext cx="3382400" cy="219010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 name="Shape 87"/>
        <p:cNvGrpSpPr/>
        <p:nvPr/>
      </p:nvGrpSpPr>
      <p:grpSpPr>
        <a:xfrm>
          <a:off x="0" y="0"/>
          <a:ext cx="0" cy="0"/>
          <a:chOff x="0" y="0"/>
          <a:chExt cx="0" cy="0"/>
        </a:xfrm>
      </p:grpSpPr>
      <p:sp>
        <p:nvSpPr>
          <p:cNvPr id="88" name="Shape 88"/>
          <p:cNvSpPr txBox="1"/>
          <p:nvPr>
            <p:ph type="title"/>
          </p:nvPr>
        </p:nvSpPr>
        <p:spPr>
          <a:xfrm>
            <a:off x="-12000" y="326575"/>
            <a:ext cx="9156000" cy="857400"/>
          </a:xfrm>
          <a:prstGeom prst="rect">
            <a:avLst/>
          </a:prstGeom>
        </p:spPr>
        <p:txBody>
          <a:bodyPr anchorCtr="0" anchor="t" bIns="91425" lIns="91425" rIns="91425" tIns="91425">
            <a:noAutofit/>
          </a:bodyPr>
          <a:lstStyle/>
          <a:p>
            <a:pPr lvl="0">
              <a:spcBef>
                <a:spcPts val="0"/>
              </a:spcBef>
              <a:buNone/>
            </a:pPr>
            <a:r>
              <a:rPr lang="en"/>
              <a:t>Woodrow Wilson’s Campaign</a:t>
            </a:r>
          </a:p>
        </p:txBody>
      </p:sp>
      <p:sp>
        <p:nvSpPr>
          <p:cNvPr id="89" name="Shape 89"/>
          <p:cNvSpPr txBox="1"/>
          <p:nvPr>
            <p:ph idx="1" type="body"/>
          </p:nvPr>
        </p:nvSpPr>
        <p:spPr>
          <a:xfrm>
            <a:off x="457200" y="1320150"/>
            <a:ext cx="4908300" cy="2503200"/>
          </a:xfrm>
          <a:prstGeom prst="rect">
            <a:avLst/>
          </a:prstGeom>
        </p:spPr>
        <p:txBody>
          <a:bodyPr anchorCtr="0" anchor="t" bIns="91425" lIns="91425" rIns="91425" tIns="91425">
            <a:noAutofit/>
          </a:bodyPr>
          <a:lstStyle/>
          <a:p>
            <a:pPr lvl="0">
              <a:spcBef>
                <a:spcPts val="0"/>
              </a:spcBef>
              <a:buNone/>
            </a:pPr>
            <a:r>
              <a:rPr lang="en">
                <a:latin typeface="Walter Turncoat"/>
                <a:ea typeface="Walter Turncoat"/>
                <a:cs typeface="Walter Turncoat"/>
                <a:sym typeface="Walter Turncoat"/>
              </a:rPr>
              <a:t>When running for re-election in </a:t>
            </a:r>
            <a:r>
              <a:rPr lang="en" u="sng">
                <a:latin typeface="Walter Turncoat"/>
                <a:ea typeface="Walter Turncoat"/>
                <a:cs typeface="Walter Turncoat"/>
                <a:sym typeface="Walter Turncoat"/>
              </a:rPr>
              <a:t>1916</a:t>
            </a:r>
            <a:r>
              <a:rPr lang="en">
                <a:latin typeface="Walter Turncoat"/>
                <a:ea typeface="Walter Turncoat"/>
                <a:cs typeface="Walter Turncoat"/>
                <a:sym typeface="Walter Turncoat"/>
              </a:rPr>
              <a:t>, Wilson campaigned using the slogan “</a:t>
            </a:r>
            <a:r>
              <a:rPr lang="en" u="sng">
                <a:latin typeface="Walter Turncoat"/>
                <a:ea typeface="Walter Turncoat"/>
                <a:cs typeface="Walter Turncoat"/>
                <a:sym typeface="Walter Turncoat"/>
              </a:rPr>
              <a:t>he kept us out of war</a:t>
            </a:r>
            <a:r>
              <a:rPr lang="en">
                <a:latin typeface="Walter Turncoat"/>
                <a:ea typeface="Walter Turncoat"/>
                <a:cs typeface="Walter Turncoat"/>
                <a:sym typeface="Walter Turncoat"/>
              </a:rPr>
              <a:t>.”</a:t>
            </a:r>
          </a:p>
        </p:txBody>
      </p:sp>
      <p:pic>
        <p:nvPicPr>
          <p:cNvPr id="90" name="Shape 90"/>
          <p:cNvPicPr preferRelativeResize="0"/>
          <p:nvPr/>
        </p:nvPicPr>
        <p:blipFill>
          <a:blip r:embed="rId3">
            <a:alphaModFix/>
          </a:blip>
          <a:stretch>
            <a:fillRect/>
          </a:stretch>
        </p:blipFill>
        <p:spPr>
          <a:xfrm>
            <a:off x="2043200" y="2753894"/>
            <a:ext cx="3470125" cy="2278624"/>
          </a:xfrm>
          <a:prstGeom prst="rect">
            <a:avLst/>
          </a:prstGeom>
          <a:noFill/>
          <a:ln>
            <a:noFill/>
          </a:ln>
        </p:spPr>
      </p:pic>
      <p:pic>
        <p:nvPicPr>
          <p:cNvPr id="91" name="Shape 91"/>
          <p:cNvPicPr preferRelativeResize="0"/>
          <p:nvPr/>
        </p:nvPicPr>
        <p:blipFill>
          <a:blip r:embed="rId4">
            <a:alphaModFix/>
          </a:blip>
          <a:stretch>
            <a:fillRect/>
          </a:stretch>
        </p:blipFill>
        <p:spPr>
          <a:xfrm>
            <a:off x="5722899" y="941825"/>
            <a:ext cx="3102575" cy="4016671"/>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rsu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