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6858000" cx="9144000"/>
  <p:notesSz cx="6858000" cy="9144000"/>
  <p:embeddedFontLst>
    <p:embeddedFont>
      <p:font typeface="Roboto Slab"/>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RobotoSlab-bold.fntdata"/><Relationship Id="rId16" Type="http://schemas.openxmlformats.org/officeDocument/2006/relationships/slide" Target="slides/slide12.xml"/><Relationship Id="rId38" Type="http://schemas.openxmlformats.org/officeDocument/2006/relationships/font" Target="fonts/RobotoSlab-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 name="Shape 43"/>
        <p:cNvGrpSpPr/>
        <p:nvPr/>
      </p:nvGrpSpPr>
      <p:grpSpPr>
        <a:xfrm>
          <a:off x="0" y="0"/>
          <a:ext cx="0" cy="0"/>
          <a:chOff x="0" y="0"/>
          <a:chExt cx="0" cy="0"/>
        </a:xfrm>
      </p:grpSpPr>
      <p:sp>
        <p:nvSpPr>
          <p:cNvPr id="44" name="Shape 4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5" name="Shape 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9" name="Shape 1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 name="Shape 49"/>
        <p:cNvGrpSpPr/>
        <p:nvPr/>
      </p:nvGrpSpPr>
      <p:grpSpPr>
        <a:xfrm>
          <a:off x="0" y="0"/>
          <a:ext cx="0" cy="0"/>
          <a:chOff x="0" y="0"/>
          <a:chExt cx="0" cy="0"/>
        </a:xfrm>
      </p:grpSpPr>
      <p:sp>
        <p:nvSpPr>
          <p:cNvPr id="50" name="Shape 5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1" name="Shape 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bg>
      <p:bgPr>
        <a:solidFill>
          <a:srgbClr val="FFFFFF"/>
        </a:solidFill>
      </p:bgPr>
    </p:bg>
    <p:spTree>
      <p:nvGrpSpPr>
        <p:cNvPr id="8" name="Shape 8"/>
        <p:cNvGrpSpPr/>
        <p:nvPr/>
      </p:nvGrpSpPr>
      <p:grpSpPr>
        <a:xfrm>
          <a:off x="0" y="0"/>
          <a:ext cx="0" cy="0"/>
          <a:chOff x="0" y="0"/>
          <a:chExt cx="0" cy="0"/>
        </a:xfrm>
      </p:grpSpPr>
      <p:sp>
        <p:nvSpPr>
          <p:cNvPr id="9" name="Shape 9"/>
          <p:cNvSpPr/>
          <p:nvPr/>
        </p:nvSpPr>
        <p:spPr>
          <a:xfrm>
            <a:off x="1169100" y="533390"/>
            <a:ext cx="7441500" cy="5362800"/>
          </a:xfrm>
          <a:prstGeom prst="rect">
            <a:avLst/>
          </a:prstGeom>
          <a:solidFill>
            <a:srgbClr val="EFEFEF"/>
          </a:solidFill>
          <a:ln>
            <a:noFill/>
          </a:ln>
        </p:spPr>
        <p:txBody>
          <a:bodyPr anchorCtr="0" anchor="ctr" bIns="91425" lIns="91425" rIns="91425" tIns="91425">
            <a:noAutofit/>
          </a:bodyPr>
          <a:lstStyle/>
          <a:p>
            <a:pPr lvl="0">
              <a:spcBef>
                <a:spcPts val="0"/>
              </a:spcBef>
              <a:buNone/>
            </a:pPr>
            <a:r>
              <a:t/>
            </a:r>
            <a:endParaRPr/>
          </a:p>
        </p:txBody>
      </p:sp>
      <p:sp>
        <p:nvSpPr>
          <p:cNvPr id="10" name="Shape 10"/>
          <p:cNvSpPr txBox="1"/>
          <p:nvPr>
            <p:ph type="ctrTitle"/>
          </p:nvPr>
        </p:nvSpPr>
        <p:spPr>
          <a:xfrm>
            <a:off x="533400" y="3337825"/>
            <a:ext cx="5325600" cy="2986800"/>
          </a:xfrm>
          <a:prstGeom prst="rect">
            <a:avLst/>
          </a:prstGeom>
          <a:ln cap="flat" cmpd="sng" w="114300">
            <a:solidFill>
              <a:srgbClr val="FF0000"/>
            </a:solidFill>
            <a:prstDash val="solid"/>
            <a:round/>
            <a:headEnd len="med" w="med" type="none"/>
            <a:tailEnd len="med" w="med" type="none"/>
          </a:ln>
        </p:spPr>
        <p:txBody>
          <a:bodyPr anchorCtr="0" anchor="b" bIns="91425" lIns="91425" rIns="91425" tIns="91425"/>
          <a:lstStyle>
            <a:lvl1pPr lvl="0" rtl="0">
              <a:spcBef>
                <a:spcPts val="0"/>
              </a:spcBef>
              <a:buClr>
                <a:srgbClr val="111111"/>
              </a:buClr>
              <a:buSzPct val="100000"/>
              <a:defRPr sz="6000">
                <a:solidFill>
                  <a:srgbClr val="111111"/>
                </a:solidFill>
              </a:defRPr>
            </a:lvl1pPr>
            <a:lvl2pPr lvl="1" rtl="0" algn="ctr">
              <a:spcBef>
                <a:spcPts val="0"/>
              </a:spcBef>
              <a:buClr>
                <a:srgbClr val="111111"/>
              </a:buClr>
              <a:buSzPct val="100000"/>
              <a:defRPr sz="6000">
                <a:solidFill>
                  <a:srgbClr val="111111"/>
                </a:solidFill>
              </a:defRPr>
            </a:lvl2pPr>
            <a:lvl3pPr lvl="2" rtl="0" algn="ctr">
              <a:spcBef>
                <a:spcPts val="0"/>
              </a:spcBef>
              <a:buClr>
                <a:srgbClr val="111111"/>
              </a:buClr>
              <a:buSzPct val="100000"/>
              <a:defRPr sz="6000">
                <a:solidFill>
                  <a:srgbClr val="111111"/>
                </a:solidFill>
              </a:defRPr>
            </a:lvl3pPr>
            <a:lvl4pPr lvl="3" rtl="0" algn="ctr">
              <a:spcBef>
                <a:spcPts val="0"/>
              </a:spcBef>
              <a:buClr>
                <a:srgbClr val="111111"/>
              </a:buClr>
              <a:buSzPct val="100000"/>
              <a:defRPr sz="6000">
                <a:solidFill>
                  <a:srgbClr val="111111"/>
                </a:solidFill>
              </a:defRPr>
            </a:lvl4pPr>
            <a:lvl5pPr lvl="4" rtl="0" algn="ctr">
              <a:spcBef>
                <a:spcPts val="0"/>
              </a:spcBef>
              <a:buClr>
                <a:srgbClr val="111111"/>
              </a:buClr>
              <a:buSzPct val="100000"/>
              <a:defRPr sz="6000">
                <a:solidFill>
                  <a:srgbClr val="111111"/>
                </a:solidFill>
              </a:defRPr>
            </a:lvl5pPr>
            <a:lvl6pPr lvl="5" rtl="0" algn="ctr">
              <a:spcBef>
                <a:spcPts val="0"/>
              </a:spcBef>
              <a:buClr>
                <a:srgbClr val="111111"/>
              </a:buClr>
              <a:buSzPct val="100000"/>
              <a:defRPr sz="6000">
                <a:solidFill>
                  <a:srgbClr val="111111"/>
                </a:solidFill>
              </a:defRPr>
            </a:lvl6pPr>
            <a:lvl7pPr lvl="6" rtl="0" algn="ctr">
              <a:spcBef>
                <a:spcPts val="0"/>
              </a:spcBef>
              <a:buClr>
                <a:srgbClr val="111111"/>
              </a:buClr>
              <a:buSzPct val="100000"/>
              <a:defRPr sz="6000">
                <a:solidFill>
                  <a:srgbClr val="111111"/>
                </a:solidFill>
              </a:defRPr>
            </a:lvl7pPr>
            <a:lvl8pPr lvl="7" rtl="0" algn="ctr">
              <a:spcBef>
                <a:spcPts val="0"/>
              </a:spcBef>
              <a:buClr>
                <a:srgbClr val="111111"/>
              </a:buClr>
              <a:buSzPct val="100000"/>
              <a:defRPr sz="6000">
                <a:solidFill>
                  <a:srgbClr val="111111"/>
                </a:solidFill>
              </a:defRPr>
            </a:lvl8pPr>
            <a:lvl9pPr lvl="8" rtl="0" algn="ctr">
              <a:spcBef>
                <a:spcPts val="0"/>
              </a:spcBef>
              <a:buClr>
                <a:srgbClr val="111111"/>
              </a:buClr>
              <a:buSzPct val="100000"/>
              <a:defRPr sz="6000">
                <a:solidFill>
                  <a:srgbClr val="11111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11" name="Shape 11"/>
        <p:cNvGrpSpPr/>
        <p:nvPr/>
      </p:nvGrpSpPr>
      <p:grpSpPr>
        <a:xfrm>
          <a:off x="0" y="0"/>
          <a:ext cx="0" cy="0"/>
          <a:chOff x="0" y="0"/>
          <a:chExt cx="0" cy="0"/>
        </a:xfrm>
      </p:grpSpPr>
      <p:sp>
        <p:nvSpPr>
          <p:cNvPr id="12" name="Shape 12"/>
          <p:cNvSpPr/>
          <p:nvPr/>
        </p:nvSpPr>
        <p:spPr>
          <a:xfrm>
            <a:off x="1169100" y="533390"/>
            <a:ext cx="7441500" cy="5362800"/>
          </a:xfrm>
          <a:prstGeom prst="rect">
            <a:avLst/>
          </a:prstGeom>
          <a:solidFill>
            <a:srgbClr val="EFEFEF"/>
          </a:solidFill>
          <a:ln>
            <a:noFill/>
          </a:ln>
        </p:spPr>
        <p:txBody>
          <a:bodyPr anchorCtr="0" anchor="ctr" bIns="91425" lIns="91425" rIns="91425" tIns="91425">
            <a:noAutofit/>
          </a:bodyPr>
          <a:lstStyle/>
          <a:p>
            <a:pPr lvl="0">
              <a:spcBef>
                <a:spcPts val="0"/>
              </a:spcBef>
              <a:buNone/>
            </a:pPr>
            <a:r>
              <a:t/>
            </a:r>
            <a:endParaRPr/>
          </a:p>
        </p:txBody>
      </p:sp>
      <p:sp>
        <p:nvSpPr>
          <p:cNvPr id="13" name="Shape 13"/>
          <p:cNvSpPr txBox="1"/>
          <p:nvPr>
            <p:ph type="ctrTitle"/>
          </p:nvPr>
        </p:nvSpPr>
        <p:spPr>
          <a:xfrm>
            <a:off x="533400" y="3939900"/>
            <a:ext cx="5270100" cy="1546500"/>
          </a:xfrm>
          <a:prstGeom prst="rect">
            <a:avLst/>
          </a:prstGeom>
          <a:ln cap="flat" cmpd="sng" w="114300">
            <a:solidFill>
              <a:srgbClr val="000000"/>
            </a:solidFill>
            <a:prstDash val="solid"/>
            <a:round/>
            <a:headEnd len="med" w="med" type="none"/>
            <a:tailEnd len="med" w="med" type="none"/>
          </a:ln>
        </p:spPr>
        <p:txBody>
          <a:bodyPr anchorCtr="0" anchor="b" bIns="91425" lIns="91425" rIns="91425" tIns="91425"/>
          <a:lstStyle>
            <a:lvl1pPr lvl="0" rtl="0">
              <a:spcBef>
                <a:spcPts val="0"/>
              </a:spcBef>
              <a:buSzPct val="100000"/>
              <a:defRPr sz="4000"/>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p:txBody>
      </p:sp>
      <p:sp>
        <p:nvSpPr>
          <p:cNvPr id="14" name="Shape 14"/>
          <p:cNvSpPr txBox="1"/>
          <p:nvPr>
            <p:ph idx="1" type="subTitle"/>
          </p:nvPr>
        </p:nvSpPr>
        <p:spPr>
          <a:xfrm>
            <a:off x="533400" y="5684600"/>
            <a:ext cx="7783500" cy="639900"/>
          </a:xfrm>
          <a:prstGeom prst="rect">
            <a:avLst/>
          </a:prstGeom>
        </p:spPr>
        <p:txBody>
          <a:bodyPr anchorCtr="0" anchor="t" bIns="91425" lIns="91425" rIns="91425" tIns="91425"/>
          <a:lstStyle>
            <a:lvl1pPr lvl="0" rtl="0">
              <a:spcBef>
                <a:spcPts val="0"/>
              </a:spcBef>
              <a:buClr>
                <a:srgbClr val="111111"/>
              </a:buClr>
              <a:buSzPct val="100000"/>
              <a:buNone/>
              <a:defRPr i="1" sz="2600"/>
            </a:lvl1pPr>
            <a:lvl2pPr lvl="1" rtl="0">
              <a:spcBef>
                <a:spcPts val="0"/>
              </a:spcBef>
              <a:buClr>
                <a:srgbClr val="111111"/>
              </a:buClr>
              <a:buSzPct val="100000"/>
              <a:buNone/>
              <a:defRPr i="1" sz="2600"/>
            </a:lvl2pPr>
            <a:lvl3pPr lvl="2" rtl="0">
              <a:spcBef>
                <a:spcPts val="0"/>
              </a:spcBef>
              <a:buClr>
                <a:srgbClr val="111111"/>
              </a:buClr>
              <a:buSzPct val="100000"/>
              <a:buNone/>
              <a:defRPr i="1" sz="2600"/>
            </a:lvl3pPr>
            <a:lvl4pPr lvl="3" rtl="0">
              <a:spcBef>
                <a:spcPts val="0"/>
              </a:spcBef>
              <a:buClr>
                <a:srgbClr val="111111"/>
              </a:buClr>
              <a:buSzPct val="100000"/>
              <a:buNone/>
              <a:defRPr i="1" sz="2600"/>
            </a:lvl4pPr>
            <a:lvl5pPr lvl="4" rtl="0">
              <a:spcBef>
                <a:spcPts val="0"/>
              </a:spcBef>
              <a:buClr>
                <a:srgbClr val="111111"/>
              </a:buClr>
              <a:buSzPct val="100000"/>
              <a:buNone/>
              <a:defRPr i="1" sz="2600"/>
            </a:lvl5pPr>
            <a:lvl6pPr lvl="5" rtl="0">
              <a:spcBef>
                <a:spcPts val="0"/>
              </a:spcBef>
              <a:buClr>
                <a:srgbClr val="111111"/>
              </a:buClr>
              <a:buSzPct val="100000"/>
              <a:buNone/>
              <a:defRPr i="1" sz="2600"/>
            </a:lvl6pPr>
            <a:lvl7pPr lvl="6" rtl="0">
              <a:spcBef>
                <a:spcPts val="0"/>
              </a:spcBef>
              <a:buClr>
                <a:srgbClr val="111111"/>
              </a:buClr>
              <a:buSzPct val="100000"/>
              <a:buNone/>
              <a:defRPr i="1" sz="2600"/>
            </a:lvl7pPr>
            <a:lvl8pPr lvl="7" rtl="0">
              <a:spcBef>
                <a:spcPts val="0"/>
              </a:spcBef>
              <a:buClr>
                <a:srgbClr val="111111"/>
              </a:buClr>
              <a:buSzPct val="100000"/>
              <a:buNone/>
              <a:defRPr i="1" sz="2600"/>
            </a:lvl8pPr>
            <a:lvl9pPr lvl="8" rtl="0">
              <a:spcBef>
                <a:spcPts val="0"/>
              </a:spcBef>
              <a:buClr>
                <a:srgbClr val="111111"/>
              </a:buClr>
              <a:buSzPct val="100000"/>
              <a:buNone/>
              <a:defRPr i="1" sz="2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15" name="Shape 15"/>
        <p:cNvGrpSpPr/>
        <p:nvPr/>
      </p:nvGrpSpPr>
      <p:grpSpPr>
        <a:xfrm>
          <a:off x="0" y="0"/>
          <a:ext cx="0" cy="0"/>
          <a:chOff x="0" y="0"/>
          <a:chExt cx="0" cy="0"/>
        </a:xfrm>
      </p:grpSpPr>
      <p:sp>
        <p:nvSpPr>
          <p:cNvPr id="16" name="Shape 16"/>
          <p:cNvSpPr/>
          <p:nvPr/>
        </p:nvSpPr>
        <p:spPr>
          <a:xfrm>
            <a:off x="1169100" y="961800"/>
            <a:ext cx="7441500" cy="5362800"/>
          </a:xfrm>
          <a:prstGeom prst="rect">
            <a:avLst/>
          </a:prstGeom>
          <a:solidFill>
            <a:srgbClr val="EFEFEF"/>
          </a:solidFill>
          <a:ln>
            <a:noFill/>
          </a:ln>
        </p:spPr>
        <p:txBody>
          <a:bodyPr anchorCtr="0" anchor="ctr" bIns="91425" lIns="91425" rIns="91425" tIns="91425">
            <a:noAutofit/>
          </a:bodyPr>
          <a:lstStyle/>
          <a:p>
            <a:pPr lvl="0">
              <a:spcBef>
                <a:spcPts val="0"/>
              </a:spcBef>
              <a:buNone/>
            </a:pPr>
            <a:r>
              <a:t/>
            </a:r>
            <a:endParaRPr/>
          </a:p>
        </p:txBody>
      </p:sp>
      <p:sp>
        <p:nvSpPr>
          <p:cNvPr id="17" name="Shape 17"/>
          <p:cNvSpPr txBox="1"/>
          <p:nvPr>
            <p:ph idx="1" type="body"/>
          </p:nvPr>
        </p:nvSpPr>
        <p:spPr>
          <a:xfrm>
            <a:off x="2402275" y="1641175"/>
            <a:ext cx="5573700" cy="4035600"/>
          </a:xfrm>
          <a:prstGeom prst="rect">
            <a:avLst/>
          </a:prstGeom>
        </p:spPr>
        <p:txBody>
          <a:bodyPr anchorCtr="0" anchor="t" bIns="91425" lIns="91425" rIns="91425" tIns="91425"/>
          <a:lstStyle>
            <a:lvl1pPr lvl="0" rtl="0">
              <a:spcBef>
                <a:spcPts val="0"/>
              </a:spcBef>
              <a:buSzPct val="100000"/>
              <a:buFont typeface="Georgia"/>
              <a:defRPr i="1" sz="3800">
                <a:latin typeface="Georgia"/>
                <a:ea typeface="Georgia"/>
                <a:cs typeface="Georgia"/>
                <a:sym typeface="Georgia"/>
              </a:defRPr>
            </a:lvl1pPr>
            <a:lvl2pPr lvl="1" rtl="0">
              <a:spcBef>
                <a:spcPts val="0"/>
              </a:spcBef>
              <a:buSzPct val="100000"/>
              <a:buFont typeface="Georgia"/>
              <a:defRPr i="1" sz="3800">
                <a:latin typeface="Georgia"/>
                <a:ea typeface="Georgia"/>
                <a:cs typeface="Georgia"/>
                <a:sym typeface="Georgia"/>
              </a:defRPr>
            </a:lvl2pPr>
            <a:lvl3pPr lvl="2" rtl="0">
              <a:spcBef>
                <a:spcPts val="0"/>
              </a:spcBef>
              <a:buSzPct val="100000"/>
              <a:buFont typeface="Georgia"/>
              <a:defRPr i="1" sz="3800">
                <a:latin typeface="Georgia"/>
                <a:ea typeface="Georgia"/>
                <a:cs typeface="Georgia"/>
                <a:sym typeface="Georgia"/>
              </a:defRPr>
            </a:lvl3pPr>
            <a:lvl4pPr lvl="3" rtl="0">
              <a:spcBef>
                <a:spcPts val="0"/>
              </a:spcBef>
              <a:buSzPct val="100000"/>
              <a:buFont typeface="Georgia"/>
              <a:defRPr i="1" sz="3800">
                <a:latin typeface="Georgia"/>
                <a:ea typeface="Georgia"/>
                <a:cs typeface="Georgia"/>
                <a:sym typeface="Georgia"/>
              </a:defRPr>
            </a:lvl4pPr>
            <a:lvl5pPr lvl="4" rtl="0">
              <a:spcBef>
                <a:spcPts val="0"/>
              </a:spcBef>
              <a:buSzPct val="100000"/>
              <a:buFont typeface="Georgia"/>
              <a:defRPr i="1" sz="3800">
                <a:latin typeface="Georgia"/>
                <a:ea typeface="Georgia"/>
                <a:cs typeface="Georgia"/>
                <a:sym typeface="Georgia"/>
              </a:defRPr>
            </a:lvl5pPr>
            <a:lvl6pPr lvl="5" rtl="0">
              <a:spcBef>
                <a:spcPts val="0"/>
              </a:spcBef>
              <a:buSzPct val="100000"/>
              <a:buFont typeface="Georgia"/>
              <a:defRPr i="1" sz="3800">
                <a:latin typeface="Georgia"/>
                <a:ea typeface="Georgia"/>
                <a:cs typeface="Georgia"/>
                <a:sym typeface="Georgia"/>
              </a:defRPr>
            </a:lvl6pPr>
            <a:lvl7pPr lvl="6" rtl="0">
              <a:spcBef>
                <a:spcPts val="0"/>
              </a:spcBef>
              <a:buSzPct val="100000"/>
              <a:buFont typeface="Georgia"/>
              <a:defRPr i="1" sz="3800">
                <a:latin typeface="Georgia"/>
                <a:ea typeface="Georgia"/>
                <a:cs typeface="Georgia"/>
                <a:sym typeface="Georgia"/>
              </a:defRPr>
            </a:lvl7pPr>
            <a:lvl8pPr lvl="7" rtl="0">
              <a:spcBef>
                <a:spcPts val="0"/>
              </a:spcBef>
              <a:buSzPct val="100000"/>
              <a:buFont typeface="Georgia"/>
              <a:defRPr i="1" sz="3800">
                <a:latin typeface="Georgia"/>
                <a:ea typeface="Georgia"/>
                <a:cs typeface="Georgia"/>
                <a:sym typeface="Georgia"/>
              </a:defRPr>
            </a:lvl8pPr>
            <a:lvl9pPr lvl="8" rtl="0">
              <a:spcBef>
                <a:spcPts val="0"/>
              </a:spcBef>
              <a:buSzPct val="100000"/>
              <a:buFont typeface="Georgia"/>
              <a:defRPr i="1" sz="3800">
                <a:latin typeface="Georgia"/>
                <a:ea typeface="Georgia"/>
                <a:cs typeface="Georgia"/>
                <a:sym typeface="Georgia"/>
              </a:defRPr>
            </a:lvl9pPr>
          </a:lstStyle>
          <a:p/>
        </p:txBody>
      </p:sp>
      <p:sp>
        <p:nvSpPr>
          <p:cNvPr id="18" name="Shape 18"/>
          <p:cNvSpPr txBox="1"/>
          <p:nvPr/>
        </p:nvSpPr>
        <p:spPr>
          <a:xfrm>
            <a:off x="208375" y="579331"/>
            <a:ext cx="1957200" cy="871500"/>
          </a:xfrm>
          <a:prstGeom prst="rect">
            <a:avLst/>
          </a:prstGeom>
          <a:noFill/>
          <a:ln>
            <a:noFill/>
          </a:ln>
        </p:spPr>
        <p:txBody>
          <a:bodyPr anchorCtr="0" anchor="t" bIns="91425" lIns="91425" rIns="91425" tIns="91425">
            <a:noAutofit/>
          </a:bodyPr>
          <a:lstStyle/>
          <a:p>
            <a:pPr lvl="0" rtl="0" algn="ctr">
              <a:spcBef>
                <a:spcPts val="0"/>
              </a:spcBef>
              <a:buNone/>
            </a:pPr>
            <a:r>
              <a:rPr b="1" lang="en" sz="10000">
                <a:solidFill>
                  <a:srgbClr val="FF0000"/>
                </a:solidFill>
              </a:rPr>
              <a:t>“</a:t>
            </a:r>
          </a:p>
        </p:txBody>
      </p:sp>
      <p:sp>
        <p:nvSpPr>
          <p:cNvPr id="19" name="Shape 19"/>
          <p:cNvSpPr/>
          <p:nvPr/>
        </p:nvSpPr>
        <p:spPr>
          <a:xfrm>
            <a:off x="539121" y="539121"/>
            <a:ext cx="1295700" cy="1295700"/>
          </a:xfrm>
          <a:prstGeom prst="rect">
            <a:avLst/>
          </a:prstGeom>
          <a:noFill/>
          <a:ln cap="flat" cmpd="sng" w="76200">
            <a:solidFill>
              <a:srgbClr val="FF0000"/>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20" name="Shape 20"/>
        <p:cNvGrpSpPr/>
        <p:nvPr/>
      </p:nvGrpSpPr>
      <p:grpSpPr>
        <a:xfrm>
          <a:off x="0" y="0"/>
          <a:ext cx="0" cy="0"/>
          <a:chOff x="0" y="0"/>
          <a:chExt cx="0" cy="0"/>
        </a:xfrm>
      </p:grpSpPr>
      <p:sp>
        <p:nvSpPr>
          <p:cNvPr id="21" name="Shape 21"/>
          <p:cNvSpPr/>
          <p:nvPr/>
        </p:nvSpPr>
        <p:spPr>
          <a:xfrm>
            <a:off x="1169100" y="961800"/>
            <a:ext cx="7441500" cy="5362800"/>
          </a:xfrm>
          <a:prstGeom prst="rect">
            <a:avLst/>
          </a:prstGeom>
          <a:solidFill>
            <a:srgbClr val="EFEFEF"/>
          </a:solidFill>
          <a:ln>
            <a:noFill/>
          </a:ln>
        </p:spPr>
        <p:txBody>
          <a:bodyPr anchorCtr="0" anchor="ctr" bIns="91425" lIns="91425" rIns="91425" tIns="91425">
            <a:noAutofit/>
          </a:bodyPr>
          <a:lstStyle/>
          <a:p>
            <a:pPr lvl="0">
              <a:spcBef>
                <a:spcPts val="0"/>
              </a:spcBef>
              <a:buNone/>
            </a:pPr>
            <a:r>
              <a:t/>
            </a:r>
            <a:endParaRPr/>
          </a:p>
        </p:txBody>
      </p:sp>
      <p:sp>
        <p:nvSpPr>
          <p:cNvPr id="22" name="Shape 22"/>
          <p:cNvSpPr txBox="1"/>
          <p:nvPr>
            <p:ph type="title"/>
          </p:nvPr>
        </p:nvSpPr>
        <p:spPr>
          <a:xfrm>
            <a:off x="533400" y="533400"/>
            <a:ext cx="2106600" cy="1309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3" name="Shape 23"/>
          <p:cNvSpPr txBox="1"/>
          <p:nvPr>
            <p:ph idx="1" type="body"/>
          </p:nvPr>
        </p:nvSpPr>
        <p:spPr>
          <a:xfrm>
            <a:off x="3203050" y="1205250"/>
            <a:ext cx="5185200" cy="4899600"/>
          </a:xfrm>
          <a:prstGeom prst="rect">
            <a:avLst/>
          </a:prstGeom>
        </p:spPr>
        <p:txBody>
          <a:bodyPr anchorCtr="0" anchor="t" bIns="91425" lIns="91425" rIns="91425" tIns="91425"/>
          <a:lstStyle>
            <a:lvl1pPr lvl="0" rtl="0">
              <a:spcBef>
                <a:spcPts val="0"/>
              </a:spcBef>
              <a:buSzPct val="100000"/>
              <a:defRPr sz="2800"/>
            </a:lvl1pPr>
            <a:lvl2pPr lvl="1" rtl="0">
              <a:spcBef>
                <a:spcPts val="0"/>
              </a:spcBef>
              <a:buSzPct val="100000"/>
              <a:defRPr sz="2200"/>
            </a:lvl2pPr>
            <a:lvl3pPr lvl="2" rtl="0">
              <a:spcBef>
                <a:spcPts val="0"/>
              </a:spcBef>
              <a:buSzPct val="100000"/>
              <a:defRPr sz="2200"/>
            </a:lvl3pPr>
            <a:lvl4pPr lvl="3" rtl="0">
              <a:spcBef>
                <a:spcPts val="0"/>
              </a:spcBef>
              <a:buSzPct val="100000"/>
              <a:defRPr sz="2200"/>
            </a:lvl4pPr>
            <a:lvl5pPr lvl="4" rtl="0">
              <a:spcBef>
                <a:spcPts val="0"/>
              </a:spcBef>
              <a:buSzPct val="100000"/>
              <a:defRPr sz="2200"/>
            </a:lvl5pPr>
            <a:lvl6pPr lvl="5" rtl="0">
              <a:spcBef>
                <a:spcPts val="0"/>
              </a:spcBef>
              <a:buSzPct val="100000"/>
              <a:defRPr sz="2200"/>
            </a:lvl6pPr>
            <a:lvl7pPr lvl="6" rtl="0">
              <a:spcBef>
                <a:spcPts val="0"/>
              </a:spcBef>
              <a:buSzPct val="100000"/>
              <a:defRPr sz="2200"/>
            </a:lvl7pPr>
            <a:lvl8pPr lvl="7" rtl="0">
              <a:spcBef>
                <a:spcPts val="0"/>
              </a:spcBef>
              <a:buSzPct val="100000"/>
              <a:defRPr sz="2200"/>
            </a:lvl8pPr>
            <a:lvl9pPr lvl="8" rtl="0">
              <a:spcBef>
                <a:spcPts val="0"/>
              </a:spcBef>
              <a:buSzPct val="100000"/>
              <a:defRPr sz="2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24" name="Shape 24"/>
        <p:cNvGrpSpPr/>
        <p:nvPr/>
      </p:nvGrpSpPr>
      <p:grpSpPr>
        <a:xfrm>
          <a:off x="0" y="0"/>
          <a:ext cx="0" cy="0"/>
          <a:chOff x="0" y="0"/>
          <a:chExt cx="0" cy="0"/>
        </a:xfrm>
      </p:grpSpPr>
      <p:sp>
        <p:nvSpPr>
          <p:cNvPr id="25" name="Shape 25"/>
          <p:cNvSpPr/>
          <p:nvPr/>
        </p:nvSpPr>
        <p:spPr>
          <a:xfrm>
            <a:off x="1169100" y="961800"/>
            <a:ext cx="7441500" cy="5362800"/>
          </a:xfrm>
          <a:prstGeom prst="rect">
            <a:avLst/>
          </a:prstGeom>
          <a:solidFill>
            <a:srgbClr val="EFEFEF"/>
          </a:solidFill>
          <a:ln>
            <a:noFill/>
          </a:ln>
        </p:spPr>
        <p:txBody>
          <a:bodyPr anchorCtr="0" anchor="ctr" bIns="91425" lIns="91425" rIns="91425" tIns="91425">
            <a:noAutofit/>
          </a:bodyPr>
          <a:lstStyle/>
          <a:p>
            <a:pPr lvl="0">
              <a:spcBef>
                <a:spcPts val="0"/>
              </a:spcBef>
              <a:buNone/>
            </a:pPr>
            <a:r>
              <a:t/>
            </a:r>
            <a:endParaRPr/>
          </a:p>
        </p:txBody>
      </p:sp>
      <p:sp>
        <p:nvSpPr>
          <p:cNvPr id="26" name="Shape 26"/>
          <p:cNvSpPr txBox="1"/>
          <p:nvPr>
            <p:ph type="title"/>
          </p:nvPr>
        </p:nvSpPr>
        <p:spPr>
          <a:xfrm>
            <a:off x="533400" y="533400"/>
            <a:ext cx="2106600" cy="1309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7" name="Shape 27"/>
          <p:cNvSpPr txBox="1"/>
          <p:nvPr>
            <p:ph idx="1" type="body"/>
          </p:nvPr>
        </p:nvSpPr>
        <p:spPr>
          <a:xfrm>
            <a:off x="3012775" y="1403325"/>
            <a:ext cx="2597400" cy="4709400"/>
          </a:xfrm>
          <a:prstGeom prst="rect">
            <a:avLst/>
          </a:prstGeom>
        </p:spPr>
        <p:txBody>
          <a:bodyPr anchorCtr="0" anchor="t" bIns="91425" lIns="91425" rIns="91425" tIns="91425"/>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p:txBody>
      </p:sp>
      <p:sp>
        <p:nvSpPr>
          <p:cNvPr id="28" name="Shape 28"/>
          <p:cNvSpPr txBox="1"/>
          <p:nvPr>
            <p:ph idx="2" type="body"/>
          </p:nvPr>
        </p:nvSpPr>
        <p:spPr>
          <a:xfrm>
            <a:off x="5766772" y="1403325"/>
            <a:ext cx="2597400" cy="4709400"/>
          </a:xfrm>
          <a:prstGeom prst="rect">
            <a:avLst/>
          </a:prstGeom>
        </p:spPr>
        <p:txBody>
          <a:bodyPr anchorCtr="0" anchor="t" bIns="91425" lIns="91425" rIns="91425" tIns="91425"/>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29" name="Shape 29"/>
        <p:cNvGrpSpPr/>
        <p:nvPr/>
      </p:nvGrpSpPr>
      <p:grpSpPr>
        <a:xfrm>
          <a:off x="0" y="0"/>
          <a:ext cx="0" cy="0"/>
          <a:chOff x="0" y="0"/>
          <a:chExt cx="0" cy="0"/>
        </a:xfrm>
      </p:grpSpPr>
      <p:sp>
        <p:nvSpPr>
          <p:cNvPr id="30" name="Shape 30"/>
          <p:cNvSpPr/>
          <p:nvPr/>
        </p:nvSpPr>
        <p:spPr>
          <a:xfrm>
            <a:off x="1169100" y="961800"/>
            <a:ext cx="7441500" cy="5362800"/>
          </a:xfrm>
          <a:prstGeom prst="rect">
            <a:avLst/>
          </a:prstGeom>
          <a:solidFill>
            <a:srgbClr val="EFEFEF"/>
          </a:solidFill>
          <a:ln>
            <a:noFill/>
          </a:ln>
        </p:spPr>
        <p:txBody>
          <a:bodyPr anchorCtr="0" anchor="ctr" bIns="91425" lIns="91425" rIns="91425" tIns="91425">
            <a:noAutofit/>
          </a:bodyPr>
          <a:lstStyle/>
          <a:p>
            <a:pPr lvl="0">
              <a:spcBef>
                <a:spcPts val="0"/>
              </a:spcBef>
              <a:buNone/>
            </a:pPr>
            <a:r>
              <a:t/>
            </a:r>
            <a:endParaRPr/>
          </a:p>
        </p:txBody>
      </p:sp>
      <p:sp>
        <p:nvSpPr>
          <p:cNvPr id="31" name="Shape 31"/>
          <p:cNvSpPr txBox="1"/>
          <p:nvPr>
            <p:ph type="title"/>
          </p:nvPr>
        </p:nvSpPr>
        <p:spPr>
          <a:xfrm>
            <a:off x="533400" y="533400"/>
            <a:ext cx="2106600" cy="1309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2" name="Shape 32"/>
          <p:cNvSpPr txBox="1"/>
          <p:nvPr>
            <p:ph idx="1" type="body"/>
          </p:nvPr>
        </p:nvSpPr>
        <p:spPr>
          <a:xfrm>
            <a:off x="1442950" y="2069300"/>
            <a:ext cx="2233500" cy="40197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3" name="Shape 33"/>
          <p:cNvSpPr txBox="1"/>
          <p:nvPr>
            <p:ph idx="2" type="body"/>
          </p:nvPr>
        </p:nvSpPr>
        <p:spPr>
          <a:xfrm>
            <a:off x="3790875" y="2069300"/>
            <a:ext cx="2233500" cy="40197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4" name="Shape 34"/>
          <p:cNvSpPr txBox="1"/>
          <p:nvPr>
            <p:ph idx="3" type="body"/>
          </p:nvPr>
        </p:nvSpPr>
        <p:spPr>
          <a:xfrm>
            <a:off x="6138800" y="2069300"/>
            <a:ext cx="2233500" cy="40197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5" name="Shape 35"/>
        <p:cNvGrpSpPr/>
        <p:nvPr/>
      </p:nvGrpSpPr>
      <p:grpSpPr>
        <a:xfrm>
          <a:off x="0" y="0"/>
          <a:ext cx="0" cy="0"/>
          <a:chOff x="0" y="0"/>
          <a:chExt cx="0" cy="0"/>
        </a:xfrm>
      </p:grpSpPr>
      <p:sp>
        <p:nvSpPr>
          <p:cNvPr id="36" name="Shape 36"/>
          <p:cNvSpPr/>
          <p:nvPr/>
        </p:nvSpPr>
        <p:spPr>
          <a:xfrm>
            <a:off x="1169100" y="961800"/>
            <a:ext cx="7441500" cy="5362800"/>
          </a:xfrm>
          <a:prstGeom prst="rect">
            <a:avLst/>
          </a:prstGeom>
          <a:solidFill>
            <a:srgbClr val="EFEFEF"/>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533400" y="533400"/>
            <a:ext cx="2106600" cy="1309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38" name="Shape 38"/>
        <p:cNvGrpSpPr/>
        <p:nvPr/>
      </p:nvGrpSpPr>
      <p:grpSpPr>
        <a:xfrm>
          <a:off x="0" y="0"/>
          <a:ext cx="0" cy="0"/>
          <a:chOff x="0" y="0"/>
          <a:chExt cx="0" cy="0"/>
        </a:xfrm>
      </p:grpSpPr>
      <p:sp>
        <p:nvSpPr>
          <p:cNvPr id="39" name="Shape 39"/>
          <p:cNvSpPr/>
          <p:nvPr/>
        </p:nvSpPr>
        <p:spPr>
          <a:xfrm>
            <a:off x="1169100" y="533390"/>
            <a:ext cx="7441500" cy="5362800"/>
          </a:xfrm>
          <a:prstGeom prst="rect">
            <a:avLst/>
          </a:prstGeom>
          <a:solidFill>
            <a:srgbClr val="EFEFEF"/>
          </a:solidFill>
          <a:ln>
            <a:noFill/>
          </a:ln>
        </p:spPr>
        <p:txBody>
          <a:bodyPr anchorCtr="0" anchor="ctr" bIns="91425" lIns="91425" rIns="91425" tIns="91425">
            <a:noAutofit/>
          </a:bodyPr>
          <a:lstStyle/>
          <a:p>
            <a:pPr lvl="0">
              <a:spcBef>
                <a:spcPts val="0"/>
              </a:spcBef>
              <a:buNone/>
            </a:pPr>
            <a:r>
              <a:t/>
            </a:r>
            <a:endParaRPr/>
          </a:p>
        </p:txBody>
      </p:sp>
      <p:sp>
        <p:nvSpPr>
          <p:cNvPr id="40" name="Shape 40"/>
          <p:cNvSpPr txBox="1"/>
          <p:nvPr>
            <p:ph idx="1" type="body"/>
          </p:nvPr>
        </p:nvSpPr>
        <p:spPr>
          <a:xfrm>
            <a:off x="533400" y="5631900"/>
            <a:ext cx="2106600" cy="692700"/>
          </a:xfrm>
          <a:prstGeom prst="rect">
            <a:avLst/>
          </a:prstGeom>
          <a:ln cap="flat" cmpd="sng" w="76200">
            <a:solidFill>
              <a:srgbClr val="FF0000"/>
            </a:solidFill>
            <a:prstDash val="solid"/>
            <a:miter/>
            <a:headEnd len="med" w="med" type="none"/>
            <a:tailEnd len="med" w="med" type="none"/>
          </a:ln>
        </p:spPr>
        <p:txBody>
          <a:bodyPr anchorCtr="0" anchor="b" bIns="91425" lIns="91425" rIns="91425" tIns="91425"/>
          <a:lstStyle>
            <a:lvl1pPr lvl="0" rtl="0">
              <a:spcBef>
                <a:spcPts val="360"/>
              </a:spcBef>
              <a:buSzPct val="100000"/>
              <a:buNone/>
              <a:defRPr sz="1800">
                <a:solidFill>
                  <a:srgbClr val="999999"/>
                </a:solidFill>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1" name="Shape 41"/>
        <p:cNvGrpSpPr/>
        <p:nvPr/>
      </p:nvGrpSpPr>
      <p:grpSpPr>
        <a:xfrm>
          <a:off x="0" y="0"/>
          <a:ext cx="0" cy="0"/>
          <a:chOff x="0" y="0"/>
          <a:chExt cx="0" cy="0"/>
        </a:xfrm>
      </p:grpSpPr>
      <p:sp>
        <p:nvSpPr>
          <p:cNvPr id="42" name="Shape 42"/>
          <p:cNvSpPr/>
          <p:nvPr/>
        </p:nvSpPr>
        <p:spPr>
          <a:xfrm>
            <a:off x="759900" y="747600"/>
            <a:ext cx="7624200" cy="5362800"/>
          </a:xfrm>
          <a:prstGeom prst="rect">
            <a:avLst/>
          </a:prstGeom>
          <a:solidFill>
            <a:srgbClr val="EFEFE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533400" y="533400"/>
            <a:ext cx="2106600" cy="1309200"/>
          </a:xfrm>
          <a:prstGeom prst="rect">
            <a:avLst/>
          </a:prstGeom>
          <a:noFill/>
          <a:ln cap="flat" cmpd="sng" w="76200">
            <a:solidFill>
              <a:srgbClr val="FF0000"/>
            </a:solidFill>
            <a:prstDash val="solid"/>
            <a:miter/>
            <a:headEnd len="med" w="med" type="none"/>
            <a:tailEnd len="med" w="med" type="none"/>
          </a:ln>
        </p:spPr>
        <p:txBody>
          <a:bodyPr anchorCtr="0" anchor="t" bIns="91425" lIns="91425" rIns="91425" tIns="91425"/>
          <a:lstStyle>
            <a:lvl1pPr lvl="0" rt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1pPr>
            <a:lvl2pPr lvl="1" rt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2pPr>
            <a:lvl3pPr lvl="2" rt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3pPr>
            <a:lvl4pPr lvl="3" rt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4pPr>
            <a:lvl5pPr lvl="4" rt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5pPr>
            <a:lvl6pPr lvl="5" rt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6pPr>
            <a:lvl7pPr lvl="6" rt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7pPr>
            <a:lvl8pPr lvl="7" rt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8pPr>
            <a:lvl9pPr lvl="8" rtl="0">
              <a:spcBef>
                <a:spcPts val="0"/>
              </a:spcBef>
              <a:buClr>
                <a:srgbClr val="999999"/>
              </a:buClr>
              <a:buSzPct val="100000"/>
              <a:buFont typeface="Roboto Slab"/>
              <a:buNone/>
              <a:defRPr sz="2400">
                <a:solidFill>
                  <a:srgbClr val="999999"/>
                </a:solidFill>
                <a:latin typeface="Roboto Slab"/>
                <a:ea typeface="Roboto Slab"/>
                <a:cs typeface="Roboto Slab"/>
                <a:sym typeface="Roboto Slab"/>
              </a:defRPr>
            </a:lvl9pPr>
          </a:lstStyle>
          <a:p/>
        </p:txBody>
      </p:sp>
      <p:sp>
        <p:nvSpPr>
          <p:cNvPr id="7" name="Shape 7"/>
          <p:cNvSpPr txBox="1"/>
          <p:nvPr>
            <p:ph idx="1" type="body"/>
          </p:nvPr>
        </p:nvSpPr>
        <p:spPr>
          <a:xfrm>
            <a:off x="3203050" y="1205250"/>
            <a:ext cx="5185200" cy="4899600"/>
          </a:xfrm>
          <a:prstGeom prst="rect">
            <a:avLst/>
          </a:prstGeom>
          <a:noFill/>
          <a:ln>
            <a:noFill/>
          </a:ln>
        </p:spPr>
        <p:txBody>
          <a:bodyPr anchorCtr="0" anchor="t" bIns="91425" lIns="91425" rIns="91425" tIns="91425"/>
          <a:lstStyle>
            <a:lvl1pPr lvl="0" rtl="0">
              <a:spcBef>
                <a:spcPts val="600"/>
              </a:spcBef>
              <a:buClr>
                <a:srgbClr val="999999"/>
              </a:buClr>
              <a:buSzPct val="100000"/>
              <a:buFont typeface="Georgia"/>
              <a:buChar char="□"/>
              <a:defRPr sz="3000">
                <a:solidFill>
                  <a:srgbClr val="111111"/>
                </a:solidFill>
                <a:latin typeface="Georgia"/>
                <a:ea typeface="Georgia"/>
                <a:cs typeface="Georgia"/>
                <a:sym typeface="Georgia"/>
              </a:defRPr>
            </a:lvl1pPr>
            <a:lvl2pPr lvl="1" rtl="0">
              <a:spcBef>
                <a:spcPts val="480"/>
              </a:spcBef>
              <a:buClr>
                <a:srgbClr val="999999"/>
              </a:buClr>
              <a:buSzPct val="100000"/>
              <a:buFont typeface="Georgia"/>
              <a:buChar char="■"/>
              <a:defRPr sz="2400">
                <a:solidFill>
                  <a:srgbClr val="111111"/>
                </a:solidFill>
                <a:latin typeface="Georgia"/>
                <a:ea typeface="Georgia"/>
                <a:cs typeface="Georgia"/>
                <a:sym typeface="Georgia"/>
              </a:defRPr>
            </a:lvl2pPr>
            <a:lvl3pPr lvl="2" rtl="0">
              <a:spcBef>
                <a:spcPts val="480"/>
              </a:spcBef>
              <a:buClr>
                <a:srgbClr val="999999"/>
              </a:buClr>
              <a:buSzPct val="100000"/>
              <a:buFont typeface="Georgia"/>
              <a:buChar char="▣"/>
              <a:defRPr sz="2400">
                <a:solidFill>
                  <a:srgbClr val="111111"/>
                </a:solidFill>
                <a:latin typeface="Georgia"/>
                <a:ea typeface="Georgia"/>
                <a:cs typeface="Georgia"/>
                <a:sym typeface="Georgia"/>
              </a:defRPr>
            </a:lvl3pPr>
            <a:lvl4pPr lvl="3" rtl="0">
              <a:spcBef>
                <a:spcPts val="360"/>
              </a:spcBef>
              <a:buClr>
                <a:srgbClr val="999999"/>
              </a:buClr>
              <a:buSzPct val="100000"/>
              <a:buFont typeface="Georgia"/>
              <a:defRPr sz="1800">
                <a:solidFill>
                  <a:srgbClr val="111111"/>
                </a:solidFill>
                <a:latin typeface="Georgia"/>
                <a:ea typeface="Georgia"/>
                <a:cs typeface="Georgia"/>
                <a:sym typeface="Georgia"/>
              </a:defRPr>
            </a:lvl4pPr>
            <a:lvl5pPr lvl="4" rtl="0">
              <a:spcBef>
                <a:spcPts val="360"/>
              </a:spcBef>
              <a:buClr>
                <a:srgbClr val="999999"/>
              </a:buClr>
              <a:buSzPct val="100000"/>
              <a:buFont typeface="Georgia"/>
              <a:defRPr sz="1800">
                <a:solidFill>
                  <a:srgbClr val="111111"/>
                </a:solidFill>
                <a:latin typeface="Georgia"/>
                <a:ea typeface="Georgia"/>
                <a:cs typeface="Georgia"/>
                <a:sym typeface="Georgia"/>
              </a:defRPr>
            </a:lvl5pPr>
            <a:lvl6pPr lvl="5" rtl="0">
              <a:spcBef>
                <a:spcPts val="360"/>
              </a:spcBef>
              <a:buClr>
                <a:srgbClr val="999999"/>
              </a:buClr>
              <a:buSzPct val="100000"/>
              <a:buFont typeface="Georgia"/>
              <a:defRPr sz="1800">
                <a:solidFill>
                  <a:srgbClr val="111111"/>
                </a:solidFill>
                <a:latin typeface="Georgia"/>
                <a:ea typeface="Georgia"/>
                <a:cs typeface="Georgia"/>
                <a:sym typeface="Georgia"/>
              </a:defRPr>
            </a:lvl6pPr>
            <a:lvl7pPr lvl="6" rtl="0">
              <a:spcBef>
                <a:spcPts val="360"/>
              </a:spcBef>
              <a:buClr>
                <a:srgbClr val="999999"/>
              </a:buClr>
              <a:buSzPct val="100000"/>
              <a:buFont typeface="Georgia"/>
              <a:defRPr sz="1800">
                <a:solidFill>
                  <a:srgbClr val="111111"/>
                </a:solidFill>
                <a:latin typeface="Georgia"/>
                <a:ea typeface="Georgia"/>
                <a:cs typeface="Georgia"/>
                <a:sym typeface="Georgia"/>
              </a:defRPr>
            </a:lvl7pPr>
            <a:lvl8pPr lvl="7" rtl="0">
              <a:spcBef>
                <a:spcPts val="360"/>
              </a:spcBef>
              <a:buClr>
                <a:srgbClr val="999999"/>
              </a:buClr>
              <a:buSzPct val="100000"/>
              <a:buFont typeface="Georgia"/>
              <a:defRPr sz="1800">
                <a:solidFill>
                  <a:srgbClr val="111111"/>
                </a:solidFill>
                <a:latin typeface="Georgia"/>
                <a:ea typeface="Georgia"/>
                <a:cs typeface="Georgia"/>
                <a:sym typeface="Georgia"/>
              </a:defRPr>
            </a:lvl8pPr>
            <a:lvl9pPr lvl="8" rtl="0">
              <a:spcBef>
                <a:spcPts val="360"/>
              </a:spcBef>
              <a:buClr>
                <a:srgbClr val="999999"/>
              </a:buClr>
              <a:buSzPct val="100000"/>
              <a:buFont typeface="Georgia"/>
              <a:defRPr sz="1800">
                <a:solidFill>
                  <a:srgbClr val="111111"/>
                </a:solidFill>
                <a:latin typeface="Georgia"/>
                <a:ea typeface="Georgia"/>
                <a:cs typeface="Georgia"/>
                <a:sym typeface="Georgi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0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youtube.com/v/49ocW71YPfs" TargetMode="External"/><Relationship Id="rId4" Type="http://schemas.openxmlformats.org/officeDocument/2006/relationships/image" Target="../media/image0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0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05.png"/><Relationship Id="rId4" Type="http://schemas.openxmlformats.org/officeDocument/2006/relationships/image" Target="../media/image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00.png"/><Relationship Id="rId4" Type="http://schemas.openxmlformats.org/officeDocument/2006/relationships/image" Target="../media/image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0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 name="Shape 46"/>
        <p:cNvGrpSpPr/>
        <p:nvPr/>
      </p:nvGrpSpPr>
      <p:grpSpPr>
        <a:xfrm>
          <a:off x="0" y="0"/>
          <a:ext cx="0" cy="0"/>
          <a:chOff x="0" y="0"/>
          <a:chExt cx="0" cy="0"/>
        </a:xfrm>
      </p:grpSpPr>
      <p:sp>
        <p:nvSpPr>
          <p:cNvPr id="47" name="Shape 47"/>
          <p:cNvSpPr txBox="1"/>
          <p:nvPr>
            <p:ph type="ctrTitle"/>
          </p:nvPr>
        </p:nvSpPr>
        <p:spPr>
          <a:xfrm>
            <a:off x="1280975" y="1306375"/>
            <a:ext cx="7216200" cy="2986800"/>
          </a:xfrm>
          <a:prstGeom prst="rect">
            <a:avLst/>
          </a:prstGeom>
        </p:spPr>
        <p:txBody>
          <a:bodyPr anchorCtr="0" anchor="b" bIns="91425" lIns="91425" rIns="91425" tIns="91425">
            <a:noAutofit/>
          </a:bodyPr>
          <a:lstStyle/>
          <a:p>
            <a:pPr lvl="0">
              <a:spcBef>
                <a:spcPts val="0"/>
              </a:spcBef>
              <a:buNone/>
            </a:pPr>
            <a:r>
              <a:rPr lang="en"/>
              <a:t>The Roaring 20s in the United States &amp; South Carolina</a:t>
            </a:r>
          </a:p>
        </p:txBody>
      </p:sp>
      <p:sp>
        <p:nvSpPr>
          <p:cNvPr id="48" name="Shape 48"/>
          <p:cNvSpPr txBox="1"/>
          <p:nvPr/>
        </p:nvSpPr>
        <p:spPr>
          <a:xfrm>
            <a:off x="3793475" y="4525925"/>
            <a:ext cx="2191200" cy="958200"/>
          </a:xfrm>
          <a:prstGeom prst="rect">
            <a:avLst/>
          </a:prstGeom>
          <a:noFill/>
          <a:ln>
            <a:noFill/>
          </a:ln>
        </p:spPr>
        <p:txBody>
          <a:bodyPr anchorCtr="0" anchor="t" bIns="91425" lIns="91425" rIns="91425" tIns="91425">
            <a:noAutofit/>
          </a:bodyPr>
          <a:lstStyle/>
          <a:p>
            <a:pPr lvl="0">
              <a:spcBef>
                <a:spcPts val="0"/>
              </a:spcBef>
              <a:buNone/>
            </a:pPr>
            <a:r>
              <a:rPr b="1" lang="en" sz="2400">
                <a:latin typeface="Roboto Slab"/>
                <a:ea typeface="Roboto Slab"/>
                <a:cs typeface="Roboto Slab"/>
                <a:sym typeface="Roboto Slab"/>
              </a:rPr>
              <a:t>8-6.2 &amp; 8-6.3</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582825" y="346475"/>
            <a:ext cx="2601900" cy="990900"/>
          </a:xfrm>
          <a:prstGeom prst="rect">
            <a:avLst/>
          </a:prstGeom>
        </p:spPr>
        <p:txBody>
          <a:bodyPr anchorCtr="0" anchor="t" bIns="91425" lIns="91425" rIns="91425" tIns="91425">
            <a:noAutofit/>
          </a:bodyPr>
          <a:lstStyle/>
          <a:p>
            <a:pPr lvl="0">
              <a:spcBef>
                <a:spcPts val="0"/>
              </a:spcBef>
              <a:buNone/>
            </a:pPr>
            <a:r>
              <a:rPr b="1" lang="en">
                <a:solidFill>
                  <a:srgbClr val="000000"/>
                </a:solidFill>
              </a:rPr>
              <a:t>Was Prohibition a success?</a:t>
            </a:r>
          </a:p>
        </p:txBody>
      </p:sp>
      <p:sp>
        <p:nvSpPr>
          <p:cNvPr id="111" name="Shape 111"/>
          <p:cNvSpPr txBox="1"/>
          <p:nvPr>
            <p:ph idx="1" type="body"/>
          </p:nvPr>
        </p:nvSpPr>
        <p:spPr>
          <a:xfrm>
            <a:off x="869175" y="1765200"/>
            <a:ext cx="4240200" cy="50928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u="sng">
                <a:solidFill>
                  <a:schemeClr val="dk1"/>
                </a:solidFill>
              </a:rPr>
              <a:t>Prohibition</a:t>
            </a:r>
            <a:r>
              <a:rPr lang="en" sz="2400">
                <a:solidFill>
                  <a:schemeClr val="dk1"/>
                </a:solidFill>
              </a:rPr>
              <a:t> (the banning of alcohol) was a failure in South Carolina, just as it was in the rest of the country, but it created a social phenomenon. It led to an increase in </a:t>
            </a:r>
            <a:r>
              <a:rPr lang="en" sz="2400" u="sng">
                <a:solidFill>
                  <a:schemeClr val="dk1"/>
                </a:solidFill>
              </a:rPr>
              <a:t>crime and corruption</a:t>
            </a:r>
            <a:r>
              <a:rPr lang="en" sz="2400">
                <a:solidFill>
                  <a:schemeClr val="dk1"/>
                </a:solidFill>
              </a:rPr>
              <a:t> as “bootleggers” and “moonshiners” violated the law. </a:t>
            </a:r>
          </a:p>
        </p:txBody>
      </p:sp>
      <p:pic>
        <p:nvPicPr>
          <p:cNvPr id="112" name="Shape 112"/>
          <p:cNvPicPr preferRelativeResize="0"/>
          <p:nvPr/>
        </p:nvPicPr>
        <p:blipFill>
          <a:blip r:embed="rId3">
            <a:alphaModFix/>
          </a:blip>
          <a:stretch>
            <a:fillRect/>
          </a:stretch>
        </p:blipFill>
        <p:spPr>
          <a:xfrm>
            <a:off x="5109362" y="879350"/>
            <a:ext cx="3933825" cy="56578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x="0" y="0"/>
          <a:ext cx="0" cy="0"/>
          <a:chOff x="0" y="0"/>
          <a:chExt cx="0" cy="0"/>
        </a:xfrm>
      </p:grpSpPr>
      <p:sp>
        <p:nvSpPr>
          <p:cNvPr id="117" name="Shape 117"/>
          <p:cNvSpPr txBox="1"/>
          <p:nvPr>
            <p:ph type="title"/>
          </p:nvPr>
        </p:nvSpPr>
        <p:spPr>
          <a:xfrm>
            <a:off x="533400" y="533400"/>
            <a:ext cx="2559000" cy="16467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What happened as a result of</a:t>
            </a:r>
          </a:p>
          <a:p>
            <a:pPr lvl="0">
              <a:spcBef>
                <a:spcPts val="0"/>
              </a:spcBef>
              <a:buClr>
                <a:srgbClr val="000000"/>
              </a:buClr>
              <a:buSzPct val="45833"/>
              <a:buFont typeface="Arial"/>
              <a:buNone/>
            </a:pPr>
            <a:r>
              <a:rPr b="1" lang="en">
                <a:solidFill>
                  <a:srgbClr val="000000"/>
                </a:solidFill>
              </a:rPr>
              <a:t> Prohibition?</a:t>
            </a:r>
          </a:p>
        </p:txBody>
      </p:sp>
      <p:sp>
        <p:nvSpPr>
          <p:cNvPr id="118" name="Shape 118"/>
          <p:cNvSpPr txBox="1"/>
          <p:nvPr>
            <p:ph idx="1" type="body"/>
          </p:nvPr>
        </p:nvSpPr>
        <p:spPr>
          <a:xfrm>
            <a:off x="4560000" y="979200"/>
            <a:ext cx="40083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The increase in crime and corruption led to a </a:t>
            </a:r>
            <a:r>
              <a:rPr lang="en" sz="2400" u="sng">
                <a:solidFill>
                  <a:schemeClr val="dk1"/>
                </a:solidFill>
              </a:rPr>
              <a:t>backlash of conservatives</a:t>
            </a:r>
            <a:r>
              <a:rPr lang="en" sz="2400">
                <a:solidFill>
                  <a:schemeClr val="dk1"/>
                </a:solidFill>
              </a:rPr>
              <a:t> who were disgusted by the </a:t>
            </a:r>
            <a:r>
              <a:rPr lang="en" sz="2400" u="sng">
                <a:solidFill>
                  <a:schemeClr val="dk1"/>
                </a:solidFill>
              </a:rPr>
              <a:t>moral decline</a:t>
            </a:r>
            <a:r>
              <a:rPr lang="en" sz="2400">
                <a:solidFill>
                  <a:schemeClr val="dk1"/>
                </a:solidFill>
              </a:rPr>
              <a:t> that such flagrant violation of the law exemplified. Blue laws were strictly enforced and the </a:t>
            </a:r>
            <a:r>
              <a:rPr lang="en" sz="2400" u="sng">
                <a:solidFill>
                  <a:schemeClr val="dk1"/>
                </a:solidFill>
              </a:rPr>
              <a:t>Ku Klux Klan</a:t>
            </a:r>
            <a:r>
              <a:rPr lang="en" sz="2400">
                <a:solidFill>
                  <a:schemeClr val="dk1"/>
                </a:solidFill>
              </a:rPr>
              <a:t> found a new target in the immoral bootleggers and immigrant groups who continued to drink.</a:t>
            </a:r>
          </a:p>
        </p:txBody>
      </p:sp>
      <p:pic>
        <p:nvPicPr>
          <p:cNvPr id="119" name="Shape 119"/>
          <p:cNvPicPr preferRelativeResize="0"/>
          <p:nvPr/>
        </p:nvPicPr>
        <p:blipFill>
          <a:blip r:embed="rId3">
            <a:alphaModFix/>
          </a:blip>
          <a:stretch>
            <a:fillRect/>
          </a:stretch>
        </p:blipFill>
        <p:spPr>
          <a:xfrm>
            <a:off x="0" y="2748423"/>
            <a:ext cx="4490425" cy="3199603"/>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533400" y="533400"/>
            <a:ext cx="2430600" cy="1575300"/>
          </a:xfrm>
          <a:prstGeom prst="rect">
            <a:avLst/>
          </a:prstGeom>
        </p:spPr>
        <p:txBody>
          <a:bodyPr anchorCtr="0" anchor="t" bIns="91425" lIns="91425" rIns="91425" tIns="91425">
            <a:noAutofit/>
          </a:bodyPr>
          <a:lstStyle/>
          <a:p>
            <a:pPr lvl="0">
              <a:spcBef>
                <a:spcPts val="0"/>
              </a:spcBef>
              <a:buNone/>
            </a:pPr>
            <a:r>
              <a:rPr b="1" lang="en">
                <a:solidFill>
                  <a:srgbClr val="000000"/>
                </a:solidFill>
              </a:rPr>
              <a:t>How did Mass Media Impact South Carolina</a:t>
            </a:r>
          </a:p>
        </p:txBody>
      </p:sp>
      <p:sp>
        <p:nvSpPr>
          <p:cNvPr id="125" name="Shape 125"/>
          <p:cNvSpPr txBox="1"/>
          <p:nvPr>
            <p:ph idx="1" type="body"/>
          </p:nvPr>
        </p:nvSpPr>
        <p:spPr>
          <a:xfrm>
            <a:off x="3709675" y="1279400"/>
            <a:ext cx="51852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In 1930, the first </a:t>
            </a:r>
            <a:r>
              <a:rPr lang="en" sz="2400" u="sng">
                <a:solidFill>
                  <a:schemeClr val="dk1"/>
                </a:solidFill>
              </a:rPr>
              <a:t>radio station</a:t>
            </a:r>
            <a:r>
              <a:rPr lang="en" sz="2400">
                <a:solidFill>
                  <a:schemeClr val="dk1"/>
                </a:solidFill>
              </a:rPr>
              <a:t> in South Carolina went on the air in Charleston and provided entertainment and news to those who could afford it. South Carolinians learned about flappers and the latest </a:t>
            </a:r>
            <a:r>
              <a:rPr lang="en" sz="2400" u="sng">
                <a:solidFill>
                  <a:schemeClr val="dk1"/>
                </a:solidFill>
              </a:rPr>
              <a:t>music and dance</a:t>
            </a:r>
            <a:r>
              <a:rPr lang="en" sz="2400">
                <a:solidFill>
                  <a:schemeClr val="dk1"/>
                </a:solidFill>
              </a:rPr>
              <a:t> crazes and even started some, like the </a:t>
            </a:r>
            <a:r>
              <a:rPr lang="en" sz="2400" u="sng">
                <a:solidFill>
                  <a:schemeClr val="dk1"/>
                </a:solidFill>
              </a:rPr>
              <a:t>Big Apple</a:t>
            </a:r>
            <a:r>
              <a:rPr lang="en" sz="2400">
                <a:solidFill>
                  <a:schemeClr val="dk1"/>
                </a:solidFill>
              </a:rPr>
              <a:t>, named after the African-American nightclub where the steps originated.</a:t>
            </a:r>
          </a:p>
        </p:txBody>
      </p:sp>
      <p:pic>
        <p:nvPicPr>
          <p:cNvPr id="126" name="Shape 126"/>
          <p:cNvPicPr preferRelativeResize="0"/>
          <p:nvPr/>
        </p:nvPicPr>
        <p:blipFill>
          <a:blip r:embed="rId3">
            <a:alphaModFix/>
          </a:blip>
          <a:stretch>
            <a:fillRect/>
          </a:stretch>
        </p:blipFill>
        <p:spPr>
          <a:xfrm>
            <a:off x="4" y="2903825"/>
            <a:ext cx="3634550" cy="280910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x="0" y="0"/>
          <a:ext cx="0" cy="0"/>
          <a:chOff x="0" y="0"/>
          <a:chExt cx="0" cy="0"/>
        </a:xfrm>
      </p:grpSpPr>
      <p:sp>
        <p:nvSpPr>
          <p:cNvPr id="131" name="Shape 131">
            <a:hlinkClick r:id="rId3"/>
          </p:cNvPr>
          <p:cNvSpPr/>
          <p:nvPr/>
        </p:nvSpPr>
        <p:spPr>
          <a:xfrm>
            <a:off x="2286000" y="1714500"/>
            <a:ext cx="4572000" cy="3429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6250775" y="6047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Literature in South Carolina</a:t>
            </a:r>
          </a:p>
        </p:txBody>
      </p:sp>
      <p:sp>
        <p:nvSpPr>
          <p:cNvPr id="137" name="Shape 137"/>
          <p:cNvSpPr txBox="1"/>
          <p:nvPr>
            <p:ph idx="1" type="body"/>
          </p:nvPr>
        </p:nvSpPr>
        <p:spPr>
          <a:xfrm>
            <a:off x="450675" y="2783000"/>
            <a:ext cx="6324300" cy="3726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Responding to criticisms of South Carolina as a </a:t>
            </a:r>
            <a:r>
              <a:rPr lang="en" sz="2400" u="sng">
                <a:solidFill>
                  <a:schemeClr val="dk1"/>
                </a:solidFill>
              </a:rPr>
              <a:t>cultural wasteland</a:t>
            </a:r>
            <a:r>
              <a:rPr lang="en" sz="2400">
                <a:solidFill>
                  <a:schemeClr val="dk1"/>
                </a:solidFill>
              </a:rPr>
              <a:t>, the Southern Literary renaissance furthered the celebration of South Carolina’s heritage. The </a:t>
            </a:r>
            <a:r>
              <a:rPr lang="en" sz="2400" u="sng">
                <a:solidFill>
                  <a:schemeClr val="dk1"/>
                </a:solidFill>
              </a:rPr>
              <a:t>Poetry Society</a:t>
            </a:r>
            <a:r>
              <a:rPr lang="en" sz="2400">
                <a:solidFill>
                  <a:schemeClr val="dk1"/>
                </a:solidFill>
              </a:rPr>
              <a:t> of South Carolina led this revival and contributors included Julia Peterkin, who won a Pulitzer Prize for Literature, and </a:t>
            </a:r>
            <a:r>
              <a:rPr lang="en" sz="2400" u="sng">
                <a:solidFill>
                  <a:schemeClr val="dk1"/>
                </a:solidFill>
              </a:rPr>
              <a:t>Dubose Heyward</a:t>
            </a:r>
            <a:r>
              <a:rPr lang="en" sz="2400">
                <a:solidFill>
                  <a:schemeClr val="dk1"/>
                </a:solidFill>
              </a:rPr>
              <a:t>, who wrote </a:t>
            </a:r>
            <a:r>
              <a:rPr i="1" lang="en" sz="2400">
                <a:solidFill>
                  <a:schemeClr val="dk1"/>
                </a:solidFill>
              </a:rPr>
              <a:t>Porgy</a:t>
            </a:r>
            <a:r>
              <a:rPr lang="en" sz="2400">
                <a:solidFill>
                  <a:schemeClr val="dk1"/>
                </a:solidFill>
              </a:rPr>
              <a:t>, which later became the opera </a:t>
            </a:r>
            <a:r>
              <a:rPr i="1" lang="en" sz="2400">
                <a:solidFill>
                  <a:schemeClr val="dk1"/>
                </a:solidFill>
              </a:rPr>
              <a:t>Porgy and Bess.</a:t>
            </a:r>
            <a:r>
              <a:rPr i="1" lang="en" sz="2400" u="sng">
                <a:solidFill>
                  <a:schemeClr val="dk1"/>
                </a:solidFill>
              </a:rPr>
              <a:t> </a:t>
            </a:r>
          </a:p>
        </p:txBody>
      </p:sp>
      <p:pic>
        <p:nvPicPr>
          <p:cNvPr id="138" name="Shape 138"/>
          <p:cNvPicPr preferRelativeResize="0"/>
          <p:nvPr/>
        </p:nvPicPr>
        <p:blipFill>
          <a:blip r:embed="rId3">
            <a:alphaModFix/>
          </a:blip>
          <a:stretch>
            <a:fillRect/>
          </a:stretch>
        </p:blipFill>
        <p:spPr>
          <a:xfrm>
            <a:off x="6857987" y="3161425"/>
            <a:ext cx="1876425" cy="2438400"/>
          </a:xfrm>
          <a:prstGeom prst="rect">
            <a:avLst/>
          </a:prstGeom>
          <a:noFill/>
          <a:ln>
            <a:noFill/>
          </a:ln>
        </p:spPr>
      </p:pic>
      <p:pic>
        <p:nvPicPr>
          <p:cNvPr id="139" name="Shape 139"/>
          <p:cNvPicPr preferRelativeResize="0"/>
          <p:nvPr/>
        </p:nvPicPr>
        <p:blipFill>
          <a:blip r:embed="rId4">
            <a:alphaModFix/>
          </a:blip>
          <a:stretch>
            <a:fillRect/>
          </a:stretch>
        </p:blipFill>
        <p:spPr>
          <a:xfrm>
            <a:off x="1170450" y="99625"/>
            <a:ext cx="4351416" cy="2683375"/>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x="0" y="0"/>
          <a:ext cx="0" cy="0"/>
          <a:chOff x="0" y="0"/>
          <a:chExt cx="0" cy="0"/>
        </a:xfrm>
      </p:grpSpPr>
      <p:sp>
        <p:nvSpPr>
          <p:cNvPr id="144" name="Shape 144"/>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The Harlem Renaissance</a:t>
            </a:r>
          </a:p>
        </p:txBody>
      </p:sp>
      <p:sp>
        <p:nvSpPr>
          <p:cNvPr id="145" name="Shape 145"/>
          <p:cNvSpPr txBox="1"/>
          <p:nvPr>
            <p:ph idx="1" type="body"/>
          </p:nvPr>
        </p:nvSpPr>
        <p:spPr>
          <a:xfrm>
            <a:off x="4011825" y="1452375"/>
            <a:ext cx="43764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South Carolinians contributed to the arts through the </a:t>
            </a:r>
            <a:r>
              <a:rPr lang="en" sz="2400" u="sng">
                <a:solidFill>
                  <a:schemeClr val="dk1"/>
                </a:solidFill>
              </a:rPr>
              <a:t>Harlem Renaissance</a:t>
            </a:r>
            <a:r>
              <a:rPr lang="en" sz="2400">
                <a:solidFill>
                  <a:schemeClr val="dk1"/>
                </a:solidFill>
              </a:rPr>
              <a:t>. This cultural renaissance was the result of the </a:t>
            </a:r>
            <a:r>
              <a:rPr lang="en" sz="2400" u="sng">
                <a:solidFill>
                  <a:schemeClr val="dk1"/>
                </a:solidFill>
              </a:rPr>
              <a:t>Great Migration</a:t>
            </a:r>
            <a:r>
              <a:rPr lang="en" sz="2400">
                <a:solidFill>
                  <a:schemeClr val="dk1"/>
                </a:solidFill>
              </a:rPr>
              <a:t> that brought African Americans to the cities of the Northeast and Midwest and furthered the development of a growing black </a:t>
            </a:r>
            <a:r>
              <a:rPr lang="en" sz="2400" u="sng">
                <a:solidFill>
                  <a:schemeClr val="dk1"/>
                </a:solidFill>
              </a:rPr>
              <a:t>middle class</a:t>
            </a:r>
            <a:r>
              <a:rPr lang="en" sz="2400">
                <a:solidFill>
                  <a:schemeClr val="dk1"/>
                </a:solidFill>
              </a:rPr>
              <a:t>.</a:t>
            </a:r>
          </a:p>
        </p:txBody>
      </p:sp>
      <p:pic>
        <p:nvPicPr>
          <p:cNvPr id="146" name="Shape 146"/>
          <p:cNvPicPr preferRelativeResize="0"/>
          <p:nvPr/>
        </p:nvPicPr>
        <p:blipFill>
          <a:blip r:embed="rId3">
            <a:alphaModFix/>
          </a:blip>
          <a:stretch>
            <a:fillRect/>
          </a:stretch>
        </p:blipFill>
        <p:spPr>
          <a:xfrm>
            <a:off x="222400" y="2292348"/>
            <a:ext cx="3492448" cy="2605076"/>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ph type="title"/>
          </p:nvPr>
        </p:nvSpPr>
        <p:spPr>
          <a:xfrm>
            <a:off x="1103725" y="590425"/>
            <a:ext cx="7192800" cy="672000"/>
          </a:xfrm>
          <a:prstGeom prst="rect">
            <a:avLst/>
          </a:prstGeom>
        </p:spPr>
        <p:txBody>
          <a:bodyPr anchorCtr="0" anchor="t" bIns="91425" lIns="91425" rIns="91425" tIns="91425">
            <a:noAutofit/>
          </a:bodyPr>
          <a:lstStyle/>
          <a:p>
            <a:pPr lvl="0">
              <a:spcBef>
                <a:spcPts val="0"/>
              </a:spcBef>
              <a:buNone/>
            </a:pPr>
            <a:r>
              <a:rPr b="1" lang="en">
                <a:solidFill>
                  <a:srgbClr val="000000"/>
                </a:solidFill>
              </a:rPr>
              <a:t>Why did African Americans leave the South?</a:t>
            </a:r>
          </a:p>
        </p:txBody>
      </p:sp>
      <p:sp>
        <p:nvSpPr>
          <p:cNvPr id="152" name="Shape 152"/>
          <p:cNvSpPr txBox="1"/>
          <p:nvPr>
            <p:ph idx="1" type="body"/>
          </p:nvPr>
        </p:nvSpPr>
        <p:spPr>
          <a:xfrm>
            <a:off x="1164175" y="1490575"/>
            <a:ext cx="6947100" cy="29850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African Americans left the South in response to push factors such as </a:t>
            </a:r>
            <a:r>
              <a:rPr lang="en" sz="2400" u="sng">
                <a:solidFill>
                  <a:schemeClr val="dk1"/>
                </a:solidFill>
              </a:rPr>
              <a:t>Jim Crow</a:t>
            </a:r>
            <a:r>
              <a:rPr lang="en" sz="2400">
                <a:solidFill>
                  <a:schemeClr val="dk1"/>
                </a:solidFill>
              </a:rPr>
              <a:t> discrimination, violence and poverty and pull factors such as </a:t>
            </a:r>
            <a:r>
              <a:rPr lang="en" sz="2400" u="sng">
                <a:solidFill>
                  <a:schemeClr val="dk1"/>
                </a:solidFill>
              </a:rPr>
              <a:t>job opportunities</a:t>
            </a:r>
            <a:r>
              <a:rPr lang="en" sz="2400">
                <a:solidFill>
                  <a:schemeClr val="dk1"/>
                </a:solidFill>
              </a:rPr>
              <a:t> in the Northern cities. </a:t>
            </a:r>
          </a:p>
        </p:txBody>
      </p:sp>
      <p:pic>
        <p:nvPicPr>
          <p:cNvPr id="153" name="Shape 153"/>
          <p:cNvPicPr preferRelativeResize="0"/>
          <p:nvPr/>
        </p:nvPicPr>
        <p:blipFill>
          <a:blip r:embed="rId3">
            <a:alphaModFix/>
          </a:blip>
          <a:stretch>
            <a:fillRect/>
          </a:stretch>
        </p:blipFill>
        <p:spPr>
          <a:xfrm>
            <a:off x="2004062" y="3166112"/>
            <a:ext cx="5267325" cy="3514725"/>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What was the Harlem Renaissance</a:t>
            </a:r>
          </a:p>
        </p:txBody>
      </p:sp>
      <p:sp>
        <p:nvSpPr>
          <p:cNvPr id="159" name="Shape 159"/>
          <p:cNvSpPr txBox="1"/>
          <p:nvPr>
            <p:ph idx="1" type="body"/>
          </p:nvPr>
        </p:nvSpPr>
        <p:spPr>
          <a:xfrm>
            <a:off x="671925" y="2590800"/>
            <a:ext cx="6690300" cy="3598200"/>
          </a:xfrm>
          <a:prstGeom prst="rect">
            <a:avLst/>
          </a:prstGeom>
        </p:spPr>
        <p:txBody>
          <a:bodyPr anchorCtr="0" anchor="t" bIns="91425" lIns="91425" rIns="91425" tIns="91425">
            <a:noAutofit/>
          </a:bodyPr>
          <a:lstStyle/>
          <a:p>
            <a:pPr lvl="0" rtl="0">
              <a:spcBef>
                <a:spcPts val="0"/>
              </a:spcBef>
              <a:buNone/>
            </a:pPr>
            <a:r>
              <a:rPr lang="en" sz="2400">
                <a:solidFill>
                  <a:schemeClr val="dk1"/>
                </a:solidFill>
              </a:rPr>
              <a:t>The Harlem Renaissance exalted the unique culture of African Americans and brought </a:t>
            </a:r>
            <a:r>
              <a:rPr lang="en" sz="2400" u="sng">
                <a:solidFill>
                  <a:schemeClr val="dk1"/>
                </a:solidFill>
              </a:rPr>
              <a:t>recognition and pride</a:t>
            </a:r>
            <a:r>
              <a:rPr lang="en" sz="2400">
                <a:solidFill>
                  <a:schemeClr val="dk1"/>
                </a:solidFill>
              </a:rPr>
              <a:t> to black artists in a variety of genres, particularly </a:t>
            </a:r>
            <a:r>
              <a:rPr lang="en" sz="2400" u="sng">
                <a:solidFill>
                  <a:schemeClr val="dk1"/>
                </a:solidFill>
              </a:rPr>
              <a:t>musicians</a:t>
            </a:r>
            <a:r>
              <a:rPr lang="en" sz="2400">
                <a:solidFill>
                  <a:schemeClr val="dk1"/>
                </a:solidFill>
              </a:rPr>
              <a:t>. </a:t>
            </a:r>
          </a:p>
          <a:p>
            <a:pPr lvl="0" rtl="0">
              <a:spcBef>
                <a:spcPts val="0"/>
              </a:spcBef>
              <a:buNone/>
            </a:pPr>
            <a:r>
              <a:rPr lang="en" sz="2400">
                <a:solidFill>
                  <a:schemeClr val="dk1"/>
                </a:solidFill>
              </a:rPr>
              <a:t>The radio helped to spread appreciation </a:t>
            </a:r>
          </a:p>
          <a:p>
            <a:pPr lvl="0" rtl="0">
              <a:spcBef>
                <a:spcPts val="0"/>
              </a:spcBef>
              <a:buNone/>
            </a:pPr>
            <a:r>
              <a:rPr lang="en" sz="2400">
                <a:solidFill>
                  <a:schemeClr val="dk1"/>
                </a:solidFill>
              </a:rPr>
              <a:t>for new trends in music such as </a:t>
            </a:r>
            <a:r>
              <a:rPr lang="en" sz="2400" u="sng">
                <a:solidFill>
                  <a:schemeClr val="dk1"/>
                </a:solidFill>
              </a:rPr>
              <a:t>jazz</a:t>
            </a:r>
            <a:r>
              <a:rPr lang="en" sz="2400">
                <a:solidFill>
                  <a:schemeClr val="dk1"/>
                </a:solidFill>
              </a:rPr>
              <a:t> to </a:t>
            </a:r>
          </a:p>
          <a:p>
            <a:pPr lvl="0">
              <a:spcBef>
                <a:spcPts val="0"/>
              </a:spcBef>
              <a:buClr>
                <a:schemeClr val="dk1"/>
              </a:buClr>
              <a:buSzPct val="45833"/>
              <a:buFont typeface="Arial"/>
              <a:buNone/>
            </a:pPr>
            <a:r>
              <a:rPr lang="en" sz="2400">
                <a:solidFill>
                  <a:schemeClr val="dk1"/>
                </a:solidFill>
              </a:rPr>
              <a:t>white audiences and promoted a shared national culture. </a:t>
            </a:r>
          </a:p>
        </p:txBody>
      </p:sp>
      <p:pic>
        <p:nvPicPr>
          <p:cNvPr id="160" name="Shape 160"/>
          <p:cNvPicPr preferRelativeResize="0"/>
          <p:nvPr/>
        </p:nvPicPr>
        <p:blipFill>
          <a:blip r:embed="rId3">
            <a:alphaModFix/>
          </a:blip>
          <a:stretch>
            <a:fillRect/>
          </a:stretch>
        </p:blipFill>
        <p:spPr>
          <a:xfrm>
            <a:off x="3527412" y="533400"/>
            <a:ext cx="3457575" cy="2057400"/>
          </a:xfrm>
          <a:prstGeom prst="rect">
            <a:avLst/>
          </a:prstGeom>
          <a:noFill/>
          <a:ln>
            <a:noFill/>
          </a:ln>
        </p:spPr>
      </p:pic>
      <p:pic>
        <p:nvPicPr>
          <p:cNvPr id="161" name="Shape 161"/>
          <p:cNvPicPr preferRelativeResize="0"/>
          <p:nvPr/>
        </p:nvPicPr>
        <p:blipFill>
          <a:blip r:embed="rId4">
            <a:alphaModFix/>
          </a:blip>
          <a:stretch>
            <a:fillRect/>
          </a:stretch>
        </p:blipFill>
        <p:spPr>
          <a:xfrm>
            <a:off x="6224550" y="3762500"/>
            <a:ext cx="2919450" cy="2941342"/>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sp>
        <p:nvSpPr>
          <p:cNvPr id="166" name="Shape 166"/>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Writers of the Harlem Renaissance</a:t>
            </a:r>
          </a:p>
        </p:txBody>
      </p:sp>
      <p:sp>
        <p:nvSpPr>
          <p:cNvPr id="167" name="Shape 167"/>
          <p:cNvSpPr txBox="1"/>
          <p:nvPr>
            <p:ph idx="1" type="body"/>
          </p:nvPr>
        </p:nvSpPr>
        <p:spPr>
          <a:xfrm>
            <a:off x="3489475" y="979200"/>
            <a:ext cx="51852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Writers of the Harlem Renaissance, such as </a:t>
            </a:r>
            <a:r>
              <a:rPr lang="en" sz="2400" u="sng">
                <a:solidFill>
                  <a:schemeClr val="dk1"/>
                </a:solidFill>
              </a:rPr>
              <a:t>Langston Hughes</a:t>
            </a:r>
            <a:r>
              <a:rPr lang="en" sz="2400">
                <a:solidFill>
                  <a:schemeClr val="dk1"/>
                </a:solidFill>
              </a:rPr>
              <a:t>, celebrated ties to African cultural traditions and black pride and questioned the position of African Americans in </a:t>
            </a:r>
            <a:r>
              <a:rPr lang="en" sz="2400" u="sng">
                <a:solidFill>
                  <a:schemeClr val="dk1"/>
                </a:solidFill>
              </a:rPr>
              <a:t>American life</a:t>
            </a:r>
            <a:r>
              <a:rPr lang="en" sz="2400">
                <a:solidFill>
                  <a:schemeClr val="dk1"/>
                </a:solidFill>
              </a:rPr>
              <a:t>.The Harlem Renaissance further pointed out the </a:t>
            </a:r>
            <a:r>
              <a:rPr lang="en" sz="2400" u="sng">
                <a:solidFill>
                  <a:schemeClr val="dk1"/>
                </a:solidFill>
              </a:rPr>
              <a:t>second class</a:t>
            </a:r>
            <a:r>
              <a:rPr lang="en" sz="2400">
                <a:solidFill>
                  <a:schemeClr val="dk1"/>
                </a:solidFill>
              </a:rPr>
              <a:t> citizenship of African Americans.</a:t>
            </a:r>
          </a:p>
        </p:txBody>
      </p:sp>
      <p:pic>
        <p:nvPicPr>
          <p:cNvPr id="168" name="Shape 168"/>
          <p:cNvPicPr preferRelativeResize="0"/>
          <p:nvPr/>
        </p:nvPicPr>
        <p:blipFill>
          <a:blip r:embed="rId3">
            <a:alphaModFix/>
          </a:blip>
          <a:stretch>
            <a:fillRect/>
          </a:stretch>
        </p:blipFill>
        <p:spPr>
          <a:xfrm>
            <a:off x="0" y="2481350"/>
            <a:ext cx="3324899" cy="332489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 name="Shape 172"/>
        <p:cNvGrpSpPr/>
        <p:nvPr/>
      </p:nvGrpSpPr>
      <p:grpSpPr>
        <a:xfrm>
          <a:off x="0" y="0"/>
          <a:ext cx="0" cy="0"/>
          <a:chOff x="0" y="0"/>
          <a:chExt cx="0" cy="0"/>
        </a:xfrm>
      </p:grpSpPr>
      <p:sp>
        <p:nvSpPr>
          <p:cNvPr id="173" name="Shape 173"/>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William H. Johnson</a:t>
            </a:r>
          </a:p>
        </p:txBody>
      </p:sp>
      <p:sp>
        <p:nvSpPr>
          <p:cNvPr id="174" name="Shape 174"/>
          <p:cNvSpPr txBox="1"/>
          <p:nvPr>
            <p:ph idx="1" type="body"/>
          </p:nvPr>
        </p:nvSpPr>
        <p:spPr>
          <a:xfrm>
            <a:off x="3203050" y="1105450"/>
            <a:ext cx="51852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Visual artists, such as </a:t>
            </a:r>
            <a:r>
              <a:rPr lang="en" sz="2400" u="sng">
                <a:solidFill>
                  <a:schemeClr val="dk1"/>
                </a:solidFill>
              </a:rPr>
              <a:t>William H. Johnson</a:t>
            </a:r>
            <a:r>
              <a:rPr lang="en" sz="2400">
                <a:solidFill>
                  <a:schemeClr val="dk1"/>
                </a:solidFill>
              </a:rPr>
              <a:t> of Florence, South Carolina, splashed their canvases with vibrant color that captured the dance halls, </a:t>
            </a:r>
            <a:r>
              <a:rPr lang="en" sz="2400" u="sng">
                <a:solidFill>
                  <a:schemeClr val="dk1"/>
                </a:solidFill>
              </a:rPr>
              <a:t>jazz bands</a:t>
            </a:r>
            <a:r>
              <a:rPr lang="en" sz="2400">
                <a:solidFill>
                  <a:schemeClr val="dk1"/>
                </a:solidFill>
              </a:rPr>
              <a:t> and the </a:t>
            </a:r>
            <a:r>
              <a:rPr lang="en" sz="2400" u="sng">
                <a:solidFill>
                  <a:schemeClr val="dk1"/>
                </a:solidFill>
              </a:rPr>
              <a:t>emotion</a:t>
            </a:r>
            <a:r>
              <a:rPr lang="en" sz="2400">
                <a:solidFill>
                  <a:schemeClr val="dk1"/>
                </a:solidFill>
              </a:rPr>
              <a:t> of the era. Johnson traveled to Paris in 1926, where he settled, painted and studied the works of modern European masters. </a:t>
            </a:r>
          </a:p>
        </p:txBody>
      </p:sp>
      <p:pic>
        <p:nvPicPr>
          <p:cNvPr id="175" name="Shape 175"/>
          <p:cNvPicPr preferRelativeResize="0"/>
          <p:nvPr/>
        </p:nvPicPr>
        <p:blipFill>
          <a:blip r:embed="rId3">
            <a:alphaModFix/>
          </a:blip>
          <a:stretch>
            <a:fillRect/>
          </a:stretch>
        </p:blipFill>
        <p:spPr>
          <a:xfrm>
            <a:off x="460250" y="2309049"/>
            <a:ext cx="2479149" cy="3116519"/>
          </a:xfrm>
          <a:prstGeom prst="rect">
            <a:avLst/>
          </a:prstGeom>
          <a:noFill/>
          <a:ln>
            <a:noFill/>
          </a:ln>
        </p:spPr>
      </p:pic>
      <p:pic>
        <p:nvPicPr>
          <p:cNvPr id="176" name="Shape 176"/>
          <p:cNvPicPr preferRelativeResize="0"/>
          <p:nvPr/>
        </p:nvPicPr>
        <p:blipFill>
          <a:blip r:embed="rId4">
            <a:alphaModFix/>
          </a:blip>
          <a:stretch>
            <a:fillRect/>
          </a:stretch>
        </p:blipFill>
        <p:spPr>
          <a:xfrm>
            <a:off x="6290375" y="4101387"/>
            <a:ext cx="2286000" cy="2695575"/>
          </a:xfrm>
          <a:prstGeom prst="rect">
            <a:avLst/>
          </a:prstGeom>
          <a:noFill/>
          <a:ln>
            <a:noFill/>
          </a:ln>
        </p:spPr>
      </p:pic>
      <p:pic>
        <p:nvPicPr>
          <p:cNvPr id="177" name="Shape 177"/>
          <p:cNvPicPr preferRelativeResize="0"/>
          <p:nvPr/>
        </p:nvPicPr>
        <p:blipFill>
          <a:blip r:embed="rId5">
            <a:alphaModFix/>
          </a:blip>
          <a:stretch>
            <a:fillRect/>
          </a:stretch>
        </p:blipFill>
        <p:spPr>
          <a:xfrm>
            <a:off x="2517887" y="4739575"/>
            <a:ext cx="1552575" cy="20574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 name="Shape 52"/>
        <p:cNvGrpSpPr/>
        <p:nvPr/>
      </p:nvGrpSpPr>
      <p:grpSpPr>
        <a:xfrm>
          <a:off x="0" y="0"/>
          <a:ext cx="0" cy="0"/>
          <a:chOff x="0" y="0"/>
          <a:chExt cx="0" cy="0"/>
        </a:xfrm>
      </p:grpSpPr>
      <p:sp>
        <p:nvSpPr>
          <p:cNvPr id="53" name="Shape 53"/>
          <p:cNvSpPr txBox="1"/>
          <p:nvPr>
            <p:ph type="title"/>
          </p:nvPr>
        </p:nvSpPr>
        <p:spPr>
          <a:xfrm>
            <a:off x="533400" y="533400"/>
            <a:ext cx="7549200" cy="948000"/>
          </a:xfrm>
          <a:prstGeom prst="rect">
            <a:avLst/>
          </a:prstGeom>
        </p:spPr>
        <p:txBody>
          <a:bodyPr anchorCtr="0" anchor="t" bIns="91425" lIns="91425" rIns="91425" tIns="91425">
            <a:noAutofit/>
          </a:bodyPr>
          <a:lstStyle/>
          <a:p>
            <a:pPr lvl="0">
              <a:lnSpc>
                <a:spcPct val="115000"/>
              </a:lnSpc>
              <a:spcBef>
                <a:spcPts val="0"/>
              </a:spcBef>
              <a:buClr>
                <a:schemeClr val="dk1"/>
              </a:buClr>
              <a:buSzPct val="45833"/>
              <a:buFont typeface="Arial"/>
              <a:buNone/>
            </a:pPr>
            <a:r>
              <a:rPr b="1" lang="en">
                <a:solidFill>
                  <a:schemeClr val="dk1"/>
                </a:solidFill>
              </a:rPr>
              <a:t>How did the US and South Carolina live during the 1920s?</a:t>
            </a:r>
          </a:p>
        </p:txBody>
      </p:sp>
      <p:sp>
        <p:nvSpPr>
          <p:cNvPr id="54" name="Shape 54"/>
          <p:cNvSpPr txBox="1"/>
          <p:nvPr>
            <p:ph idx="1" type="body"/>
          </p:nvPr>
        </p:nvSpPr>
        <p:spPr>
          <a:xfrm>
            <a:off x="964550" y="1718550"/>
            <a:ext cx="71745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In the United States and in South Carolina, the 1920s seemed to be a </a:t>
            </a:r>
            <a:r>
              <a:rPr lang="en" sz="2400" u="sng">
                <a:solidFill>
                  <a:schemeClr val="dk1"/>
                </a:solidFill>
              </a:rPr>
              <a:t>prosperous time</a:t>
            </a:r>
            <a:r>
              <a:rPr lang="en" sz="2400">
                <a:solidFill>
                  <a:schemeClr val="dk1"/>
                </a:solidFill>
              </a:rPr>
              <a:t>. Economic change resulted from the prosperity brought by the </a:t>
            </a:r>
            <a:r>
              <a:rPr lang="en" sz="2400" u="sng">
                <a:solidFill>
                  <a:schemeClr val="dk1"/>
                </a:solidFill>
              </a:rPr>
              <a:t>war years</a:t>
            </a:r>
            <a:r>
              <a:rPr lang="en" sz="2400">
                <a:solidFill>
                  <a:schemeClr val="dk1"/>
                </a:solidFill>
              </a:rPr>
              <a:t>. During the war, farmers’ economic conditions </a:t>
            </a:r>
            <a:r>
              <a:rPr lang="en" sz="2400" u="sng">
                <a:solidFill>
                  <a:schemeClr val="dk1"/>
                </a:solidFill>
              </a:rPr>
              <a:t>improved</a:t>
            </a:r>
            <a:r>
              <a:rPr lang="en" sz="2400">
                <a:solidFill>
                  <a:schemeClr val="dk1"/>
                </a:solidFill>
              </a:rPr>
              <a:t> because of increased </a:t>
            </a:r>
            <a:r>
              <a:rPr lang="en" sz="2400" u="sng">
                <a:solidFill>
                  <a:schemeClr val="dk1"/>
                </a:solidFill>
              </a:rPr>
              <a:t>demand</a:t>
            </a:r>
            <a:r>
              <a:rPr lang="en" sz="2400">
                <a:solidFill>
                  <a:schemeClr val="dk1"/>
                </a:solidFill>
              </a:rPr>
              <a:t> for their products. </a:t>
            </a:r>
          </a:p>
        </p:txBody>
      </p:sp>
      <p:pic>
        <p:nvPicPr>
          <p:cNvPr id="55" name="Shape 55"/>
          <p:cNvPicPr preferRelativeResize="0"/>
          <p:nvPr/>
        </p:nvPicPr>
        <p:blipFill>
          <a:blip r:embed="rId3">
            <a:alphaModFix/>
          </a:blip>
          <a:stretch>
            <a:fillRect/>
          </a:stretch>
        </p:blipFill>
        <p:spPr>
          <a:xfrm>
            <a:off x="3917625" y="3752021"/>
            <a:ext cx="4431450" cy="2866125"/>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The Resurgence of the KKK</a:t>
            </a:r>
          </a:p>
        </p:txBody>
      </p:sp>
      <p:sp>
        <p:nvSpPr>
          <p:cNvPr id="183" name="Shape 183"/>
          <p:cNvSpPr txBox="1"/>
          <p:nvPr>
            <p:ph idx="1" type="body"/>
          </p:nvPr>
        </p:nvSpPr>
        <p:spPr>
          <a:xfrm>
            <a:off x="4098325" y="1205250"/>
            <a:ext cx="4641000" cy="54591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Despite the growing popularity of African American music and art, the 1920s saw a </a:t>
            </a:r>
            <a:r>
              <a:rPr lang="en" sz="2400" u="sng">
                <a:solidFill>
                  <a:schemeClr val="dk1"/>
                </a:solidFill>
              </a:rPr>
              <a:t>revival</a:t>
            </a:r>
            <a:r>
              <a:rPr lang="en" sz="2400">
                <a:solidFill>
                  <a:schemeClr val="dk1"/>
                </a:solidFill>
              </a:rPr>
              <a:t> of the Ku Klux Klan. In 1915, the movie </a:t>
            </a:r>
            <a:r>
              <a:rPr i="1" lang="en" sz="2400" u="sng">
                <a:solidFill>
                  <a:schemeClr val="dk1"/>
                </a:solidFill>
              </a:rPr>
              <a:t>The Birth of a Nation</a:t>
            </a:r>
            <a:r>
              <a:rPr i="1" lang="en" sz="2400">
                <a:solidFill>
                  <a:schemeClr val="dk1"/>
                </a:solidFill>
              </a:rPr>
              <a:t> </a:t>
            </a:r>
            <a:r>
              <a:rPr lang="en" sz="2400">
                <a:solidFill>
                  <a:schemeClr val="dk1"/>
                </a:solidFill>
              </a:rPr>
              <a:t>depicted the Klan positively as the Redeemers of the Reconstruction era and the saviors of white womanhood. The movie aroused </a:t>
            </a:r>
            <a:r>
              <a:rPr lang="en" sz="2400" u="sng">
                <a:solidFill>
                  <a:schemeClr val="dk1"/>
                </a:solidFill>
              </a:rPr>
              <a:t>racist</a:t>
            </a:r>
            <a:r>
              <a:rPr lang="en" sz="2400">
                <a:solidFill>
                  <a:schemeClr val="dk1"/>
                </a:solidFill>
              </a:rPr>
              <a:t> sentiment against African Americans throughout the country.</a:t>
            </a:r>
          </a:p>
        </p:txBody>
      </p:sp>
      <p:pic>
        <p:nvPicPr>
          <p:cNvPr id="184" name="Shape 184"/>
          <p:cNvPicPr preferRelativeResize="0"/>
          <p:nvPr/>
        </p:nvPicPr>
        <p:blipFill>
          <a:blip r:embed="rId3">
            <a:alphaModFix/>
          </a:blip>
          <a:stretch>
            <a:fillRect/>
          </a:stretch>
        </p:blipFill>
        <p:spPr>
          <a:xfrm>
            <a:off x="138225" y="2006620"/>
            <a:ext cx="3650599" cy="2555399"/>
          </a:xfrm>
          <a:prstGeom prst="rect">
            <a:avLst/>
          </a:prstGeom>
          <a:noFill/>
          <a:ln>
            <a:noFill/>
          </a:ln>
        </p:spPr>
      </p:pic>
      <p:pic>
        <p:nvPicPr>
          <p:cNvPr id="185" name="Shape 185"/>
          <p:cNvPicPr preferRelativeResize="0"/>
          <p:nvPr/>
        </p:nvPicPr>
        <p:blipFill>
          <a:blip r:embed="rId4">
            <a:alphaModFix/>
          </a:blip>
          <a:stretch>
            <a:fillRect/>
          </a:stretch>
        </p:blipFill>
        <p:spPr>
          <a:xfrm>
            <a:off x="2136152" y="4094200"/>
            <a:ext cx="1962174" cy="2866774"/>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Who did the ‘new’ Klan target?</a:t>
            </a:r>
          </a:p>
        </p:txBody>
      </p:sp>
      <p:sp>
        <p:nvSpPr>
          <p:cNvPr id="191" name="Shape 191"/>
          <p:cNvSpPr txBox="1"/>
          <p:nvPr>
            <p:ph idx="1" type="body"/>
          </p:nvPr>
        </p:nvSpPr>
        <p:spPr>
          <a:xfrm>
            <a:off x="3277200" y="1402975"/>
            <a:ext cx="51852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u="sng">
                <a:solidFill>
                  <a:schemeClr val="dk1"/>
                </a:solidFill>
              </a:rPr>
              <a:t>Anti-immigrant</a:t>
            </a:r>
            <a:r>
              <a:rPr lang="en" sz="2400">
                <a:solidFill>
                  <a:schemeClr val="dk1"/>
                </a:solidFill>
              </a:rPr>
              <a:t> sentiments fueled by the Great War and by anti-immigrant legislation in the 1920s, added radicals, immigrants and </a:t>
            </a:r>
            <a:r>
              <a:rPr lang="en" sz="2400" u="sng">
                <a:solidFill>
                  <a:schemeClr val="dk1"/>
                </a:solidFill>
              </a:rPr>
              <a:t>Catholics</a:t>
            </a:r>
            <a:r>
              <a:rPr lang="en" sz="2400">
                <a:solidFill>
                  <a:schemeClr val="dk1"/>
                </a:solidFill>
              </a:rPr>
              <a:t> to the list of groups targeted by the new Klan. The business climate of the 1920s allowed the Klan to use advertising and </a:t>
            </a:r>
            <a:r>
              <a:rPr lang="en" sz="2400" u="sng">
                <a:solidFill>
                  <a:schemeClr val="dk1"/>
                </a:solidFill>
              </a:rPr>
              <a:t>business organizations</a:t>
            </a:r>
            <a:r>
              <a:rPr lang="en" sz="2400">
                <a:solidFill>
                  <a:schemeClr val="dk1"/>
                </a:solidFill>
              </a:rPr>
              <a:t> to promote membership and gain political power.</a:t>
            </a:r>
          </a:p>
        </p:txBody>
      </p:sp>
      <p:pic>
        <p:nvPicPr>
          <p:cNvPr id="192" name="Shape 192"/>
          <p:cNvPicPr preferRelativeResize="0"/>
          <p:nvPr/>
        </p:nvPicPr>
        <p:blipFill>
          <a:blip r:embed="rId3">
            <a:alphaModFix/>
          </a:blip>
          <a:stretch>
            <a:fillRect/>
          </a:stretch>
        </p:blipFill>
        <p:spPr>
          <a:xfrm>
            <a:off x="433774" y="1973347"/>
            <a:ext cx="2640024" cy="4653975"/>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sp>
        <p:nvSpPr>
          <p:cNvPr id="197" name="Shape 197"/>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Who did the ‘new’ Klan target?</a:t>
            </a:r>
          </a:p>
        </p:txBody>
      </p:sp>
      <p:sp>
        <p:nvSpPr>
          <p:cNvPr id="198" name="Shape 198"/>
          <p:cNvSpPr txBox="1"/>
          <p:nvPr>
            <p:ph idx="1" type="body"/>
          </p:nvPr>
        </p:nvSpPr>
        <p:spPr>
          <a:xfrm>
            <a:off x="4085975" y="1473450"/>
            <a:ext cx="42012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In the 1920s, the Klan was a national organization with a strong following in the small towns and cities of the Midwest as well as in the </a:t>
            </a:r>
            <a:r>
              <a:rPr lang="en" sz="2400" u="sng">
                <a:solidFill>
                  <a:schemeClr val="dk1"/>
                </a:solidFill>
              </a:rPr>
              <a:t>South</a:t>
            </a:r>
            <a:r>
              <a:rPr lang="en" sz="2400">
                <a:solidFill>
                  <a:schemeClr val="dk1"/>
                </a:solidFill>
              </a:rPr>
              <a:t>. Seeing themselves as moral </a:t>
            </a:r>
            <a:r>
              <a:rPr lang="en" sz="2400" u="sng">
                <a:solidFill>
                  <a:schemeClr val="dk1"/>
                </a:solidFill>
              </a:rPr>
              <a:t>regulators</a:t>
            </a:r>
            <a:r>
              <a:rPr lang="en" sz="2400">
                <a:solidFill>
                  <a:schemeClr val="dk1"/>
                </a:solidFill>
              </a:rPr>
              <a:t>, Klansmen targeted bootleggers and gamblers with cross burnings, </a:t>
            </a:r>
            <a:r>
              <a:rPr lang="en" sz="2400" u="sng">
                <a:solidFill>
                  <a:schemeClr val="dk1"/>
                </a:solidFill>
              </a:rPr>
              <a:t>public beatings</a:t>
            </a:r>
            <a:r>
              <a:rPr lang="en" sz="2400">
                <a:solidFill>
                  <a:schemeClr val="dk1"/>
                </a:solidFill>
              </a:rPr>
              <a:t> and lynching. </a:t>
            </a:r>
          </a:p>
        </p:txBody>
      </p:sp>
      <p:pic>
        <p:nvPicPr>
          <p:cNvPr id="199" name="Shape 199"/>
          <p:cNvPicPr preferRelativeResize="0"/>
          <p:nvPr/>
        </p:nvPicPr>
        <p:blipFill>
          <a:blip r:embed="rId3">
            <a:alphaModFix/>
          </a:blip>
          <a:stretch>
            <a:fillRect/>
          </a:stretch>
        </p:blipFill>
        <p:spPr>
          <a:xfrm>
            <a:off x="458500" y="2580225"/>
            <a:ext cx="3333750" cy="268605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South Carolina Farmers</a:t>
            </a:r>
          </a:p>
        </p:txBody>
      </p:sp>
      <p:sp>
        <p:nvSpPr>
          <p:cNvPr id="205" name="Shape 205"/>
          <p:cNvSpPr txBox="1"/>
          <p:nvPr>
            <p:ph idx="1" type="body"/>
          </p:nvPr>
        </p:nvSpPr>
        <p:spPr>
          <a:xfrm>
            <a:off x="3818300" y="1104700"/>
            <a:ext cx="48705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The economic prosperity brought about by wartime needs soon plummeted when the </a:t>
            </a:r>
            <a:r>
              <a:rPr lang="en" sz="2400" u="sng">
                <a:solidFill>
                  <a:schemeClr val="dk1"/>
                </a:solidFill>
              </a:rPr>
              <a:t>war ended</a:t>
            </a:r>
            <a:r>
              <a:rPr lang="en" sz="2400">
                <a:solidFill>
                  <a:schemeClr val="dk1"/>
                </a:solidFill>
              </a:rPr>
              <a:t>. The troops came home and Europeans were able to resume farming to feed their own populations. South Carolina farmers </a:t>
            </a:r>
            <a:r>
              <a:rPr lang="en" sz="2400" u="sng">
                <a:solidFill>
                  <a:schemeClr val="dk1"/>
                </a:solidFill>
              </a:rPr>
              <a:t>suffered</a:t>
            </a:r>
            <a:r>
              <a:rPr lang="en" sz="2400">
                <a:solidFill>
                  <a:schemeClr val="dk1"/>
                </a:solidFill>
              </a:rPr>
              <a:t> as demand for their crops plunged and so did the </a:t>
            </a:r>
            <a:r>
              <a:rPr lang="en" sz="2400" u="sng">
                <a:solidFill>
                  <a:schemeClr val="dk1"/>
                </a:solidFill>
              </a:rPr>
              <a:t>prices</a:t>
            </a:r>
            <a:r>
              <a:rPr lang="en" sz="2400">
                <a:solidFill>
                  <a:schemeClr val="dk1"/>
                </a:solidFill>
              </a:rPr>
              <a:t>. </a:t>
            </a:r>
          </a:p>
        </p:txBody>
      </p:sp>
      <p:pic>
        <p:nvPicPr>
          <p:cNvPr id="206" name="Shape 206"/>
          <p:cNvPicPr preferRelativeResize="0"/>
          <p:nvPr/>
        </p:nvPicPr>
        <p:blipFill>
          <a:blip r:embed="rId3">
            <a:alphaModFix/>
          </a:blip>
          <a:stretch>
            <a:fillRect/>
          </a:stretch>
        </p:blipFill>
        <p:spPr>
          <a:xfrm>
            <a:off x="131349" y="2100925"/>
            <a:ext cx="3575275" cy="4279173"/>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type="title"/>
          </p:nvPr>
        </p:nvSpPr>
        <p:spPr>
          <a:xfrm>
            <a:off x="533400" y="533400"/>
            <a:ext cx="2106600" cy="791100"/>
          </a:xfrm>
          <a:prstGeom prst="rect">
            <a:avLst/>
          </a:prstGeom>
        </p:spPr>
        <p:txBody>
          <a:bodyPr anchorCtr="0" anchor="t" bIns="91425" lIns="91425" rIns="91425" tIns="91425">
            <a:noAutofit/>
          </a:bodyPr>
          <a:lstStyle/>
          <a:p>
            <a:pPr lvl="0">
              <a:spcBef>
                <a:spcPts val="0"/>
              </a:spcBef>
              <a:buNone/>
            </a:pPr>
            <a:r>
              <a:rPr b="1" lang="en">
                <a:solidFill>
                  <a:srgbClr val="000000"/>
                </a:solidFill>
              </a:rPr>
              <a:t>Boll Weevil</a:t>
            </a:r>
          </a:p>
        </p:txBody>
      </p:sp>
      <p:sp>
        <p:nvSpPr>
          <p:cNvPr id="212" name="Shape 212"/>
          <p:cNvSpPr txBox="1"/>
          <p:nvPr>
            <p:ph idx="1" type="body"/>
          </p:nvPr>
        </p:nvSpPr>
        <p:spPr>
          <a:xfrm>
            <a:off x="3308100" y="1715450"/>
            <a:ext cx="5185200" cy="4899600"/>
          </a:xfrm>
          <a:prstGeom prst="rect">
            <a:avLst/>
          </a:prstGeom>
        </p:spPr>
        <p:txBody>
          <a:bodyPr anchorCtr="0" anchor="t" bIns="91425" lIns="91425" rIns="91425" tIns="91425">
            <a:noAutofit/>
          </a:bodyPr>
          <a:lstStyle/>
          <a:p>
            <a:pPr lvl="0">
              <a:spcBef>
                <a:spcPts val="0"/>
              </a:spcBef>
              <a:buClr>
                <a:schemeClr val="dk1"/>
              </a:buClr>
              <a:buSzPct val="42307"/>
              <a:buFont typeface="Arial"/>
              <a:buNone/>
            </a:pPr>
            <a:r>
              <a:rPr lang="en" sz="2600">
                <a:solidFill>
                  <a:schemeClr val="dk1"/>
                </a:solidFill>
              </a:rPr>
              <a:t>The agricultural economy further suffered when the </a:t>
            </a:r>
            <a:r>
              <a:rPr lang="en" sz="2600" u="sng">
                <a:solidFill>
                  <a:schemeClr val="dk1"/>
                </a:solidFill>
              </a:rPr>
              <a:t>boll weevil</a:t>
            </a:r>
            <a:r>
              <a:rPr lang="en" sz="2600">
                <a:solidFill>
                  <a:schemeClr val="dk1"/>
                </a:solidFill>
              </a:rPr>
              <a:t>, an insect pest, attacked the </a:t>
            </a:r>
            <a:r>
              <a:rPr lang="en" sz="2600" u="sng">
                <a:solidFill>
                  <a:schemeClr val="dk1"/>
                </a:solidFill>
              </a:rPr>
              <a:t>cotton</a:t>
            </a:r>
            <a:r>
              <a:rPr lang="en" sz="2600">
                <a:solidFill>
                  <a:schemeClr val="dk1"/>
                </a:solidFill>
              </a:rPr>
              <a:t> crop. Prices improved a little in 1922, because of the plunging supply due to the boll weevil, but never reached prewar levels. </a:t>
            </a:r>
          </a:p>
        </p:txBody>
      </p:sp>
      <p:pic>
        <p:nvPicPr>
          <p:cNvPr id="213" name="Shape 213"/>
          <p:cNvPicPr preferRelativeResize="0"/>
          <p:nvPr/>
        </p:nvPicPr>
        <p:blipFill>
          <a:blip r:embed="rId3">
            <a:alphaModFix/>
          </a:blip>
          <a:stretch>
            <a:fillRect/>
          </a:stretch>
        </p:blipFill>
        <p:spPr>
          <a:xfrm>
            <a:off x="650425" y="2277275"/>
            <a:ext cx="2057400" cy="29337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Agricultural Issues</a:t>
            </a:r>
          </a:p>
        </p:txBody>
      </p:sp>
      <p:sp>
        <p:nvSpPr>
          <p:cNvPr id="219" name="Shape 219"/>
          <p:cNvSpPr txBox="1"/>
          <p:nvPr>
            <p:ph idx="1" type="body"/>
          </p:nvPr>
        </p:nvSpPr>
        <p:spPr>
          <a:xfrm>
            <a:off x="533400" y="1842600"/>
            <a:ext cx="36384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By the end of the 1920s, cotton, like rice before it, was no longer a viable crop in the Lowcountry. Farmers turned to other crops such as </a:t>
            </a:r>
            <a:r>
              <a:rPr lang="en" sz="2400" u="sng">
                <a:solidFill>
                  <a:schemeClr val="dk1"/>
                </a:solidFill>
              </a:rPr>
              <a:t>peaches</a:t>
            </a:r>
            <a:r>
              <a:rPr lang="en" sz="2400">
                <a:solidFill>
                  <a:schemeClr val="dk1"/>
                </a:solidFill>
              </a:rPr>
              <a:t> and </a:t>
            </a:r>
            <a:r>
              <a:rPr lang="en" sz="2400" u="sng">
                <a:solidFill>
                  <a:schemeClr val="dk1"/>
                </a:solidFill>
              </a:rPr>
              <a:t>livestock</a:t>
            </a:r>
            <a:r>
              <a:rPr lang="en" sz="2400">
                <a:solidFill>
                  <a:schemeClr val="dk1"/>
                </a:solidFill>
              </a:rPr>
              <a:t>. Drought, erosion and </a:t>
            </a:r>
            <a:r>
              <a:rPr lang="en" sz="2400" u="sng">
                <a:solidFill>
                  <a:schemeClr val="dk1"/>
                </a:solidFill>
              </a:rPr>
              <a:t>soil depletion</a:t>
            </a:r>
            <a:r>
              <a:rPr lang="en" sz="2400">
                <a:solidFill>
                  <a:schemeClr val="dk1"/>
                </a:solidFill>
              </a:rPr>
              <a:t> further worsened the conditions in farming.</a:t>
            </a:r>
          </a:p>
        </p:txBody>
      </p:sp>
      <p:pic>
        <p:nvPicPr>
          <p:cNvPr id="220" name="Shape 220"/>
          <p:cNvPicPr preferRelativeResize="0"/>
          <p:nvPr/>
        </p:nvPicPr>
        <p:blipFill>
          <a:blip r:embed="rId3">
            <a:alphaModFix/>
          </a:blip>
          <a:stretch>
            <a:fillRect/>
          </a:stretch>
        </p:blipFill>
        <p:spPr>
          <a:xfrm>
            <a:off x="4234875" y="2251000"/>
            <a:ext cx="4139525" cy="3256424"/>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Farmers in the 1920s</a:t>
            </a:r>
          </a:p>
        </p:txBody>
      </p:sp>
      <p:sp>
        <p:nvSpPr>
          <p:cNvPr id="226" name="Shape 226"/>
          <p:cNvSpPr txBox="1"/>
          <p:nvPr>
            <p:ph idx="1" type="body"/>
          </p:nvPr>
        </p:nvSpPr>
        <p:spPr>
          <a:xfrm>
            <a:off x="1188150" y="2210700"/>
            <a:ext cx="7110600" cy="4899600"/>
          </a:xfrm>
          <a:prstGeom prst="rect">
            <a:avLst/>
          </a:prstGeom>
        </p:spPr>
        <p:txBody>
          <a:bodyPr anchorCtr="0" anchor="t" bIns="91425" lIns="91425" rIns="91425" tIns="91425">
            <a:noAutofit/>
          </a:bodyPr>
          <a:lstStyle/>
          <a:p>
            <a:pPr lvl="0">
              <a:spcBef>
                <a:spcPts val="0"/>
              </a:spcBef>
              <a:buClr>
                <a:schemeClr val="dk1"/>
              </a:buClr>
              <a:buSzPct val="42307"/>
              <a:buFont typeface="Arial"/>
              <a:buNone/>
            </a:pPr>
            <a:r>
              <a:rPr lang="en" sz="2600">
                <a:solidFill>
                  <a:schemeClr val="dk1"/>
                </a:solidFill>
              </a:rPr>
              <a:t>During the boom of the war years, farmers had borrowed from their local </a:t>
            </a:r>
            <a:r>
              <a:rPr lang="en" sz="2600" u="sng">
                <a:solidFill>
                  <a:schemeClr val="dk1"/>
                </a:solidFill>
              </a:rPr>
              <a:t>banks</a:t>
            </a:r>
            <a:r>
              <a:rPr lang="en" sz="2600">
                <a:solidFill>
                  <a:schemeClr val="dk1"/>
                </a:solidFill>
              </a:rPr>
              <a:t> to expand, buying land, equipment and later, in a desperate attempt to save their crops, </a:t>
            </a:r>
            <a:r>
              <a:rPr lang="en" sz="2600" u="sng">
                <a:solidFill>
                  <a:schemeClr val="dk1"/>
                </a:solidFill>
              </a:rPr>
              <a:t>pesticides</a:t>
            </a:r>
            <a:r>
              <a:rPr lang="en" sz="2600">
                <a:solidFill>
                  <a:schemeClr val="dk1"/>
                </a:solidFill>
              </a:rPr>
              <a:t> to kill the boll weevil. With low prices for their increasingly lower crop yields, farmers were unable to make </a:t>
            </a:r>
            <a:r>
              <a:rPr lang="en" sz="2600" u="sng">
                <a:solidFill>
                  <a:schemeClr val="dk1"/>
                </a:solidFill>
              </a:rPr>
              <a:t>payments on loans</a:t>
            </a:r>
            <a:r>
              <a:rPr lang="en" sz="2600">
                <a:solidFill>
                  <a:schemeClr val="dk1"/>
                </a:solidFill>
              </a:rPr>
              <a:t>. </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Banks in the 1920s</a:t>
            </a:r>
          </a:p>
        </p:txBody>
      </p:sp>
      <p:sp>
        <p:nvSpPr>
          <p:cNvPr id="232" name="Shape 232"/>
          <p:cNvSpPr txBox="1"/>
          <p:nvPr>
            <p:ph idx="1" type="body"/>
          </p:nvPr>
        </p:nvSpPr>
        <p:spPr>
          <a:xfrm>
            <a:off x="3083000" y="875100"/>
            <a:ext cx="51852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Banks </a:t>
            </a:r>
            <a:r>
              <a:rPr lang="en" sz="2400" u="sng">
                <a:solidFill>
                  <a:schemeClr val="dk1"/>
                </a:solidFill>
              </a:rPr>
              <a:t>foreclosed </a:t>
            </a:r>
            <a:r>
              <a:rPr lang="en" sz="2400">
                <a:solidFill>
                  <a:schemeClr val="dk1"/>
                </a:solidFill>
              </a:rPr>
              <a:t>on delinquent mortgages or farms were taken by the state because the farmers could not pay their </a:t>
            </a:r>
            <a:r>
              <a:rPr lang="en" sz="2400" u="sng">
                <a:solidFill>
                  <a:schemeClr val="dk1"/>
                </a:solidFill>
              </a:rPr>
              <a:t>taxes</a:t>
            </a:r>
            <a:r>
              <a:rPr lang="en" sz="2400">
                <a:solidFill>
                  <a:schemeClr val="dk1"/>
                </a:solidFill>
              </a:rPr>
              <a:t>. Because they could not make money on their loans or sell the devalued land that they had foreclosed on, banks were failing in South Carolina even before the </a:t>
            </a:r>
            <a:r>
              <a:rPr lang="en" sz="2400" u="sng">
                <a:solidFill>
                  <a:schemeClr val="dk1"/>
                </a:solidFill>
              </a:rPr>
              <a:t>stock market crash</a:t>
            </a:r>
            <a:r>
              <a:rPr lang="en" sz="2400">
                <a:solidFill>
                  <a:schemeClr val="dk1"/>
                </a:solidFill>
              </a:rPr>
              <a:t> of 1929.</a:t>
            </a:r>
          </a:p>
        </p:txBody>
      </p:sp>
      <p:pic>
        <p:nvPicPr>
          <p:cNvPr id="233" name="Shape 233"/>
          <p:cNvPicPr preferRelativeResize="0"/>
          <p:nvPr/>
        </p:nvPicPr>
        <p:blipFill>
          <a:blip r:embed="rId3">
            <a:alphaModFix/>
          </a:blip>
          <a:stretch>
            <a:fillRect/>
          </a:stretch>
        </p:blipFill>
        <p:spPr>
          <a:xfrm>
            <a:off x="220968" y="4359568"/>
            <a:ext cx="4371025" cy="2498424"/>
          </a:xfrm>
          <a:prstGeom prst="rect">
            <a:avLst/>
          </a:prstGeom>
          <a:noFill/>
          <a:ln>
            <a:noFill/>
          </a:ln>
        </p:spPr>
      </p:pic>
      <p:pic>
        <p:nvPicPr>
          <p:cNvPr id="234" name="Shape 234"/>
          <p:cNvPicPr preferRelativeResize="0"/>
          <p:nvPr/>
        </p:nvPicPr>
        <p:blipFill>
          <a:blip r:embed="rId4">
            <a:alphaModFix/>
          </a:blip>
          <a:stretch>
            <a:fillRect/>
          </a:stretch>
        </p:blipFill>
        <p:spPr>
          <a:xfrm>
            <a:off x="6896100" y="3896025"/>
            <a:ext cx="2247900" cy="2762250"/>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ph type="title"/>
          </p:nvPr>
        </p:nvSpPr>
        <p:spPr>
          <a:xfrm>
            <a:off x="533400" y="533400"/>
            <a:ext cx="2060100" cy="22740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b="1" lang="en">
                <a:solidFill>
                  <a:schemeClr val="dk1"/>
                </a:solidFill>
              </a:rPr>
              <a:t>What happened to the farmers who lost their farms?</a:t>
            </a:r>
          </a:p>
        </p:txBody>
      </p:sp>
      <p:sp>
        <p:nvSpPr>
          <p:cNvPr id="240" name="Shape 240"/>
          <p:cNvSpPr txBox="1"/>
          <p:nvPr>
            <p:ph idx="1" type="body"/>
          </p:nvPr>
        </p:nvSpPr>
        <p:spPr>
          <a:xfrm>
            <a:off x="3203050" y="1205250"/>
            <a:ext cx="51852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Dispossessed farmers became sharecroppers or tenant farmers or left the state to seek opportunities in the </a:t>
            </a:r>
            <a:r>
              <a:rPr lang="en" sz="2400" u="sng">
                <a:solidFill>
                  <a:schemeClr val="dk1"/>
                </a:solidFill>
              </a:rPr>
              <a:t>factories</a:t>
            </a:r>
            <a:r>
              <a:rPr lang="en" sz="2400">
                <a:solidFill>
                  <a:schemeClr val="dk1"/>
                </a:solidFill>
              </a:rPr>
              <a:t> of the North. White farmers and sharecroppers moved to mill towns to find work in the </a:t>
            </a:r>
            <a:r>
              <a:rPr lang="en" sz="2400" u="sng">
                <a:solidFill>
                  <a:schemeClr val="dk1"/>
                </a:solidFill>
              </a:rPr>
              <a:t>textile mills</a:t>
            </a:r>
            <a:r>
              <a:rPr lang="en" sz="2400">
                <a:solidFill>
                  <a:schemeClr val="dk1"/>
                </a:solidFill>
              </a:rPr>
              <a:t>.</a:t>
            </a:r>
          </a:p>
        </p:txBody>
      </p:sp>
      <p:pic>
        <p:nvPicPr>
          <p:cNvPr id="241" name="Shape 241"/>
          <p:cNvPicPr preferRelativeResize="0"/>
          <p:nvPr/>
        </p:nvPicPr>
        <p:blipFill>
          <a:blip r:embed="rId3">
            <a:alphaModFix/>
          </a:blip>
          <a:stretch>
            <a:fillRect/>
          </a:stretch>
        </p:blipFill>
        <p:spPr>
          <a:xfrm>
            <a:off x="1586800" y="3953700"/>
            <a:ext cx="4019550" cy="276225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x="0" y="0"/>
          <a:ext cx="0" cy="0"/>
          <a:chOff x="0" y="0"/>
          <a:chExt cx="0" cy="0"/>
        </a:xfrm>
      </p:grpSpPr>
      <p:sp>
        <p:nvSpPr>
          <p:cNvPr id="246" name="Shape 246"/>
          <p:cNvSpPr txBox="1"/>
          <p:nvPr>
            <p:ph type="title"/>
          </p:nvPr>
        </p:nvSpPr>
        <p:spPr>
          <a:xfrm>
            <a:off x="1389000" y="775775"/>
            <a:ext cx="6366000" cy="9195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b="1" lang="en">
                <a:solidFill>
                  <a:schemeClr val="dk1"/>
                </a:solidFill>
              </a:rPr>
              <a:t>How was the textile industry affected during the 1920s?</a:t>
            </a:r>
          </a:p>
        </p:txBody>
      </p:sp>
      <p:sp>
        <p:nvSpPr>
          <p:cNvPr id="247" name="Shape 247"/>
          <p:cNvSpPr txBox="1"/>
          <p:nvPr>
            <p:ph idx="1" type="body"/>
          </p:nvPr>
        </p:nvSpPr>
        <p:spPr>
          <a:xfrm>
            <a:off x="555400" y="1764150"/>
            <a:ext cx="5185200" cy="4899600"/>
          </a:xfrm>
          <a:prstGeom prst="rect">
            <a:avLst/>
          </a:prstGeom>
        </p:spPr>
        <p:txBody>
          <a:bodyPr anchorCtr="0" anchor="t" bIns="91425" lIns="91425" rIns="91425" tIns="91425">
            <a:noAutofit/>
          </a:bodyPr>
          <a:lstStyle/>
          <a:p>
            <a:pPr lvl="0" rtl="0">
              <a:spcBef>
                <a:spcPts val="0"/>
              </a:spcBef>
              <a:buNone/>
            </a:pPr>
            <a:r>
              <a:rPr lang="en" sz="2400">
                <a:solidFill>
                  <a:schemeClr val="dk1"/>
                </a:solidFill>
              </a:rPr>
              <a:t>The textile industry experienced changes due to a declining </a:t>
            </a:r>
          </a:p>
          <a:p>
            <a:pPr lvl="0" rtl="0">
              <a:spcBef>
                <a:spcPts val="0"/>
              </a:spcBef>
              <a:buNone/>
            </a:pPr>
            <a:r>
              <a:rPr lang="en" sz="2400">
                <a:solidFill>
                  <a:schemeClr val="dk1"/>
                </a:solidFill>
              </a:rPr>
              <a:t>demand in the 1920s. Synthetic fibers, such as </a:t>
            </a:r>
            <a:r>
              <a:rPr lang="en" sz="2400" u="sng">
                <a:solidFill>
                  <a:schemeClr val="dk1"/>
                </a:solidFill>
              </a:rPr>
              <a:t>nylon</a:t>
            </a:r>
            <a:r>
              <a:rPr lang="en" sz="2400">
                <a:solidFill>
                  <a:schemeClr val="dk1"/>
                </a:solidFill>
              </a:rPr>
              <a:t>, replaced </a:t>
            </a:r>
          </a:p>
          <a:p>
            <a:pPr lvl="0" rtl="0">
              <a:spcBef>
                <a:spcPts val="0"/>
              </a:spcBef>
              <a:buNone/>
            </a:pPr>
            <a:r>
              <a:rPr lang="en" sz="2400">
                <a:solidFill>
                  <a:schemeClr val="dk1"/>
                </a:solidFill>
              </a:rPr>
              <a:t>cotton in the fashions of the era </a:t>
            </a:r>
          </a:p>
          <a:p>
            <a:pPr lvl="0" rtl="0">
              <a:spcBef>
                <a:spcPts val="0"/>
              </a:spcBef>
              <a:buNone/>
            </a:pPr>
            <a:r>
              <a:rPr lang="en" sz="2400">
                <a:solidFill>
                  <a:schemeClr val="dk1"/>
                </a:solidFill>
              </a:rPr>
              <a:t>and </a:t>
            </a:r>
            <a:r>
              <a:rPr lang="en" sz="2400" u="sng">
                <a:solidFill>
                  <a:schemeClr val="dk1"/>
                </a:solidFill>
              </a:rPr>
              <a:t>shorter skirts</a:t>
            </a:r>
            <a:r>
              <a:rPr lang="en" sz="2400">
                <a:solidFill>
                  <a:schemeClr val="dk1"/>
                </a:solidFill>
              </a:rPr>
              <a:t> used less </a:t>
            </a:r>
          </a:p>
          <a:p>
            <a:pPr lvl="0">
              <a:spcBef>
                <a:spcPts val="0"/>
              </a:spcBef>
              <a:buClr>
                <a:schemeClr val="dk1"/>
              </a:buClr>
              <a:buSzPct val="45833"/>
              <a:buFont typeface="Arial"/>
              <a:buNone/>
            </a:pPr>
            <a:r>
              <a:rPr lang="en" sz="2400">
                <a:solidFill>
                  <a:schemeClr val="dk1"/>
                </a:solidFill>
              </a:rPr>
              <a:t>material. </a:t>
            </a:r>
            <a:r>
              <a:rPr lang="en" sz="2400" u="sng">
                <a:solidFill>
                  <a:schemeClr val="dk1"/>
                </a:solidFill>
              </a:rPr>
              <a:t>International competition</a:t>
            </a:r>
            <a:r>
              <a:rPr lang="en" sz="2400">
                <a:solidFill>
                  <a:schemeClr val="dk1"/>
                </a:solidFill>
              </a:rPr>
              <a:t> also increased as tariffs that had protected the domestic textile industry were reduced</a:t>
            </a:r>
          </a:p>
        </p:txBody>
      </p:sp>
      <p:pic>
        <p:nvPicPr>
          <p:cNvPr id="248" name="Shape 248"/>
          <p:cNvPicPr preferRelativeResize="0"/>
          <p:nvPr/>
        </p:nvPicPr>
        <p:blipFill>
          <a:blip r:embed="rId3">
            <a:alphaModFix/>
          </a:blip>
          <a:stretch>
            <a:fillRect/>
          </a:stretch>
        </p:blipFill>
        <p:spPr>
          <a:xfrm>
            <a:off x="5561800" y="1814900"/>
            <a:ext cx="3468450" cy="2674724"/>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Did the Prosperity Last?</a:t>
            </a:r>
          </a:p>
        </p:txBody>
      </p:sp>
      <p:sp>
        <p:nvSpPr>
          <p:cNvPr id="61" name="Shape 61"/>
          <p:cNvSpPr txBox="1"/>
          <p:nvPr>
            <p:ph idx="1" type="body"/>
          </p:nvPr>
        </p:nvSpPr>
        <p:spPr>
          <a:xfrm>
            <a:off x="1361900" y="2082575"/>
            <a:ext cx="6857700" cy="4899600"/>
          </a:xfrm>
          <a:prstGeom prst="rect">
            <a:avLst/>
          </a:prstGeom>
        </p:spPr>
        <p:txBody>
          <a:bodyPr anchorCtr="0" anchor="t" bIns="91425" lIns="91425" rIns="91425" tIns="91425">
            <a:noAutofit/>
          </a:bodyPr>
          <a:lstStyle/>
          <a:p>
            <a:pPr lvl="0">
              <a:spcBef>
                <a:spcPts val="0"/>
              </a:spcBef>
              <a:buClr>
                <a:schemeClr val="dk1"/>
              </a:buClr>
              <a:buSzPct val="42307"/>
              <a:buFont typeface="Arial"/>
              <a:buNone/>
            </a:pPr>
            <a:r>
              <a:rPr lang="en" sz="2600" u="sng">
                <a:solidFill>
                  <a:schemeClr val="dk1"/>
                </a:solidFill>
              </a:rPr>
              <a:t>Bankers</a:t>
            </a:r>
            <a:r>
              <a:rPr lang="en" sz="2600">
                <a:solidFill>
                  <a:schemeClr val="dk1"/>
                </a:solidFill>
              </a:rPr>
              <a:t> and merchants, as well as landowners, sharecroppers and tenant farmers shared in the good times and went on a </a:t>
            </a:r>
            <a:r>
              <a:rPr lang="en" sz="2600" u="sng">
                <a:solidFill>
                  <a:schemeClr val="dk1"/>
                </a:solidFill>
              </a:rPr>
              <a:t>spending spree</a:t>
            </a:r>
            <a:r>
              <a:rPr lang="en" sz="2600">
                <a:solidFill>
                  <a:schemeClr val="dk1"/>
                </a:solidFill>
              </a:rPr>
              <a:t>. Prosperity did not last and soon cotton and tobacco prices fell as a result of </a:t>
            </a:r>
            <a:r>
              <a:rPr lang="en" sz="2600" u="sng">
                <a:solidFill>
                  <a:schemeClr val="dk1"/>
                </a:solidFill>
              </a:rPr>
              <a:t>overproduction</a:t>
            </a:r>
            <a:r>
              <a:rPr lang="en" sz="2600">
                <a:solidFill>
                  <a:schemeClr val="dk1"/>
                </a:solidFill>
              </a:rPr>
              <a:t> and the loss of </a:t>
            </a:r>
            <a:r>
              <a:rPr lang="en" sz="2600" u="sng">
                <a:solidFill>
                  <a:schemeClr val="dk1"/>
                </a:solidFill>
              </a:rPr>
              <a:t>overseas markets</a:t>
            </a:r>
            <a:r>
              <a:rPr lang="en" sz="2600">
                <a:solidFill>
                  <a:schemeClr val="dk1"/>
                </a:solidFill>
              </a:rPr>
              <a:t>.</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sp>
        <p:nvSpPr>
          <p:cNvPr id="253" name="Shape 253"/>
          <p:cNvSpPr txBox="1"/>
          <p:nvPr>
            <p:ph type="title"/>
          </p:nvPr>
        </p:nvSpPr>
        <p:spPr>
          <a:xfrm>
            <a:off x="533400" y="533400"/>
            <a:ext cx="3186300" cy="13092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b="1" lang="en">
                <a:solidFill>
                  <a:schemeClr val="dk1"/>
                </a:solidFill>
              </a:rPr>
              <a:t>What other factors affected the textile industry?</a:t>
            </a:r>
          </a:p>
        </p:txBody>
      </p:sp>
      <p:sp>
        <p:nvSpPr>
          <p:cNvPr id="254" name="Shape 254"/>
          <p:cNvSpPr txBox="1"/>
          <p:nvPr>
            <p:ph idx="1" type="body"/>
          </p:nvPr>
        </p:nvSpPr>
        <p:spPr>
          <a:xfrm>
            <a:off x="1390750" y="2153500"/>
            <a:ext cx="65328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Despite these challenges, the </a:t>
            </a:r>
            <a:r>
              <a:rPr lang="en" sz="2400" u="sng">
                <a:solidFill>
                  <a:schemeClr val="dk1"/>
                </a:solidFill>
              </a:rPr>
              <a:t>textile industry</a:t>
            </a:r>
            <a:r>
              <a:rPr lang="en" sz="2400">
                <a:solidFill>
                  <a:schemeClr val="dk1"/>
                </a:solidFill>
              </a:rPr>
              <a:t> in South Carolina grew throughout the 1920s as New England textile mills closed in response to these poor economic conditions and moved south. Northern industrialists were attracted to South Carolina because of the ready supply of </a:t>
            </a:r>
            <a:r>
              <a:rPr lang="en" sz="2400" u="sng">
                <a:solidFill>
                  <a:schemeClr val="dk1"/>
                </a:solidFill>
              </a:rPr>
              <a:t>cheap labor</a:t>
            </a:r>
            <a:r>
              <a:rPr lang="en" sz="2400">
                <a:solidFill>
                  <a:schemeClr val="dk1"/>
                </a:solidFill>
              </a:rPr>
              <a:t>.</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sp>
        <p:nvSpPr>
          <p:cNvPr id="259" name="Shape 259"/>
          <p:cNvSpPr txBox="1"/>
          <p:nvPr>
            <p:ph type="title"/>
          </p:nvPr>
        </p:nvSpPr>
        <p:spPr>
          <a:xfrm>
            <a:off x="533400" y="533400"/>
            <a:ext cx="2473500" cy="2202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b="1" lang="en">
                <a:solidFill>
                  <a:schemeClr val="dk1"/>
                </a:solidFill>
              </a:rPr>
              <a:t>What changes were mill owners making during this time?</a:t>
            </a:r>
          </a:p>
        </p:txBody>
      </p:sp>
      <p:sp>
        <p:nvSpPr>
          <p:cNvPr id="260" name="Shape 260"/>
          <p:cNvSpPr txBox="1"/>
          <p:nvPr>
            <p:ph idx="1" type="body"/>
          </p:nvPr>
        </p:nvSpPr>
        <p:spPr>
          <a:xfrm>
            <a:off x="1080475" y="3125125"/>
            <a:ext cx="72477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Mill owners improved living conditions in the mill villages by adding electricity and </a:t>
            </a:r>
            <a:r>
              <a:rPr lang="en" sz="2400" u="sng">
                <a:solidFill>
                  <a:schemeClr val="dk1"/>
                </a:solidFill>
              </a:rPr>
              <a:t>running water</a:t>
            </a:r>
            <a:r>
              <a:rPr lang="en" sz="2400">
                <a:solidFill>
                  <a:schemeClr val="dk1"/>
                </a:solidFill>
              </a:rPr>
              <a:t>. They also tried to combat continued economic competition and increase their profit by using methods such as the “</a:t>
            </a:r>
            <a:r>
              <a:rPr lang="en" sz="2400" u="sng">
                <a:solidFill>
                  <a:schemeClr val="dk1"/>
                </a:solidFill>
              </a:rPr>
              <a:t>speed-up</a:t>
            </a:r>
            <a:r>
              <a:rPr lang="en" sz="2400">
                <a:solidFill>
                  <a:schemeClr val="dk1"/>
                </a:solidFill>
              </a:rPr>
              <a:t>”, where machines were set to run faster, and the “</a:t>
            </a:r>
            <a:r>
              <a:rPr lang="en" sz="2400" u="sng">
                <a:solidFill>
                  <a:schemeClr val="dk1"/>
                </a:solidFill>
              </a:rPr>
              <a:t>stretch-out</a:t>
            </a:r>
            <a:r>
              <a:rPr lang="en" sz="2400">
                <a:solidFill>
                  <a:schemeClr val="dk1"/>
                </a:solidFill>
              </a:rPr>
              <a:t>”, where fewer workers were used to tend a larger number of machines.</a:t>
            </a:r>
          </a:p>
        </p:txBody>
      </p:sp>
      <p:pic>
        <p:nvPicPr>
          <p:cNvPr id="261" name="Shape 261"/>
          <p:cNvPicPr preferRelativeResize="0"/>
          <p:nvPr/>
        </p:nvPicPr>
        <p:blipFill>
          <a:blip r:embed="rId3">
            <a:alphaModFix/>
          </a:blip>
          <a:stretch>
            <a:fillRect/>
          </a:stretch>
        </p:blipFill>
        <p:spPr>
          <a:xfrm>
            <a:off x="3698250" y="384774"/>
            <a:ext cx="3950074" cy="274034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5" name="Shape 265"/>
        <p:cNvGrpSpPr/>
        <p:nvPr/>
      </p:nvGrpSpPr>
      <p:grpSpPr>
        <a:xfrm>
          <a:off x="0" y="0"/>
          <a:ext cx="0" cy="0"/>
          <a:chOff x="0" y="0"/>
          <a:chExt cx="0" cy="0"/>
        </a:xfrm>
      </p:grpSpPr>
      <p:sp>
        <p:nvSpPr>
          <p:cNvPr id="266" name="Shape 266"/>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Mill Workers in the 1920s</a:t>
            </a:r>
          </a:p>
        </p:txBody>
      </p:sp>
      <p:sp>
        <p:nvSpPr>
          <p:cNvPr id="267" name="Shape 267"/>
          <p:cNvSpPr txBox="1"/>
          <p:nvPr>
            <p:ph idx="1" type="body"/>
          </p:nvPr>
        </p:nvSpPr>
        <p:spPr>
          <a:xfrm>
            <a:off x="3203050" y="1205250"/>
            <a:ext cx="51852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Workers’ wages remained low, which affected their </a:t>
            </a:r>
            <a:r>
              <a:rPr lang="en" sz="2400" u="sng">
                <a:solidFill>
                  <a:schemeClr val="dk1"/>
                </a:solidFill>
              </a:rPr>
              <a:t>purchasing</a:t>
            </a:r>
            <a:r>
              <a:rPr lang="en" sz="2400">
                <a:solidFill>
                  <a:schemeClr val="dk1"/>
                </a:solidFill>
              </a:rPr>
              <a:t> power. As mills produced more cloth than was demanded by a weakening economy, reductions were made in the work week or workers were </a:t>
            </a:r>
            <a:r>
              <a:rPr lang="en" sz="2400" u="sng">
                <a:solidFill>
                  <a:schemeClr val="dk1"/>
                </a:solidFill>
              </a:rPr>
              <a:t>laid off</a:t>
            </a:r>
            <a:r>
              <a:rPr lang="en" sz="2400">
                <a:solidFill>
                  <a:schemeClr val="dk1"/>
                </a:solidFill>
              </a:rPr>
              <a:t>. </a:t>
            </a:r>
          </a:p>
        </p:txBody>
      </p:sp>
      <p:pic>
        <p:nvPicPr>
          <p:cNvPr id="268" name="Shape 268"/>
          <p:cNvPicPr preferRelativeResize="0"/>
          <p:nvPr/>
        </p:nvPicPr>
        <p:blipFill>
          <a:blip r:embed="rId3">
            <a:alphaModFix/>
          </a:blip>
          <a:stretch>
            <a:fillRect/>
          </a:stretch>
        </p:blipFill>
        <p:spPr>
          <a:xfrm>
            <a:off x="5454550" y="3695012"/>
            <a:ext cx="2933700" cy="2409825"/>
          </a:xfrm>
          <a:prstGeom prst="rect">
            <a:avLst/>
          </a:prstGeom>
          <a:noFill/>
          <a:ln>
            <a:noFill/>
          </a:ln>
        </p:spPr>
      </p:pic>
      <p:pic>
        <p:nvPicPr>
          <p:cNvPr id="269" name="Shape 269"/>
          <p:cNvPicPr preferRelativeResize="0"/>
          <p:nvPr/>
        </p:nvPicPr>
        <p:blipFill>
          <a:blip r:embed="rId4">
            <a:alphaModFix/>
          </a:blip>
          <a:stretch>
            <a:fillRect/>
          </a:stretch>
        </p:blipFill>
        <p:spPr>
          <a:xfrm>
            <a:off x="1184300" y="3695012"/>
            <a:ext cx="3543300" cy="2733675"/>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sp>
        <p:nvSpPr>
          <p:cNvPr id="274" name="Shape 274"/>
          <p:cNvSpPr txBox="1"/>
          <p:nvPr>
            <p:ph type="title"/>
          </p:nvPr>
        </p:nvSpPr>
        <p:spPr>
          <a:xfrm>
            <a:off x="533400" y="533400"/>
            <a:ext cx="2331000" cy="1746600"/>
          </a:xfrm>
          <a:prstGeom prst="rect">
            <a:avLst/>
          </a:prstGeom>
        </p:spPr>
        <p:txBody>
          <a:bodyPr anchorCtr="0" anchor="t" bIns="91425" lIns="91425" rIns="91425" tIns="91425">
            <a:noAutofit/>
          </a:bodyPr>
          <a:lstStyle/>
          <a:p>
            <a:pPr lvl="0">
              <a:spcBef>
                <a:spcPts val="0"/>
              </a:spcBef>
              <a:buNone/>
            </a:pPr>
            <a:r>
              <a:rPr b="1" lang="en">
                <a:solidFill>
                  <a:srgbClr val="000000"/>
                </a:solidFill>
              </a:rPr>
              <a:t>South Carolina by the end of the 1920s</a:t>
            </a:r>
          </a:p>
        </p:txBody>
      </p:sp>
      <p:sp>
        <p:nvSpPr>
          <p:cNvPr id="275" name="Shape 275"/>
          <p:cNvSpPr txBox="1"/>
          <p:nvPr>
            <p:ph idx="1" type="body"/>
          </p:nvPr>
        </p:nvSpPr>
        <p:spPr>
          <a:xfrm>
            <a:off x="3203050" y="1205250"/>
            <a:ext cx="51852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By the end of the 1920s, the South Carolina textile industry, like agriculture and industry throughout the United States, suffered from </a:t>
            </a:r>
            <a:r>
              <a:rPr lang="en" sz="2400" u="sng">
                <a:solidFill>
                  <a:schemeClr val="dk1"/>
                </a:solidFill>
              </a:rPr>
              <a:t>declining demand</a:t>
            </a:r>
            <a:r>
              <a:rPr lang="en" sz="2400">
                <a:solidFill>
                  <a:schemeClr val="dk1"/>
                </a:solidFill>
              </a:rPr>
              <a:t> and </a:t>
            </a:r>
            <a:r>
              <a:rPr lang="en" sz="2400" u="sng">
                <a:solidFill>
                  <a:schemeClr val="dk1"/>
                </a:solidFill>
              </a:rPr>
              <a:t>overproduction</a:t>
            </a:r>
            <a:r>
              <a:rPr lang="en" sz="2400">
                <a:solidFill>
                  <a:schemeClr val="dk1"/>
                </a:solidFill>
              </a:rPr>
              <a:t>.</a:t>
            </a:r>
          </a:p>
        </p:txBody>
      </p:sp>
      <p:pic>
        <p:nvPicPr>
          <p:cNvPr id="276" name="Shape 276"/>
          <p:cNvPicPr preferRelativeResize="0"/>
          <p:nvPr/>
        </p:nvPicPr>
        <p:blipFill>
          <a:blip r:embed="rId3">
            <a:alphaModFix/>
          </a:blip>
          <a:stretch>
            <a:fillRect/>
          </a:stretch>
        </p:blipFill>
        <p:spPr>
          <a:xfrm>
            <a:off x="3807575" y="4247462"/>
            <a:ext cx="2819400" cy="1857375"/>
          </a:xfrm>
          <a:prstGeom prst="rect">
            <a:avLst/>
          </a:prstGeom>
          <a:noFill/>
          <a:ln>
            <a:noFill/>
          </a:ln>
        </p:spPr>
      </p:pic>
      <p:pic>
        <p:nvPicPr>
          <p:cNvPr id="277" name="Shape 277"/>
          <p:cNvPicPr preferRelativeResize="0"/>
          <p:nvPr/>
        </p:nvPicPr>
        <p:blipFill>
          <a:blip r:embed="rId4">
            <a:alphaModFix/>
          </a:blip>
          <a:stretch>
            <a:fillRect/>
          </a:stretch>
        </p:blipFill>
        <p:spPr>
          <a:xfrm>
            <a:off x="1311375" y="3817137"/>
            <a:ext cx="2324100" cy="2409825"/>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type="title"/>
          </p:nvPr>
        </p:nvSpPr>
        <p:spPr>
          <a:xfrm>
            <a:off x="6300400" y="618925"/>
            <a:ext cx="2423700" cy="1903200"/>
          </a:xfrm>
          <a:prstGeom prst="rect">
            <a:avLst/>
          </a:prstGeom>
        </p:spPr>
        <p:txBody>
          <a:bodyPr anchorCtr="0" anchor="t" bIns="91425" lIns="91425" rIns="91425" tIns="91425">
            <a:noAutofit/>
          </a:bodyPr>
          <a:lstStyle/>
          <a:p>
            <a:pPr lvl="0" rtl="0">
              <a:spcBef>
                <a:spcPts val="0"/>
              </a:spcBef>
              <a:buClr>
                <a:schemeClr val="dk1"/>
              </a:buClr>
              <a:buSzPct val="91666"/>
              <a:buFont typeface="Arial"/>
              <a:buNone/>
            </a:pPr>
            <a:r>
              <a:t/>
            </a:r>
            <a:endParaRPr sz="1200">
              <a:solidFill>
                <a:schemeClr val="dk1"/>
              </a:solidFill>
              <a:latin typeface="Arial"/>
              <a:ea typeface="Arial"/>
              <a:cs typeface="Arial"/>
              <a:sym typeface="Arial"/>
            </a:endParaRPr>
          </a:p>
          <a:p>
            <a:pPr lvl="0" algn="ctr">
              <a:spcBef>
                <a:spcPts val="0"/>
              </a:spcBef>
              <a:buClr>
                <a:schemeClr val="dk1"/>
              </a:buClr>
              <a:buSzPct val="45833"/>
              <a:buFont typeface="Arial"/>
              <a:buNone/>
            </a:pPr>
            <a:r>
              <a:rPr b="1" lang="en">
                <a:solidFill>
                  <a:schemeClr val="dk1"/>
                </a:solidFill>
              </a:rPr>
              <a:t>Improvement in Urban Life During the 1920s</a:t>
            </a:r>
          </a:p>
        </p:txBody>
      </p:sp>
      <p:sp>
        <p:nvSpPr>
          <p:cNvPr id="67" name="Shape 67"/>
          <p:cNvSpPr txBox="1"/>
          <p:nvPr>
            <p:ph idx="1" type="body"/>
          </p:nvPr>
        </p:nvSpPr>
        <p:spPr>
          <a:xfrm>
            <a:off x="579600" y="618925"/>
            <a:ext cx="54834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In the 1920s, some social change came as the result of improvements in urban life because of new </a:t>
            </a:r>
            <a:r>
              <a:rPr lang="en" sz="2400" u="sng">
                <a:solidFill>
                  <a:schemeClr val="dk1"/>
                </a:solidFill>
              </a:rPr>
              <a:t>technologies</a:t>
            </a:r>
            <a:r>
              <a:rPr lang="en" sz="2400">
                <a:solidFill>
                  <a:schemeClr val="dk1"/>
                </a:solidFill>
              </a:rPr>
              <a:t>. Water and sanitation systems were built in towns and cities of South Carolina. Because of </a:t>
            </a:r>
            <a:r>
              <a:rPr lang="en" sz="2400" u="sng">
                <a:solidFill>
                  <a:schemeClr val="dk1"/>
                </a:solidFill>
              </a:rPr>
              <a:t>trolley systems</a:t>
            </a:r>
            <a:r>
              <a:rPr lang="en" sz="2400">
                <a:solidFill>
                  <a:schemeClr val="dk1"/>
                </a:solidFill>
              </a:rPr>
              <a:t> and the </a:t>
            </a:r>
            <a:r>
              <a:rPr lang="en" sz="2400" u="sng">
                <a:solidFill>
                  <a:schemeClr val="dk1"/>
                </a:solidFill>
              </a:rPr>
              <a:t>automobile</a:t>
            </a:r>
            <a:r>
              <a:rPr lang="en" sz="2400">
                <a:solidFill>
                  <a:schemeClr val="dk1"/>
                </a:solidFill>
              </a:rPr>
              <a:t>, some people moved to suburbs on the </a:t>
            </a:r>
            <a:r>
              <a:rPr lang="en" sz="2400" u="sng">
                <a:solidFill>
                  <a:schemeClr val="dk1"/>
                </a:solidFill>
              </a:rPr>
              <a:t>outskirts</a:t>
            </a:r>
            <a:r>
              <a:rPr lang="en" sz="2400">
                <a:solidFill>
                  <a:schemeClr val="dk1"/>
                </a:solidFill>
              </a:rPr>
              <a:t> of cities such as Columbia. </a:t>
            </a:r>
          </a:p>
        </p:txBody>
      </p:sp>
      <p:pic>
        <p:nvPicPr>
          <p:cNvPr id="68" name="Shape 68"/>
          <p:cNvPicPr preferRelativeResize="0"/>
          <p:nvPr/>
        </p:nvPicPr>
        <p:blipFill>
          <a:blip r:embed="rId3">
            <a:alphaModFix/>
          </a:blip>
          <a:stretch>
            <a:fillRect/>
          </a:stretch>
        </p:blipFill>
        <p:spPr>
          <a:xfrm>
            <a:off x="792650" y="4095571"/>
            <a:ext cx="3612800" cy="2666225"/>
          </a:xfrm>
          <a:prstGeom prst="rect">
            <a:avLst/>
          </a:prstGeom>
          <a:noFill/>
          <a:ln>
            <a:noFill/>
          </a:ln>
        </p:spPr>
      </p:pic>
      <p:pic>
        <p:nvPicPr>
          <p:cNvPr id="69" name="Shape 69"/>
          <p:cNvPicPr preferRelativeResize="0"/>
          <p:nvPr/>
        </p:nvPicPr>
        <p:blipFill>
          <a:blip r:embed="rId4">
            <a:alphaModFix/>
          </a:blip>
          <a:stretch>
            <a:fillRect/>
          </a:stretch>
        </p:blipFill>
        <p:spPr>
          <a:xfrm>
            <a:off x="4496725" y="4095573"/>
            <a:ext cx="4456011" cy="2666224"/>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title"/>
          </p:nvPr>
        </p:nvSpPr>
        <p:spPr>
          <a:xfrm>
            <a:off x="1224400" y="842725"/>
            <a:ext cx="7050300" cy="6342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b="1" lang="en">
                <a:solidFill>
                  <a:schemeClr val="dk1"/>
                </a:solidFill>
              </a:rPr>
              <a:t>The Impact of Electricity on South Carolinians</a:t>
            </a:r>
          </a:p>
        </p:txBody>
      </p:sp>
      <p:sp>
        <p:nvSpPr>
          <p:cNvPr id="75" name="Shape 75"/>
          <p:cNvSpPr txBox="1"/>
          <p:nvPr>
            <p:ph idx="1" type="body"/>
          </p:nvPr>
        </p:nvSpPr>
        <p:spPr>
          <a:xfrm>
            <a:off x="1108350" y="1558475"/>
            <a:ext cx="6927300" cy="42684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u="sng">
                <a:solidFill>
                  <a:schemeClr val="dk1"/>
                </a:solidFill>
              </a:rPr>
              <a:t>Electricity</a:t>
            </a:r>
            <a:r>
              <a:rPr lang="en" sz="2400">
                <a:solidFill>
                  <a:schemeClr val="dk1"/>
                </a:solidFill>
              </a:rPr>
              <a:t> became more available to people in towns and cities as the result of the </a:t>
            </a:r>
            <a:r>
              <a:rPr lang="en" sz="2400" u="sng">
                <a:solidFill>
                  <a:schemeClr val="dk1"/>
                </a:solidFill>
              </a:rPr>
              <a:t>harnessing of water power</a:t>
            </a:r>
            <a:r>
              <a:rPr lang="en" sz="2400">
                <a:solidFill>
                  <a:schemeClr val="dk1"/>
                </a:solidFill>
              </a:rPr>
              <a:t> through the building of dams along South Carolina’s rivers, including the dam that formed Lake Murray, but electricity did not reach </a:t>
            </a:r>
            <a:r>
              <a:rPr lang="en" sz="2400" u="sng">
                <a:solidFill>
                  <a:schemeClr val="dk1"/>
                </a:solidFill>
              </a:rPr>
              <a:t>rural areas</a:t>
            </a:r>
            <a:r>
              <a:rPr lang="en" sz="2400">
                <a:solidFill>
                  <a:schemeClr val="dk1"/>
                </a:solidFill>
              </a:rPr>
              <a:t>. </a:t>
            </a:r>
          </a:p>
        </p:txBody>
      </p:sp>
      <p:pic>
        <p:nvPicPr>
          <p:cNvPr id="76" name="Shape 76"/>
          <p:cNvPicPr preferRelativeResize="0"/>
          <p:nvPr/>
        </p:nvPicPr>
        <p:blipFill>
          <a:blip r:embed="rId3">
            <a:alphaModFix/>
          </a:blip>
          <a:stretch>
            <a:fillRect/>
          </a:stretch>
        </p:blipFill>
        <p:spPr>
          <a:xfrm>
            <a:off x="3071975" y="3590055"/>
            <a:ext cx="4798950" cy="317745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idx="1" type="body"/>
          </p:nvPr>
        </p:nvSpPr>
        <p:spPr>
          <a:xfrm>
            <a:off x="1087150" y="1680875"/>
            <a:ext cx="7479600" cy="3187200"/>
          </a:xfrm>
          <a:prstGeom prst="rect">
            <a:avLst/>
          </a:prstGeom>
        </p:spPr>
        <p:txBody>
          <a:bodyPr anchorCtr="0" anchor="t" bIns="91425" lIns="91425" rIns="91425" tIns="91425">
            <a:noAutofit/>
          </a:bodyPr>
          <a:lstStyle/>
          <a:p>
            <a:pPr lvl="0" rtl="0">
              <a:spcBef>
                <a:spcPts val="0"/>
              </a:spcBef>
              <a:buClr>
                <a:schemeClr val="dk1"/>
              </a:buClr>
              <a:buSzPct val="45833"/>
              <a:buFont typeface="Arial"/>
              <a:buNone/>
            </a:pPr>
            <a:r>
              <a:rPr lang="en" sz="2400">
                <a:solidFill>
                  <a:schemeClr val="dk1"/>
                </a:solidFill>
              </a:rPr>
              <a:t>Improvements in daily life were the result of greater availability of electricity and the new </a:t>
            </a:r>
            <a:r>
              <a:rPr lang="en" sz="2400" u="sng">
                <a:solidFill>
                  <a:schemeClr val="dk1"/>
                </a:solidFill>
              </a:rPr>
              <a:t>appliances</a:t>
            </a:r>
            <a:r>
              <a:rPr lang="en" sz="2400">
                <a:solidFill>
                  <a:schemeClr val="dk1"/>
                </a:solidFill>
              </a:rPr>
              <a:t> that used it. Some South Carolinians, bought automobiles, </a:t>
            </a:r>
            <a:r>
              <a:rPr lang="en" sz="2400" u="sng">
                <a:solidFill>
                  <a:schemeClr val="dk1"/>
                </a:solidFill>
              </a:rPr>
              <a:t>vacuum cleaners</a:t>
            </a:r>
            <a:r>
              <a:rPr lang="en" sz="2400">
                <a:solidFill>
                  <a:schemeClr val="dk1"/>
                </a:solidFill>
              </a:rPr>
              <a:t> and </a:t>
            </a:r>
            <a:r>
              <a:rPr lang="en" sz="2400" u="sng">
                <a:solidFill>
                  <a:schemeClr val="dk1"/>
                </a:solidFill>
              </a:rPr>
              <a:t>washing machines</a:t>
            </a:r>
            <a:r>
              <a:rPr lang="en" sz="2400">
                <a:solidFill>
                  <a:schemeClr val="dk1"/>
                </a:solidFill>
              </a:rPr>
              <a:t> on the installment plan, just as people did throughout the United States. </a:t>
            </a:r>
          </a:p>
          <a:p>
            <a:pPr lvl="0">
              <a:spcBef>
                <a:spcPts val="0"/>
              </a:spcBef>
              <a:buNone/>
            </a:pPr>
            <a:r>
              <a:t/>
            </a:r>
            <a:endParaRPr/>
          </a:p>
        </p:txBody>
      </p:sp>
      <p:sp>
        <p:nvSpPr>
          <p:cNvPr id="82" name="Shape 82"/>
          <p:cNvSpPr txBox="1"/>
          <p:nvPr>
            <p:ph type="title"/>
          </p:nvPr>
        </p:nvSpPr>
        <p:spPr>
          <a:xfrm>
            <a:off x="1301800" y="1046675"/>
            <a:ext cx="7050300" cy="634200"/>
          </a:xfrm>
          <a:prstGeom prst="rect">
            <a:avLst/>
          </a:prstGeom>
        </p:spPr>
        <p:txBody>
          <a:bodyPr anchorCtr="0" anchor="t" bIns="91425" lIns="91425" rIns="91425" tIns="91425">
            <a:noAutofit/>
          </a:bodyPr>
          <a:lstStyle/>
          <a:p>
            <a:pPr lvl="0" rtl="0">
              <a:spcBef>
                <a:spcPts val="0"/>
              </a:spcBef>
              <a:buNone/>
            </a:pPr>
            <a:r>
              <a:rPr b="1" lang="en">
                <a:solidFill>
                  <a:schemeClr val="dk1"/>
                </a:solidFill>
              </a:rPr>
              <a:t>The Impact of Electricity on South Carolinians</a:t>
            </a:r>
          </a:p>
        </p:txBody>
      </p:sp>
      <p:pic>
        <p:nvPicPr>
          <p:cNvPr id="83" name="Shape 83"/>
          <p:cNvPicPr preferRelativeResize="0"/>
          <p:nvPr/>
        </p:nvPicPr>
        <p:blipFill>
          <a:blip r:embed="rId3">
            <a:alphaModFix/>
          </a:blip>
          <a:stretch>
            <a:fillRect/>
          </a:stretch>
        </p:blipFill>
        <p:spPr>
          <a:xfrm>
            <a:off x="5101275" y="3678700"/>
            <a:ext cx="3810000" cy="3105150"/>
          </a:xfrm>
          <a:prstGeom prst="rect">
            <a:avLst/>
          </a:prstGeom>
          <a:noFill/>
          <a:ln>
            <a:noFill/>
          </a:ln>
        </p:spPr>
      </p:pic>
      <p:pic>
        <p:nvPicPr>
          <p:cNvPr id="84" name="Shape 84"/>
          <p:cNvPicPr preferRelativeResize="0"/>
          <p:nvPr/>
        </p:nvPicPr>
        <p:blipFill>
          <a:blip r:embed="rId4">
            <a:alphaModFix/>
          </a:blip>
          <a:stretch>
            <a:fillRect/>
          </a:stretch>
        </p:blipFill>
        <p:spPr>
          <a:xfrm>
            <a:off x="3102300" y="3941774"/>
            <a:ext cx="2097825" cy="2842075"/>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x="0" y="0"/>
          <a:ext cx="0" cy="0"/>
          <a:chOff x="0" y="0"/>
          <a:chExt cx="0" cy="0"/>
        </a:xfrm>
      </p:grpSpPr>
      <p:sp>
        <p:nvSpPr>
          <p:cNvPr id="89" name="Shape 89"/>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Women in South Carolina</a:t>
            </a:r>
          </a:p>
        </p:txBody>
      </p:sp>
      <p:sp>
        <p:nvSpPr>
          <p:cNvPr id="90" name="Shape 90"/>
          <p:cNvSpPr txBox="1"/>
          <p:nvPr>
            <p:ph idx="1" type="body"/>
          </p:nvPr>
        </p:nvSpPr>
        <p:spPr>
          <a:xfrm>
            <a:off x="1237700" y="2144350"/>
            <a:ext cx="37380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Although appliances </a:t>
            </a:r>
            <a:r>
              <a:rPr lang="en" sz="2400" u="sng">
                <a:solidFill>
                  <a:schemeClr val="dk1"/>
                </a:solidFill>
              </a:rPr>
              <a:t>eased the workload of housewives</a:t>
            </a:r>
            <a:r>
              <a:rPr lang="en" sz="2400">
                <a:solidFill>
                  <a:schemeClr val="dk1"/>
                </a:solidFill>
              </a:rPr>
              <a:t>, few South Carolina women joined the ranks of the </a:t>
            </a:r>
            <a:r>
              <a:rPr lang="en" sz="2400" u="sng">
                <a:solidFill>
                  <a:schemeClr val="dk1"/>
                </a:solidFill>
              </a:rPr>
              <a:t>flappers</a:t>
            </a:r>
            <a:r>
              <a:rPr lang="en" sz="2400">
                <a:solidFill>
                  <a:schemeClr val="dk1"/>
                </a:solidFill>
              </a:rPr>
              <a:t>. South Carolina society continued to be stratified, sexist and segregated. </a:t>
            </a:r>
          </a:p>
        </p:txBody>
      </p:sp>
      <p:pic>
        <p:nvPicPr>
          <p:cNvPr id="91" name="Shape 91"/>
          <p:cNvPicPr preferRelativeResize="0"/>
          <p:nvPr/>
        </p:nvPicPr>
        <p:blipFill>
          <a:blip r:embed="rId3">
            <a:alphaModFix/>
          </a:blip>
          <a:stretch>
            <a:fillRect/>
          </a:stretch>
        </p:blipFill>
        <p:spPr>
          <a:xfrm>
            <a:off x="4925700" y="668700"/>
            <a:ext cx="3650105" cy="543615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sp>
        <p:nvSpPr>
          <p:cNvPr id="96" name="Shape 96"/>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Tourism in Charleston</a:t>
            </a:r>
          </a:p>
        </p:txBody>
      </p:sp>
      <p:sp>
        <p:nvSpPr>
          <p:cNvPr id="97" name="Shape 97"/>
          <p:cNvSpPr txBox="1"/>
          <p:nvPr>
            <p:ph idx="1" type="body"/>
          </p:nvPr>
        </p:nvSpPr>
        <p:spPr>
          <a:xfrm>
            <a:off x="1372950" y="3450950"/>
            <a:ext cx="6398100" cy="40401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In response to the decline of the agricultural and industrial sectors of the economy, South Carolinians attempted to boost tourism by opening </a:t>
            </a:r>
            <a:r>
              <a:rPr lang="en" sz="2400" u="sng">
                <a:solidFill>
                  <a:schemeClr val="dk1"/>
                </a:solidFill>
              </a:rPr>
              <a:t>hotels</a:t>
            </a:r>
            <a:r>
              <a:rPr lang="en" sz="2400">
                <a:solidFill>
                  <a:schemeClr val="dk1"/>
                </a:solidFill>
              </a:rPr>
              <a:t> in Charleston, promoting development along the coast and beginning the </a:t>
            </a:r>
            <a:r>
              <a:rPr lang="en" sz="2400" u="sng">
                <a:solidFill>
                  <a:schemeClr val="dk1"/>
                </a:solidFill>
              </a:rPr>
              <a:t>national historic preservation movement</a:t>
            </a:r>
            <a:r>
              <a:rPr lang="en" sz="2400">
                <a:solidFill>
                  <a:schemeClr val="dk1"/>
                </a:solidFill>
              </a:rPr>
              <a:t> in Charleston. </a:t>
            </a:r>
          </a:p>
        </p:txBody>
      </p:sp>
      <p:pic>
        <p:nvPicPr>
          <p:cNvPr id="98" name="Shape 98"/>
          <p:cNvPicPr preferRelativeResize="0"/>
          <p:nvPr/>
        </p:nvPicPr>
        <p:blipFill>
          <a:blip r:embed="rId3">
            <a:alphaModFix/>
          </a:blip>
          <a:stretch>
            <a:fillRect/>
          </a:stretch>
        </p:blipFill>
        <p:spPr>
          <a:xfrm>
            <a:off x="3488950" y="287275"/>
            <a:ext cx="4282100" cy="285475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533400" y="533400"/>
            <a:ext cx="2106600" cy="1309200"/>
          </a:xfrm>
          <a:prstGeom prst="rect">
            <a:avLst/>
          </a:prstGeom>
        </p:spPr>
        <p:txBody>
          <a:bodyPr anchorCtr="0" anchor="t" bIns="91425" lIns="91425" rIns="91425" tIns="91425">
            <a:noAutofit/>
          </a:bodyPr>
          <a:lstStyle/>
          <a:p>
            <a:pPr lvl="0">
              <a:spcBef>
                <a:spcPts val="0"/>
              </a:spcBef>
              <a:buNone/>
            </a:pPr>
            <a:r>
              <a:rPr b="1" lang="en">
                <a:solidFill>
                  <a:srgbClr val="000000"/>
                </a:solidFill>
              </a:rPr>
              <a:t>Tourism in Charleston</a:t>
            </a:r>
          </a:p>
        </p:txBody>
      </p:sp>
      <p:sp>
        <p:nvSpPr>
          <p:cNvPr id="104" name="Shape 104"/>
          <p:cNvSpPr txBox="1"/>
          <p:nvPr>
            <p:ph idx="1" type="body"/>
          </p:nvPr>
        </p:nvSpPr>
        <p:spPr>
          <a:xfrm>
            <a:off x="3066675" y="624475"/>
            <a:ext cx="5715000" cy="48996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en" sz="2400">
                <a:solidFill>
                  <a:schemeClr val="dk1"/>
                </a:solidFill>
              </a:rPr>
              <a:t>The increased number of </a:t>
            </a:r>
            <a:r>
              <a:rPr lang="en" sz="2400" u="sng">
                <a:solidFill>
                  <a:schemeClr val="dk1"/>
                </a:solidFill>
              </a:rPr>
              <a:t>automobiles</a:t>
            </a:r>
            <a:r>
              <a:rPr lang="en" sz="2400">
                <a:solidFill>
                  <a:schemeClr val="dk1"/>
                </a:solidFill>
              </a:rPr>
              <a:t> made travel possible and visitors from the North were attracted to the </a:t>
            </a:r>
            <a:r>
              <a:rPr lang="en" sz="2400" u="sng">
                <a:solidFill>
                  <a:schemeClr val="dk1"/>
                </a:solidFill>
              </a:rPr>
              <a:t>climate</a:t>
            </a:r>
            <a:r>
              <a:rPr lang="en" sz="2400">
                <a:solidFill>
                  <a:schemeClr val="dk1"/>
                </a:solidFill>
              </a:rPr>
              <a:t> and </a:t>
            </a:r>
            <a:r>
              <a:rPr lang="en" sz="2400" u="sng">
                <a:solidFill>
                  <a:schemeClr val="dk1"/>
                </a:solidFill>
              </a:rPr>
              <a:t>culture</a:t>
            </a:r>
            <a:r>
              <a:rPr lang="en" sz="2400">
                <a:solidFill>
                  <a:schemeClr val="dk1"/>
                </a:solidFill>
              </a:rPr>
              <a:t> of the Old South, preserved in the </a:t>
            </a:r>
            <a:r>
              <a:rPr lang="en" sz="2400" u="sng">
                <a:solidFill>
                  <a:schemeClr val="dk1"/>
                </a:solidFill>
              </a:rPr>
              <a:t>stately homes</a:t>
            </a:r>
            <a:r>
              <a:rPr lang="en" sz="2400">
                <a:solidFill>
                  <a:schemeClr val="dk1"/>
                </a:solidFill>
              </a:rPr>
              <a:t> and buildings of a bygone era.</a:t>
            </a:r>
          </a:p>
        </p:txBody>
      </p:sp>
      <p:pic>
        <p:nvPicPr>
          <p:cNvPr id="105" name="Shape 105"/>
          <p:cNvPicPr preferRelativeResize="0"/>
          <p:nvPr/>
        </p:nvPicPr>
        <p:blipFill>
          <a:blip r:embed="rId3">
            <a:alphaModFix/>
          </a:blip>
          <a:stretch>
            <a:fillRect/>
          </a:stretch>
        </p:blipFill>
        <p:spPr>
          <a:xfrm>
            <a:off x="169925" y="3047725"/>
            <a:ext cx="5715000" cy="375285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Lysand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