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Default Extension="xlsx" ContentType="application/vnd.openxmlformats-officedocument.spreadsheetml.sheet"/>
  <Override PartName="/ppt/slides/slide12.xml" ContentType="application/vnd.openxmlformats-officedocument.presentationml.slide+xml"/>
  <Default Extension="vml" ContentType="application/vnd.openxmlformats-officedocument.vmlDrawing"/>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Default Extension="tiff" ContentType="image/tiff"/>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ldMasterIdLst>
    <p:sldMasterId id="2147483648" r:id="rId1"/>
  </p:sldMasterIdLst>
  <p:notesMasterIdLst>
    <p:notesMasterId r:id="rId19"/>
  </p:notesMasterIdLst>
  <p:sldIdLst>
    <p:sldId id="256" r:id="rId2"/>
    <p:sldId id="257" r:id="rId3"/>
    <p:sldId id="261" r:id="rId4"/>
    <p:sldId id="269" r:id="rId5"/>
    <p:sldId id="263" r:id="rId6"/>
    <p:sldId id="264" r:id="rId7"/>
    <p:sldId id="266" r:id="rId8"/>
    <p:sldId id="265" r:id="rId9"/>
    <p:sldId id="267" r:id="rId10"/>
    <p:sldId id="268" r:id="rId11"/>
    <p:sldId id="260" r:id="rId12"/>
    <p:sldId id="259" r:id="rId13"/>
    <p:sldId id="270" r:id="rId14"/>
    <p:sldId id="271" r:id="rId15"/>
    <p:sldId id="272" r:id="rId16"/>
    <p:sldId id="273" r:id="rId17"/>
    <p:sldId id="262" r:id="rId18"/>
  </p:sldIdLst>
  <p:sldSz cx="9144000" cy="6858000" type="screen4x3"/>
  <p:notesSz cx="6858000" cy="9144000"/>
  <p:defaultTextStyle>
    <a:lvl1pPr algn="ctr" defTabSz="457200">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mn-lt"/>
        <a:ea typeface="+mn-ea"/>
        <a:cs typeface="+mn-cs"/>
        <a:sym typeface="Times"/>
      </a:defRPr>
    </a:lvl1pPr>
    <a:lvl2pPr indent="342900" algn="ctr" defTabSz="457200">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mn-lt"/>
        <a:ea typeface="+mn-ea"/>
        <a:cs typeface="+mn-cs"/>
        <a:sym typeface="Times"/>
      </a:defRPr>
    </a:lvl2pPr>
    <a:lvl3pPr indent="685800" algn="ctr" defTabSz="457200">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mn-lt"/>
        <a:ea typeface="+mn-ea"/>
        <a:cs typeface="+mn-cs"/>
        <a:sym typeface="Times"/>
      </a:defRPr>
    </a:lvl3pPr>
    <a:lvl4pPr indent="1028700" algn="ctr" defTabSz="457200">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mn-lt"/>
        <a:ea typeface="+mn-ea"/>
        <a:cs typeface="+mn-cs"/>
        <a:sym typeface="Times"/>
      </a:defRPr>
    </a:lvl4pPr>
    <a:lvl5pPr indent="1371600" algn="ctr" defTabSz="457200">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mn-lt"/>
        <a:ea typeface="+mn-ea"/>
        <a:cs typeface="+mn-cs"/>
        <a:sym typeface="Times"/>
      </a:defRPr>
    </a:lvl5pPr>
    <a:lvl6pPr indent="1714500" algn="ctr" defTabSz="457200">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mn-lt"/>
        <a:ea typeface="+mn-ea"/>
        <a:cs typeface="+mn-cs"/>
        <a:sym typeface="Times"/>
      </a:defRPr>
    </a:lvl6pPr>
    <a:lvl7pPr indent="2057400" algn="ctr" defTabSz="457200">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mn-lt"/>
        <a:ea typeface="+mn-ea"/>
        <a:cs typeface="+mn-cs"/>
        <a:sym typeface="Times"/>
      </a:defRPr>
    </a:lvl7pPr>
    <a:lvl8pPr indent="2400300" algn="ctr" defTabSz="457200">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mn-lt"/>
        <a:ea typeface="+mn-ea"/>
        <a:cs typeface="+mn-cs"/>
        <a:sym typeface="Times"/>
      </a:defRPr>
    </a:lvl8pPr>
    <a:lvl9pPr indent="2743200" algn="ctr" defTabSz="457200">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mn-lt"/>
        <a:ea typeface="+mn-ea"/>
        <a:cs typeface="+mn-cs"/>
        <a:sym typeface="Time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D51ADE6A-740E-44AE-83CC-AE7238B6C88D}"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3394" autoAdjust="0"/>
  </p:normalViewPr>
  <p:slideViewPr>
    <p:cSldViewPr>
      <p:cViewPr varScale="1">
        <p:scale>
          <a:sx n="71" d="100"/>
          <a:sy n="71" d="100"/>
        </p:scale>
        <p:origin x="-1424" y="-13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rot="0"/>
          <a:lstStyle/>
          <a:p>
            <a:pPr lvl="0"/>
            <a:endParaRPr lang="en-US"/>
          </a:p>
        </c:rich>
      </c:tx>
      <c:layout/>
      <c:overlay val="1"/>
    </c:title>
    <c:plotArea>
      <c:layout>
        <c:manualLayout>
          <c:layoutTarget val="inner"/>
          <c:xMode val="edge"/>
          <c:yMode val="edge"/>
          <c:x val="0.252692"/>
          <c:y val="0.0867925"/>
          <c:w val="0.745885"/>
          <c:h val="0.783726"/>
        </c:manualLayout>
      </c:layout>
      <c:barChart>
        <c:barDir val="col"/>
        <c:grouping val="clustered"/>
        <c:ser>
          <c:idx val="0"/>
          <c:order val="0"/>
          <c:tx>
            <c:strRef>
              <c:f>Sheet1!$B$1</c:f>
              <c:strCache>
                <c:ptCount val="1"/>
                <c:pt idx="0">
                  <c:v>1907-1914</c:v>
                </c:pt>
              </c:strCache>
            </c:strRef>
          </c:tx>
          <c:spPr>
            <a:solidFill>
              <a:srgbClr val="909398"/>
            </a:solidFill>
            <a:ln w="12700" cap="flat">
              <a:noFill/>
              <a:miter lim="400000"/>
            </a:ln>
            <a:effectLst/>
          </c:spPr>
          <c:dLbls>
            <c:dLbl>
              <c:idx val="0"/>
              <c:layout/>
              <c:tx>
                <c:rich>
                  <a:bodyPr/>
                  <a:lstStyle/>
                  <a:p>
                    <a:r>
                      <a:rPr lang="en-US" sz="1600" dirty="0"/>
                      <a:t>685,531</a:t>
                    </a:r>
                  </a:p>
                </c:rich>
              </c:tx>
              <c:dLblPos val="inEnd"/>
              <c:showVal val="1"/>
            </c:dLbl>
            <c:numFmt formatCode="#,##0" sourceLinked="0"/>
            <c:txPr>
              <a:bodyPr/>
              <a:lstStyle/>
              <a:p>
                <a:pPr lvl="0">
                  <a:defRPr sz="3100" b="0" i="0" u="none" strike="noStrike">
                    <a:solidFill>
                      <a:srgbClr val="FFFFFF"/>
                    </a:solidFill>
                    <a:effectLst>
                      <a:outerShdw dist="38100" dir="2700000" rotWithShape="0">
                        <a:srgbClr val="000000"/>
                      </a:outerShdw>
                    </a:effectLst>
                    <a:latin typeface="Helvetica Light"/>
                  </a:defRPr>
                </a:pPr>
                <a:endParaRPr lang="en-US"/>
              </a:p>
            </c:txPr>
            <c:dLblPos val="inEnd"/>
            <c:showVal val="1"/>
          </c:dLbls>
          <c:cat>
            <c:strRef>
              <c:f>Sheet1!$A$2:$A$2</c:f>
              <c:strCache>
                <c:ptCount val="1"/>
              </c:strCache>
            </c:strRef>
          </c:cat>
          <c:val>
            <c:numRef>
              <c:f>Sheet1!$B$2:$B$2</c:f>
              <c:numCache>
                <c:formatCode>General</c:formatCode>
                <c:ptCount val="1"/>
                <c:pt idx="0">
                  <c:v>685531.0</c:v>
                </c:pt>
              </c:numCache>
            </c:numRef>
          </c:val>
        </c:ser>
        <c:ser>
          <c:idx val="1"/>
          <c:order val="1"/>
          <c:tx>
            <c:strRef>
              <c:f>Sheet1!$C$1</c:f>
              <c:strCache>
                <c:ptCount val="1"/>
                <c:pt idx="0">
                  <c:v>Quota Act 1921</c:v>
                </c:pt>
              </c:strCache>
            </c:strRef>
          </c:tx>
          <c:spPr>
            <a:solidFill>
              <a:srgbClr val="AEB0B3"/>
            </a:solidFill>
            <a:ln w="12700" cap="flat">
              <a:noFill/>
              <a:miter lim="400000"/>
            </a:ln>
            <a:effectLst/>
          </c:spPr>
          <c:dLbls>
            <c:dLbl>
              <c:idx val="0"/>
              <c:layout/>
              <c:tx>
                <c:rich>
                  <a:bodyPr/>
                  <a:lstStyle/>
                  <a:p>
                    <a:r>
                      <a:rPr lang="en-US" sz="1600" dirty="0"/>
                      <a:t>158,367</a:t>
                    </a:r>
                    <a:endParaRPr lang="en-US" dirty="0"/>
                  </a:p>
                </c:rich>
              </c:tx>
              <c:dLblPos val="inEnd"/>
              <c:showVal val="1"/>
            </c:dLbl>
            <c:numFmt formatCode="#,##0" sourceLinked="0"/>
            <c:txPr>
              <a:bodyPr/>
              <a:lstStyle/>
              <a:p>
                <a:pPr lvl="0">
                  <a:defRPr sz="2200" b="0" i="0" u="none" strike="noStrike">
                    <a:solidFill>
                      <a:srgbClr val="FFFFFF"/>
                    </a:solidFill>
                    <a:effectLst>
                      <a:outerShdw dist="38100" dir="2700000" rotWithShape="0">
                        <a:srgbClr val="000000"/>
                      </a:outerShdw>
                    </a:effectLst>
                    <a:latin typeface="Helvetica"/>
                  </a:defRPr>
                </a:pPr>
                <a:endParaRPr lang="en-US"/>
              </a:p>
            </c:txPr>
            <c:dLblPos val="inEnd"/>
            <c:showVal val="1"/>
          </c:dLbls>
          <c:cat>
            <c:strRef>
              <c:f>Sheet1!$A$2:$A$2</c:f>
              <c:strCache>
                <c:ptCount val="1"/>
              </c:strCache>
            </c:strRef>
          </c:cat>
          <c:val>
            <c:numRef>
              <c:f>Sheet1!$C$2:$C$2</c:f>
              <c:numCache>
                <c:formatCode>General</c:formatCode>
                <c:ptCount val="1"/>
                <c:pt idx="0">
                  <c:v>158367.0</c:v>
                </c:pt>
              </c:numCache>
            </c:numRef>
          </c:val>
        </c:ser>
        <c:ser>
          <c:idx val="2"/>
          <c:order val="2"/>
          <c:tx>
            <c:strRef>
              <c:f>Sheet1!$D$1</c:f>
              <c:strCache>
                <c:ptCount val="1"/>
                <c:pt idx="0">
                  <c:v>Quota Act 1924</c:v>
                </c:pt>
              </c:strCache>
            </c:strRef>
          </c:tx>
          <c:spPr>
            <a:solidFill>
              <a:srgbClr val="6D6F72"/>
            </a:solidFill>
            <a:ln w="12700" cap="flat">
              <a:noFill/>
              <a:miter lim="400000"/>
            </a:ln>
            <a:effectLst/>
          </c:spPr>
          <c:dLbls>
            <c:dLbl>
              <c:idx val="0"/>
              <c:layout/>
              <c:tx>
                <c:rich>
                  <a:bodyPr/>
                  <a:lstStyle/>
                  <a:p>
                    <a:r>
                      <a:rPr lang="en-US" sz="2000" dirty="0"/>
                      <a:t>21,847</a:t>
                    </a:r>
                  </a:p>
                </c:rich>
              </c:tx>
              <c:dLblPos val="inEnd"/>
              <c:showVal val="1"/>
            </c:dLbl>
            <c:numFmt formatCode="#,##0" sourceLinked="0"/>
            <c:txPr>
              <a:bodyPr/>
              <a:lstStyle/>
              <a:p>
                <a:pPr lvl="0">
                  <a:defRPr sz="2200" b="0" i="0" u="none" strike="noStrike">
                    <a:solidFill>
                      <a:srgbClr val="FFFFFF"/>
                    </a:solidFill>
                    <a:effectLst>
                      <a:outerShdw dist="38100" dir="2700000" rotWithShape="0">
                        <a:srgbClr val="000000"/>
                      </a:outerShdw>
                    </a:effectLst>
                    <a:latin typeface="Helvetica Light"/>
                  </a:defRPr>
                </a:pPr>
                <a:endParaRPr lang="en-US"/>
              </a:p>
            </c:txPr>
            <c:dLblPos val="inEnd"/>
            <c:showVal val="1"/>
          </c:dLbls>
          <c:cat>
            <c:strRef>
              <c:f>Sheet1!$A$2:$A$2</c:f>
              <c:strCache>
                <c:ptCount val="1"/>
              </c:strCache>
            </c:strRef>
          </c:cat>
          <c:val>
            <c:numRef>
              <c:f>Sheet1!$D$2:$D$2</c:f>
              <c:numCache>
                <c:formatCode>General</c:formatCode>
                <c:ptCount val="1"/>
                <c:pt idx="0">
                  <c:v>21847.0</c:v>
                </c:pt>
              </c:numCache>
            </c:numRef>
          </c:val>
        </c:ser>
        <c:dLbls/>
        <c:gapWidth val="40"/>
        <c:overlap val="-10"/>
        <c:axId val="666740824"/>
        <c:axId val="666744504"/>
      </c:barChart>
      <c:catAx>
        <c:axId val="666740824"/>
        <c:scaling>
          <c:orientation val="minMax"/>
        </c:scaling>
        <c:axPos val="b"/>
        <c:numFmt formatCode="General" sourceLinked="0"/>
        <c:majorTickMark val="none"/>
        <c:tickLblPos val="low"/>
        <c:spPr>
          <a:ln w="12700" cap="flat">
            <a:solidFill>
              <a:srgbClr val="000000"/>
            </a:solidFill>
            <a:prstDash val="solid"/>
            <a:miter lim="400000"/>
          </a:ln>
        </c:spPr>
        <c:txPr>
          <a:bodyPr rot="0"/>
          <a:lstStyle/>
          <a:p>
            <a:pPr lvl="0">
              <a:defRPr sz="1900" b="0" i="0" u="none" strike="noStrike">
                <a:solidFill>
                  <a:srgbClr val="FFFFFF"/>
                </a:solidFill>
                <a:effectLst/>
                <a:latin typeface="Helvetica Light"/>
              </a:defRPr>
            </a:pPr>
            <a:endParaRPr lang="en-US"/>
          </a:p>
        </c:txPr>
        <c:crossAx val="666744504"/>
        <c:crosses val="autoZero"/>
        <c:auto val="1"/>
        <c:lblAlgn val="ctr"/>
        <c:lblOffset val="100"/>
        <c:noMultiLvlLbl val="1"/>
      </c:catAx>
      <c:valAx>
        <c:axId val="666744504"/>
        <c:scaling>
          <c:orientation val="minMax"/>
        </c:scaling>
        <c:axPos val="l"/>
        <c:majorGridlines>
          <c:spPr>
            <a:ln w="12700" cap="flat">
              <a:solidFill>
                <a:srgbClr val="B8B8B8"/>
              </a:solidFill>
              <a:prstDash val="solid"/>
              <a:miter lim="400000"/>
            </a:ln>
          </c:spPr>
        </c:majorGridlines>
        <c:numFmt formatCode="#,##0" sourceLinked="0"/>
        <c:majorTickMark val="none"/>
        <c:tickLblPos val="nextTo"/>
        <c:spPr>
          <a:ln w="12700" cap="flat">
            <a:noFill/>
            <a:prstDash val="solid"/>
            <a:miter lim="400000"/>
          </a:ln>
        </c:spPr>
        <c:txPr>
          <a:bodyPr rot="0"/>
          <a:lstStyle/>
          <a:p>
            <a:pPr lvl="0">
              <a:defRPr sz="2000" b="0" i="0" u="none" strike="noStrike">
                <a:solidFill>
                  <a:srgbClr val="FFFFFF"/>
                </a:solidFill>
                <a:effectLst/>
                <a:latin typeface="Helvetica"/>
              </a:defRPr>
            </a:pPr>
            <a:endParaRPr lang="en-US"/>
          </a:p>
        </c:txPr>
        <c:crossAx val="666740824"/>
        <c:crosses val="autoZero"/>
        <c:crossBetween val="between"/>
        <c:majorUnit val="175000.0"/>
        <c:minorUnit val="87500.0"/>
      </c:valAx>
      <c:spPr>
        <a:noFill/>
        <a:ln w="12700" cap="flat">
          <a:solidFill>
            <a:srgbClr val="000000"/>
          </a:solidFill>
          <a:prstDash val="solid"/>
          <a:miter lim="400000"/>
        </a:ln>
        <a:effectLst/>
      </c:spPr>
    </c:plotArea>
    <c:plotVisOnly val="1"/>
    <c:dispBlanksAs val="gap"/>
    <c:showDLblsOverMax val="1"/>
  </c:chart>
  <c:spPr>
    <a:noFill/>
    <a:ln>
      <a:noFill/>
    </a:ln>
    <a:effectLst/>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6" name="Shape 1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7" name="Shape 1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8746421"/>
      </p:ext>
    </p:extLst>
  </p:cSld>
  <p:clrMap bg1="lt1" tx1="dk1" bg2="lt2" tx2="dk2" accent1="accent1" accent2="accent2" accent3="accent3" accent4="accent4" accent5="accent5" accent6="accent6" hlink="hlink" folHlink="folHlink"/>
  <p:notesStyle>
    <a:lvl1pPr defTabSz="457200">
      <a:defRPr sz="1600">
        <a:latin typeface="Lucida Grande"/>
        <a:ea typeface="Lucida Grande"/>
        <a:cs typeface="Lucida Grande"/>
        <a:sym typeface="Lucida Grande"/>
      </a:defRPr>
    </a:lvl1pPr>
    <a:lvl2pPr indent="228600" defTabSz="457200">
      <a:defRPr sz="1600">
        <a:latin typeface="Lucida Grande"/>
        <a:ea typeface="Lucida Grande"/>
        <a:cs typeface="Lucida Grande"/>
        <a:sym typeface="Lucida Grande"/>
      </a:defRPr>
    </a:lvl2pPr>
    <a:lvl3pPr indent="457200" defTabSz="457200">
      <a:defRPr sz="1600">
        <a:latin typeface="Lucida Grande"/>
        <a:ea typeface="Lucida Grande"/>
        <a:cs typeface="Lucida Grande"/>
        <a:sym typeface="Lucida Grande"/>
      </a:defRPr>
    </a:lvl3pPr>
    <a:lvl4pPr indent="685800" defTabSz="457200">
      <a:defRPr sz="1600">
        <a:latin typeface="Lucida Grande"/>
        <a:ea typeface="Lucida Grande"/>
        <a:cs typeface="Lucida Grande"/>
        <a:sym typeface="Lucida Grande"/>
      </a:defRPr>
    </a:lvl4pPr>
    <a:lvl5pPr indent="914400" defTabSz="457200">
      <a:defRPr sz="1600">
        <a:latin typeface="Lucida Grande"/>
        <a:ea typeface="Lucida Grande"/>
        <a:cs typeface="Lucida Grande"/>
        <a:sym typeface="Lucida Grande"/>
      </a:defRPr>
    </a:lvl5pPr>
    <a:lvl6pPr indent="1143000" defTabSz="457200">
      <a:defRPr sz="1600">
        <a:latin typeface="Lucida Grande"/>
        <a:ea typeface="Lucida Grande"/>
        <a:cs typeface="Lucida Grande"/>
        <a:sym typeface="Lucida Grande"/>
      </a:defRPr>
    </a:lvl6pPr>
    <a:lvl7pPr indent="1371600" defTabSz="457200">
      <a:defRPr sz="1600">
        <a:latin typeface="Lucida Grande"/>
        <a:ea typeface="Lucida Grande"/>
        <a:cs typeface="Lucida Grande"/>
        <a:sym typeface="Lucida Grande"/>
      </a:defRPr>
    </a:lvl7pPr>
    <a:lvl8pPr indent="1600200" defTabSz="457200">
      <a:defRPr sz="1600">
        <a:latin typeface="Lucida Grande"/>
        <a:ea typeface="Lucida Grande"/>
        <a:cs typeface="Lucida Grande"/>
        <a:sym typeface="Lucida Grande"/>
      </a:defRPr>
    </a:lvl8pPr>
    <a:lvl9pPr indent="1828800" defTabSz="457200">
      <a:defRPr sz="16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s://www.youtube.com/watch?v=0yNSbmX0km0&amp;feature=youtu.be"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 name="Shape 24"/>
          <p:cNvSpPr>
            <a:spLocks noGrp="1" noRot="1" noChangeAspect="1"/>
          </p:cNvSpPr>
          <p:nvPr>
            <p:ph type="sldImg"/>
          </p:nvPr>
        </p:nvSpPr>
        <p:spPr>
          <a:prstGeom prst="rect">
            <a:avLst/>
          </a:prstGeom>
        </p:spPr>
        <p:txBody>
          <a:bodyPr/>
          <a:lstStyle/>
          <a:p>
            <a:pPr lvl="0"/>
            <a:endParaRPr/>
          </a:p>
        </p:txBody>
      </p:sp>
      <p:sp>
        <p:nvSpPr>
          <p:cNvPr id="25" name="Shape 25"/>
          <p:cNvSpPr>
            <a:spLocks noGrp="1"/>
          </p:cNvSpPr>
          <p:nvPr>
            <p:ph type="body" sz="quarter" idx="1"/>
          </p:nvPr>
        </p:nvSpPr>
        <p:spPr>
          <a:prstGeom prst="rect">
            <a:avLst/>
          </a:prstGeom>
        </p:spPr>
        <p:txBody>
          <a:bodyPr/>
          <a:lstStyle/>
          <a:p>
            <a:pPr marL="114300" lvl="0">
              <a:lnSpc>
                <a:spcPts val="31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dirty="0">
                <a:solidFill>
                  <a:srgbClr val="171717"/>
                </a:solidFill>
                <a:latin typeface="Arial"/>
                <a:ea typeface="Arial"/>
                <a:cs typeface="Arial"/>
                <a:sym typeface="Arial"/>
              </a:rPr>
              <a:t>Lecture Notes Key:   ^ means discuss before notes</a:t>
            </a:r>
          </a:p>
          <a:p>
            <a:pPr marL="114300" lvl="0">
              <a:lnSpc>
                <a:spcPts val="31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dirty="0">
                <a:solidFill>
                  <a:srgbClr val="171717"/>
                </a:solidFill>
                <a:latin typeface="Arial"/>
                <a:ea typeface="Arial"/>
                <a:cs typeface="Arial"/>
                <a:sym typeface="Arial"/>
              </a:rPr>
              <a:t>				</a:t>
            </a:r>
            <a:r>
              <a:rPr lang="en-US" sz="2600" baseline="0" dirty="0" smtClean="0">
                <a:solidFill>
                  <a:srgbClr val="171717"/>
                </a:solidFill>
                <a:latin typeface="Arial"/>
                <a:ea typeface="Arial"/>
                <a:cs typeface="Arial"/>
                <a:sym typeface="Arial"/>
              </a:rPr>
              <a:t>   </a:t>
            </a:r>
            <a:r>
              <a:rPr sz="2600" dirty="0" smtClean="0">
                <a:solidFill>
                  <a:srgbClr val="171717"/>
                </a:solidFill>
                <a:latin typeface="Arial"/>
                <a:ea typeface="Arial"/>
                <a:cs typeface="Arial"/>
                <a:sym typeface="Arial"/>
              </a:rPr>
              <a:t>v </a:t>
            </a:r>
            <a:r>
              <a:rPr sz="2600" dirty="0">
                <a:solidFill>
                  <a:srgbClr val="171717"/>
                </a:solidFill>
                <a:latin typeface="Arial"/>
                <a:ea typeface="Arial"/>
                <a:cs typeface="Arial"/>
                <a:sym typeface="Arial"/>
              </a:rPr>
              <a:t>means discuss after notes</a:t>
            </a:r>
          </a:p>
          <a:p>
            <a:pPr marL="114300" lvl="0">
              <a:lnSpc>
                <a:spcPts val="31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600" dirty="0">
              <a:solidFill>
                <a:srgbClr val="171717"/>
              </a:solidFill>
              <a:latin typeface="Arial"/>
              <a:ea typeface="Arial"/>
              <a:cs typeface="Arial"/>
              <a:sym typeface="Arial"/>
            </a:endParaRPr>
          </a:p>
          <a:p>
            <a:pPr marL="114300" lvl="0">
              <a:lnSpc>
                <a:spcPts val="31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dirty="0">
                <a:solidFill>
                  <a:srgbClr val="171717"/>
                </a:solidFill>
                <a:latin typeface="Arial"/>
                <a:ea typeface="Arial"/>
                <a:cs typeface="Arial"/>
                <a:sym typeface="Arial"/>
              </a:rPr>
              <a:t>In the 20s, there is rapid change. THE NATION EMERGES A WEALTHY POWER, A CREDITOR NATION RATHER THAN A DEBTOR NATION.</a:t>
            </a:r>
          </a:p>
          <a:p>
            <a:pPr marL="114300" lvl="0">
              <a:lnSpc>
                <a:spcPts val="31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dirty="0">
                <a:solidFill>
                  <a:srgbClr val="171717"/>
                </a:solidFill>
                <a:latin typeface="Arial"/>
                <a:ea typeface="Arial"/>
                <a:cs typeface="Arial"/>
                <a:sym typeface="Arial"/>
              </a:rPr>
              <a:t>All of the industrialization and immigration has transformed the U.S. into an URBAN NATION.</a:t>
            </a:r>
          </a:p>
          <a:p>
            <a:pPr marL="114300" lvl="0">
              <a:lnSpc>
                <a:spcPts val="31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dirty="0">
                <a:solidFill>
                  <a:srgbClr val="171717"/>
                </a:solidFill>
                <a:latin typeface="Arial"/>
                <a:ea typeface="Arial"/>
                <a:cs typeface="Arial"/>
                <a:sym typeface="Arial"/>
              </a:rPr>
              <a:t>A younger generation returning from war is going to challenge traditional values and ignite a revolution in manners and morals.  </a:t>
            </a:r>
          </a:p>
          <a:p>
            <a:pPr marL="114300" lvl="0">
              <a:lnSpc>
                <a:spcPts val="31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b="1" dirty="0">
                <a:solidFill>
                  <a:srgbClr val="171717"/>
                </a:solidFill>
                <a:latin typeface="Arial"/>
                <a:ea typeface="Arial"/>
                <a:cs typeface="Arial"/>
                <a:sym typeface="Arial"/>
              </a:rPr>
              <a:t>The Flapper </a:t>
            </a:r>
            <a:r>
              <a:rPr sz="2600" dirty="0">
                <a:solidFill>
                  <a:srgbClr val="171717"/>
                </a:solidFill>
                <a:latin typeface="Arial"/>
                <a:ea typeface="Arial"/>
                <a:cs typeface="Arial"/>
                <a:sym typeface="Arial"/>
              </a:rPr>
              <a:t>is a symbol of this.  It was a new type of young woman.  Rebellious, energetic, bold.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prstGeom prst="rect">
            <a:avLst/>
          </a:prstGeom>
        </p:spPr>
        <p:txBody>
          <a:bodyPr/>
          <a:lstStyle/>
          <a:p>
            <a:pPr lvl="0"/>
            <a:endParaRPr/>
          </a:p>
        </p:txBody>
      </p:sp>
      <p:sp>
        <p:nvSpPr>
          <p:cNvPr id="56" name="Shape 56"/>
          <p:cNvSpPr>
            <a:spLocks noGrp="1"/>
          </p:cNvSpPr>
          <p:nvPr>
            <p:ph type="body" sz="quarter" idx="1"/>
          </p:nvPr>
        </p:nvSpPr>
        <p:spPr>
          <a:prstGeom prst="rect">
            <a:avLst/>
          </a:prstGeom>
        </p:spPr>
        <p:txBody>
          <a:bodyPr/>
          <a:lstStyle/>
          <a:p>
            <a:pPr marR="40639" lvl="0" defTabSz="914400">
              <a:spcBef>
                <a:spcPts val="500"/>
              </a:spcBef>
              <a:buClr>
                <a:srgbClr val="FFFFFF"/>
              </a:buClr>
            </a:pPr>
            <a:r>
              <a:rPr sz="2000" dirty="0">
                <a:uFill>
                  <a:solidFill>
                    <a:srgbClr val="FFFFFF"/>
                  </a:solidFill>
                </a:uFill>
                <a:latin typeface="Arial"/>
                <a:ea typeface="Arial"/>
                <a:cs typeface="Arial"/>
                <a:sym typeface="Arial"/>
              </a:rPr>
              <a:t>An embedded link to a 3:45 minute KKK </a:t>
            </a:r>
            <a:r>
              <a:rPr sz="2000" dirty="0" err="1">
                <a:uFill>
                  <a:solidFill>
                    <a:srgbClr val="FFFFFF"/>
                  </a:solidFill>
                </a:uFill>
                <a:latin typeface="Arial"/>
                <a:ea typeface="Arial"/>
                <a:cs typeface="Arial"/>
                <a:sym typeface="Arial"/>
              </a:rPr>
              <a:t>Youtube</a:t>
            </a:r>
            <a:r>
              <a:rPr sz="2000" dirty="0">
                <a:uFill>
                  <a:solidFill>
                    <a:srgbClr val="FFFFFF"/>
                  </a:solidFill>
                </a:uFill>
                <a:latin typeface="Arial"/>
                <a:ea typeface="Arial"/>
                <a:cs typeface="Arial"/>
                <a:sym typeface="Arial"/>
              </a:rPr>
              <a:t> video begins here. </a:t>
            </a:r>
          </a:p>
          <a:p>
            <a:pPr marR="40639" lvl="0" defTabSz="914400">
              <a:spcBef>
                <a:spcPts val="500"/>
              </a:spcBef>
              <a:buClr>
                <a:srgbClr val="FFFFFF"/>
              </a:buClr>
            </a:pPr>
            <a:r>
              <a:rPr sz="2000" dirty="0">
                <a:uFill>
                  <a:solidFill>
                    <a:srgbClr val="FFFFFF"/>
                  </a:solidFill>
                </a:uFill>
                <a:latin typeface="Arial"/>
                <a:ea typeface="Arial"/>
                <a:cs typeface="Arial"/>
                <a:sym typeface="Arial"/>
              </a:rPr>
              <a:t>Mac users, click on black circle to open browser and view a 3:45 minute KKK </a:t>
            </a:r>
            <a:r>
              <a:rPr sz="2000" dirty="0" err="1">
                <a:uFill>
                  <a:solidFill>
                    <a:srgbClr val="FFFFFF"/>
                  </a:solidFill>
                </a:uFill>
                <a:latin typeface="Arial"/>
                <a:ea typeface="Arial"/>
                <a:cs typeface="Arial"/>
                <a:sym typeface="Arial"/>
              </a:rPr>
              <a:t>Youtube</a:t>
            </a:r>
            <a:r>
              <a:rPr sz="2000" dirty="0">
                <a:uFill>
                  <a:solidFill>
                    <a:srgbClr val="FFFFFF"/>
                  </a:solidFill>
                </a:uFill>
                <a:latin typeface="Arial"/>
                <a:ea typeface="Arial"/>
                <a:cs typeface="Arial"/>
                <a:sym typeface="Arial"/>
              </a:rPr>
              <a:t> video.</a:t>
            </a:r>
          </a:p>
          <a:p>
            <a:pPr marR="40639" lvl="0" defTabSz="914400">
              <a:spcBef>
                <a:spcPts val="500"/>
              </a:spcBef>
              <a:buClr>
                <a:srgbClr val="FFFFFF"/>
              </a:buClr>
            </a:pPr>
            <a:r>
              <a:rPr sz="2000" i="1" dirty="0">
                <a:uFill>
                  <a:solidFill>
                    <a:srgbClr val="FFFFFF"/>
                  </a:solidFill>
                </a:uFill>
                <a:latin typeface="Arial"/>
                <a:ea typeface="Arial"/>
                <a:cs typeface="Arial"/>
                <a:sym typeface="Arial"/>
              </a:rPr>
              <a:t>Original link</a:t>
            </a:r>
            <a:r>
              <a:rPr sz="2000" dirty="0">
                <a:uFill>
                  <a:solidFill>
                    <a:srgbClr val="FFFFFF"/>
                  </a:solidFill>
                </a:uFill>
                <a:latin typeface="Arial"/>
                <a:ea typeface="Arial"/>
                <a:cs typeface="Arial"/>
                <a:sym typeface="Arial"/>
              </a:rPr>
              <a:t>: https://www.youtube.com/watch?v=GlRncI5nem8</a:t>
            </a:r>
          </a:p>
          <a:p>
            <a:pPr marR="57799" lvl="1" indent="0" defTabSz="1295400">
              <a:lnSpc>
                <a:spcPct val="90000"/>
              </a:lnSpc>
              <a:spcBef>
                <a:spcPts val="700"/>
              </a:spcBef>
              <a:buClr>
                <a:srgbClr val="FFFFFF"/>
              </a:buClr>
              <a:buFont typeface="Arial"/>
            </a:pPr>
            <a:endParaRPr sz="1600" dirty="0">
              <a:solidFill>
                <a:srgbClr val="232323"/>
              </a:solidFill>
              <a:uFill>
                <a:solidFill>
                  <a:srgbClr val="FFFFFF"/>
                </a:solidFill>
              </a:uFill>
              <a:latin typeface="Arial"/>
              <a:ea typeface="Arial"/>
              <a:cs typeface="Arial"/>
              <a:sym typeface="Arial"/>
            </a:endParaRPr>
          </a:p>
          <a:p>
            <a:pPr marR="57799" lvl="1" indent="0" defTabSz="1295400">
              <a:lnSpc>
                <a:spcPct val="90000"/>
              </a:lnSpc>
              <a:spcBef>
                <a:spcPts val="700"/>
              </a:spcBef>
              <a:buClr>
                <a:srgbClr val="FFFFFF"/>
              </a:buClr>
              <a:buFont typeface="Arial"/>
            </a:pPr>
            <a:r>
              <a:rPr sz="3000" dirty="0">
                <a:solidFill>
                  <a:srgbClr val="232323"/>
                </a:solidFill>
                <a:uFill>
                  <a:solidFill>
                    <a:srgbClr val="FFFFFF"/>
                  </a:solidFill>
                </a:uFill>
                <a:latin typeface="Arial"/>
                <a:ea typeface="Arial"/>
                <a:cs typeface="Arial"/>
                <a:sym typeface="Arial"/>
              </a:rPr>
              <a:t>During reconstruction, President Grant’s campaign against the KKK had largely eliminated it.  However, in 1915 a former Methodist circuit preacher from Atlanta, Colonel William J. Simmons revived the organization.</a:t>
            </a:r>
          </a:p>
          <a:p>
            <a:pPr marR="57799" lvl="1" indent="0" defTabSz="1295400">
              <a:lnSpc>
                <a:spcPct val="90000"/>
              </a:lnSpc>
              <a:spcBef>
                <a:spcPts val="700"/>
              </a:spcBef>
              <a:buClr>
                <a:srgbClr val="FFFFFF"/>
              </a:buClr>
              <a:buFont typeface="Arial"/>
            </a:pPr>
            <a:endParaRPr sz="3000" dirty="0">
              <a:solidFill>
                <a:srgbClr val="232323"/>
              </a:solidFill>
              <a:uFill>
                <a:solidFill>
                  <a:srgbClr val="FFFFFF"/>
                </a:solidFill>
              </a:uFill>
              <a:latin typeface="Arial"/>
              <a:ea typeface="Arial"/>
              <a:cs typeface="Arial"/>
              <a:sym typeface="Arial"/>
            </a:endParaRPr>
          </a:p>
          <a:p>
            <a:pPr marR="57799" lvl="1" indent="0" defTabSz="1295400">
              <a:lnSpc>
                <a:spcPct val="90000"/>
              </a:lnSpc>
              <a:spcBef>
                <a:spcPts val="700"/>
              </a:spcBef>
              <a:buClr>
                <a:srgbClr val="FFFFFF"/>
              </a:buClr>
              <a:buFont typeface="Arial"/>
            </a:pPr>
            <a:r>
              <a:rPr sz="3000" dirty="0">
                <a:solidFill>
                  <a:srgbClr val="232323"/>
                </a:solidFill>
                <a:uFill>
                  <a:solidFill>
                    <a:srgbClr val="FFFFFF"/>
                  </a:solidFill>
                </a:uFill>
                <a:latin typeface="Arial"/>
                <a:ea typeface="Arial"/>
                <a:cs typeface="Arial"/>
                <a:sym typeface="Arial"/>
              </a:rPr>
              <a:t>W.A.S.P. White Anglo-Saxon Protestant</a:t>
            </a:r>
            <a:endParaRPr sz="1600" dirty="0">
              <a:solidFill>
                <a:srgbClr val="232323"/>
              </a:solidFill>
              <a:uFill>
                <a:solidFill>
                  <a:srgbClr val="FFFFFF"/>
                </a:solidFill>
              </a:uFill>
              <a:latin typeface="Arial"/>
              <a:ea typeface="Arial"/>
              <a:cs typeface="Arial"/>
              <a:sym typeface="Arial"/>
            </a:endParaRPr>
          </a:p>
          <a:p>
            <a:pPr marR="57799" lvl="1" indent="0" defTabSz="1295400">
              <a:lnSpc>
                <a:spcPct val="90000"/>
              </a:lnSpc>
              <a:spcBef>
                <a:spcPts val="700"/>
              </a:spcBef>
              <a:buClr>
                <a:srgbClr val="FFFFFF"/>
              </a:buClr>
              <a:buFont typeface="Arial"/>
            </a:pPr>
            <a:endParaRPr sz="1600" dirty="0">
              <a:solidFill>
                <a:srgbClr val="232323"/>
              </a:solidFill>
              <a:uFill>
                <a:solidFill>
                  <a:srgbClr val="FFFFFF"/>
                </a:solidFill>
              </a:uFill>
              <a:latin typeface="Arial"/>
              <a:ea typeface="Arial"/>
              <a:cs typeface="Arial"/>
              <a:sym typeface="Arial"/>
            </a:endParaRPr>
          </a:p>
          <a:p>
            <a:pPr marR="57799" lvl="1" indent="0" defTabSz="1295400">
              <a:lnSpc>
                <a:spcPct val="90000"/>
              </a:lnSpc>
              <a:spcBef>
                <a:spcPts val="700"/>
              </a:spcBef>
              <a:buClr>
                <a:srgbClr val="FFFFFF"/>
              </a:buClr>
            </a:pPr>
            <a:r>
              <a:rPr sz="3000" dirty="0">
                <a:solidFill>
                  <a:srgbClr val="232323"/>
                </a:solidFill>
                <a:uFill>
                  <a:solidFill>
                    <a:srgbClr val="FFFFFF"/>
                  </a:solidFill>
                </a:uFill>
                <a:latin typeface="Arial"/>
                <a:ea typeface="Arial"/>
                <a:cs typeface="Arial"/>
                <a:sym typeface="Arial"/>
              </a:rPr>
              <a:t>In 1925 Indiana’s politically powerful Grand Dragon, David Stephenson, raped his young secretary.  She swallowed poison the next day, he panicked, didn't call a Dr.  She died weeks later and Stephenson went to jail.  From Jail, he revealed the details of the political corruption of the Klan and how it was used to make loads of money.  The soon faded after that.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 name="Shape 82"/>
          <p:cNvSpPr>
            <a:spLocks noGrp="1" noRot="1" noChangeAspect="1"/>
          </p:cNvSpPr>
          <p:nvPr>
            <p:ph type="sldImg"/>
          </p:nvPr>
        </p:nvSpPr>
        <p:spPr>
          <a:prstGeom prst="rect">
            <a:avLst/>
          </a:prstGeom>
        </p:spPr>
        <p:txBody>
          <a:bodyPr/>
          <a:lstStyle/>
          <a:p>
            <a:pPr lvl="0"/>
            <a:endParaRPr/>
          </a:p>
        </p:txBody>
      </p:sp>
      <p:sp>
        <p:nvSpPr>
          <p:cNvPr id="83" name="Shape 83"/>
          <p:cNvSpPr>
            <a:spLocks noGrp="1"/>
          </p:cNvSpPr>
          <p:nvPr>
            <p:ph type="body" sz="quarter" idx="1"/>
          </p:nvPr>
        </p:nvSpPr>
        <p:spPr>
          <a:prstGeom prst="rect">
            <a:avLst/>
          </a:prstGeom>
        </p:spPr>
        <p:txBody>
          <a:bodyPr/>
          <a:lstStyle/>
          <a:p>
            <a:pPr marR="40639" lvl="0" defTabSz="914400">
              <a:spcBef>
                <a:spcPts val="500"/>
              </a:spcBef>
              <a:buClr>
                <a:srgbClr val="FFFFFF"/>
              </a:buClr>
              <a:buFont typeface="Arial"/>
              <a:defRPr sz="1800"/>
            </a:pPr>
            <a:r>
              <a:rPr sz="1900">
                <a:uFill>
                  <a:solidFill>
                    <a:srgbClr val="FFFFFF"/>
                  </a:solidFill>
                </a:uFill>
                <a:latin typeface="Arial"/>
                <a:ea typeface="Arial"/>
                <a:cs typeface="Arial"/>
                <a:sym typeface="Arial"/>
              </a:rPr>
              <a:t>From 1919 to 1921 immigration to the U.S. increased from 141,000 to 805,000 people, an increase of almost 600 percent. Because of nativist views, fear of immigrants particularly from Eastern and Southern Europe, Congress passed the Emergency Quota Act of 1921.  This limited Eastern and Southern Europeans to the U.S which consisted of mostly Jews from the East, and Catholics from the South.  The Act would be amended in 1924.</a:t>
            </a:r>
          </a:p>
          <a:p>
            <a:pPr marR="40639" lvl="0" defTabSz="914400">
              <a:spcBef>
                <a:spcPts val="500"/>
              </a:spcBef>
              <a:buClr>
                <a:srgbClr val="FFFFFF"/>
              </a:buClr>
              <a:buFont typeface="Arial"/>
              <a:defRPr sz="1800"/>
            </a:pPr>
            <a:endParaRPr sz="1900">
              <a:uFill>
                <a:solidFill>
                  <a:srgbClr val="FFFFFF"/>
                </a:solidFill>
              </a:uFill>
              <a:latin typeface="Arial"/>
              <a:ea typeface="Arial"/>
              <a:cs typeface="Arial"/>
              <a:sym typeface="Arial"/>
            </a:endParaRPr>
          </a:p>
          <a:p>
            <a:pPr marR="40639" lvl="0" defTabSz="914400">
              <a:spcBef>
                <a:spcPts val="500"/>
              </a:spcBef>
              <a:buClr>
                <a:srgbClr val="FFFFFF"/>
              </a:buClr>
              <a:buFont typeface="Arial"/>
              <a:defRPr sz="1800"/>
            </a:pPr>
            <a:r>
              <a:rPr sz="1900">
                <a:uFill>
                  <a:solidFill>
                    <a:srgbClr val="FFFFFF"/>
                  </a:solidFill>
                </a:uFill>
                <a:latin typeface="Arial"/>
                <a:ea typeface="Arial"/>
                <a:cs typeface="Arial"/>
                <a:sym typeface="Arial"/>
              </a:rPr>
              <a:t>Ask the class to Look at the political cartoon to the right.</a:t>
            </a:r>
          </a:p>
          <a:p>
            <a:pPr marR="40639" lvl="0" defTabSz="914400">
              <a:spcBef>
                <a:spcPts val="500"/>
              </a:spcBef>
              <a:buClr>
                <a:srgbClr val="FFFFFF"/>
              </a:buClr>
              <a:buFont typeface="Arial"/>
              <a:defRPr sz="1800"/>
            </a:pPr>
            <a:r>
              <a:rPr sz="1900">
                <a:uFill>
                  <a:solidFill>
                    <a:srgbClr val="FFFFFF"/>
                  </a:solidFill>
                </a:uFill>
                <a:latin typeface="Arial"/>
                <a:ea typeface="Arial"/>
                <a:cs typeface="Arial"/>
                <a:sym typeface="Arial"/>
              </a:rPr>
              <a:t>From what point of view does this cartoon represent?  - Americans for the quota system</a:t>
            </a:r>
          </a:p>
          <a:p>
            <a:pPr marR="40639" lvl="0" defTabSz="914400">
              <a:spcBef>
                <a:spcPts val="500"/>
              </a:spcBef>
              <a:buClr>
                <a:srgbClr val="FFFFFF"/>
              </a:buClr>
              <a:buFont typeface="Arial"/>
              <a:defRPr sz="1800"/>
            </a:pPr>
            <a:r>
              <a:rPr sz="1900">
                <a:uFill>
                  <a:solidFill>
                    <a:srgbClr val="FFFFFF"/>
                  </a:solidFill>
                </a:uFill>
                <a:latin typeface="Arial"/>
                <a:ea typeface="Arial"/>
                <a:cs typeface="Arial"/>
                <a:sym typeface="Arial"/>
              </a:rPr>
              <a:t>According to the cartoon, why should the U.S. limit immigration? - Immigrants are “undesirable” and the bomb on their head shows that they are Communist and Anarchist radicals.  Immigrants are dangerous.</a:t>
            </a:r>
          </a:p>
          <a:p>
            <a:pPr marR="40639" lvl="0" defTabSz="914400">
              <a:spcBef>
                <a:spcPts val="500"/>
              </a:spcBef>
              <a:buClr>
                <a:srgbClr val="FFFFFF"/>
              </a:buClr>
              <a:buFont typeface="Arial"/>
              <a:defRPr sz="1800"/>
            </a:pPr>
            <a:endParaRPr sz="1900">
              <a:uFill>
                <a:solidFill>
                  <a:srgbClr val="FFFFFF"/>
                </a:solidFill>
              </a:uFill>
              <a:latin typeface="Arial"/>
              <a:ea typeface="Arial"/>
              <a:cs typeface="Arial"/>
              <a:sym typeface="Arial"/>
            </a:endParaRPr>
          </a:p>
          <a:p>
            <a:pPr marR="40639" lvl="0" defTabSz="914400">
              <a:spcBef>
                <a:spcPts val="500"/>
              </a:spcBef>
              <a:buClr>
                <a:srgbClr val="FFFFFF"/>
              </a:buClr>
              <a:buFont typeface="Arial"/>
              <a:defRPr sz="1800"/>
            </a:pPr>
            <a:r>
              <a:rPr sz="1900">
                <a:uFill>
                  <a:solidFill>
                    <a:srgbClr val="FFFFFF"/>
                  </a:solidFill>
                </a:uFill>
                <a:latin typeface="Arial"/>
                <a:ea typeface="Arial"/>
                <a:cs typeface="Arial"/>
                <a:sym typeface="Arial"/>
              </a:rPr>
              <a:t>Click for bar graph.</a:t>
            </a:r>
          </a:p>
          <a:p>
            <a:pPr marR="40639" lvl="0" defTabSz="914400">
              <a:spcBef>
                <a:spcPts val="500"/>
              </a:spcBef>
              <a:buClr>
                <a:srgbClr val="FFFFFF"/>
              </a:buClr>
              <a:buFont typeface="Arial"/>
              <a:defRPr sz="1800"/>
            </a:pPr>
            <a:r>
              <a:rPr sz="1900">
                <a:uFill>
                  <a:solidFill>
                    <a:srgbClr val="FFFFFF"/>
                  </a:solidFill>
                </a:uFill>
                <a:latin typeface="Arial"/>
                <a:ea typeface="Arial"/>
                <a:cs typeface="Arial"/>
                <a:sym typeface="Arial"/>
              </a:rPr>
              <a:t>Ask students if the Emergency Quota Act worked?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 name="Shape 66"/>
          <p:cNvSpPr>
            <a:spLocks noGrp="1" noRot="1" noChangeAspect="1"/>
          </p:cNvSpPr>
          <p:nvPr>
            <p:ph type="sldImg"/>
          </p:nvPr>
        </p:nvSpPr>
        <p:spPr>
          <a:prstGeom prst="rect">
            <a:avLst/>
          </a:prstGeom>
        </p:spPr>
        <p:txBody>
          <a:bodyPr/>
          <a:lstStyle/>
          <a:p>
            <a:pPr lvl="0"/>
            <a:endParaRPr/>
          </a:p>
        </p:txBody>
      </p:sp>
      <p:sp>
        <p:nvSpPr>
          <p:cNvPr id="67" name="Shape 67"/>
          <p:cNvSpPr>
            <a:spLocks noGrp="1"/>
          </p:cNvSpPr>
          <p:nvPr>
            <p:ph type="body" sz="quarter" idx="1"/>
          </p:nvPr>
        </p:nvSpPr>
        <p:spPr>
          <a:prstGeom prst="rect">
            <a:avLst/>
          </a:prstGeom>
        </p:spPr>
        <p:txBody>
          <a:bodyPr/>
          <a:lstStyle/>
          <a:p>
            <a:pPr marR="40639" lvl="0" defTabSz="914400">
              <a:spcBef>
                <a:spcPts val="500"/>
              </a:spcBef>
              <a:buClr>
                <a:srgbClr val="FFFFFF"/>
              </a:buClr>
              <a:buFont typeface="Arial"/>
              <a:defRPr sz="1800"/>
            </a:pPr>
            <a:r>
              <a:rPr>
                <a:uFill>
                  <a:solidFill>
                    <a:srgbClr val="FFFFFF"/>
                  </a:solidFill>
                </a:uFill>
                <a:latin typeface="Arial"/>
                <a:ea typeface="Arial"/>
                <a:cs typeface="Arial"/>
                <a:sym typeface="Arial"/>
              </a:rPr>
              <a:t>After the War, Americans were tired. Americans didn’t want anything to do with Europe or world affairs.</a:t>
            </a: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a:latin typeface="Arial"/>
                <a:ea typeface="Arial"/>
                <a:cs typeface="Arial"/>
                <a:sym typeface="Arial"/>
              </a:rPr>
              <a:t>Soldiers were coming home to unemployment, many of their jobs were replaced by minorities and women. Many just wanted to return of the earlier days, prior to war.</a:t>
            </a: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a:latin typeface="Arial"/>
              <a:ea typeface="Arial"/>
              <a:cs typeface="Arial"/>
              <a:sym typeface="Arial"/>
            </a:endParaRP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a:latin typeface="Arial"/>
                <a:ea typeface="Arial"/>
                <a:cs typeface="Arial"/>
                <a:sym typeface="Arial"/>
              </a:rPr>
              <a:t>Many Americans would turn to their blame on non-traditional Americans.  Nativism took over the American public. Many Americans looked at foreigners and minorities with suspicion.</a:t>
            </a: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a:latin typeface="Arial"/>
              <a:ea typeface="Arial"/>
              <a:cs typeface="Arial"/>
              <a:sym typeface="Arial"/>
            </a:endParaRP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a:latin typeface="Arial"/>
                <a:ea typeface="Arial"/>
                <a:cs typeface="Arial"/>
                <a:sym typeface="Arial"/>
              </a:rPr>
              <a:t>Communism </a:t>
            </a:r>
            <a:r>
              <a:rPr>
                <a:latin typeface="Arial"/>
                <a:ea typeface="Arial"/>
                <a:cs typeface="Arial"/>
                <a:sym typeface="Arial"/>
              </a:rPr>
              <a:t>- During WWI, Communist radicals had taken over Russian during the Russian Revolution.  Communism was a from of government where the government controls all property and means of production. It is in practice, ruled by a dictator. </a:t>
            </a: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a:latin typeface="Arial"/>
                <a:ea typeface="Arial"/>
                <a:cs typeface="Arial"/>
                <a:sym typeface="Arial"/>
              </a:rPr>
              <a:t>Red Scare - </a:t>
            </a:r>
            <a:r>
              <a:rPr>
                <a:latin typeface="Arial"/>
                <a:ea typeface="Arial"/>
                <a:cs typeface="Arial"/>
                <a:sym typeface="Arial"/>
              </a:rPr>
              <a:t>After the war, 70,000 Americans had joined the Communist party because it promised economic equality for everyone.  Radicals had sent bombs to public officials and business leaders.  Russia had fallen to the Communists, and many Americans believed they were next.  Anyone out of the ordinary, could be accused of being a radical. Communists were called Reds, thus the Red Scare.</a:t>
            </a: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a:latin typeface="Arial"/>
              <a:ea typeface="Arial"/>
              <a:cs typeface="Arial"/>
              <a:sym typeface="Arial"/>
            </a:endParaRP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a:latin typeface="Arial"/>
                <a:ea typeface="Arial"/>
                <a:cs typeface="Arial"/>
                <a:sym typeface="Arial"/>
              </a:rPr>
              <a:t>Palmer Raids </a:t>
            </a: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a:latin typeface="Arial"/>
                <a:ea typeface="Arial"/>
                <a:cs typeface="Arial"/>
                <a:sym typeface="Arial"/>
              </a:rPr>
              <a:t>Attorney General A. Mitchell Palmer set up an agency later called the FBI, to arrest communists, socialists, and anarchists, who opposed all forms of government. Palmer’s agents trampled on people’s civil rights. Many radicals were deported without trial. But Palmer found no evidence of a plot to overthrow the government.</a:t>
            </a: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a:latin typeface="Arial"/>
              <a:ea typeface="Arial"/>
              <a:cs typeface="Arial"/>
              <a:sym typeface="Arial"/>
            </a:endParaRP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a:latin typeface="Arial"/>
                <a:ea typeface="Arial"/>
                <a:cs typeface="Arial"/>
                <a:sym typeface="Arial"/>
              </a:rPr>
              <a:t>Two Italian immigrants, Nicola Sacco and Bartolomeo Vanzetti</a:t>
            </a:r>
            <a:r>
              <a:rPr>
                <a:latin typeface="Arial"/>
                <a:ea typeface="Arial"/>
                <a:cs typeface="Arial"/>
                <a:sym typeface="Arial"/>
              </a:rPr>
              <a:t> were arrested for robbery and murder in Massachusetts. Witnesses had said the criminals appeared to be Italians Sacco and Vanzetti had alibis, but admitted they were anarchists and denied committing any crime. The case against them was weak. But they were convicted anyway. Many people protested the conviction because they believed it was nativism or because of their radical views. It became a world wide controversy. Sacco and Vanzetti were executed in 1927.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 name="Shape 66"/>
          <p:cNvSpPr>
            <a:spLocks noGrp="1" noRot="1" noChangeAspect="1"/>
          </p:cNvSpPr>
          <p:nvPr>
            <p:ph type="sldImg"/>
          </p:nvPr>
        </p:nvSpPr>
        <p:spPr>
          <a:prstGeom prst="rect">
            <a:avLst/>
          </a:prstGeom>
        </p:spPr>
        <p:txBody>
          <a:bodyPr/>
          <a:lstStyle/>
          <a:p>
            <a:pPr lvl="0"/>
            <a:endParaRPr/>
          </a:p>
        </p:txBody>
      </p:sp>
      <p:sp>
        <p:nvSpPr>
          <p:cNvPr id="67" name="Shape 67"/>
          <p:cNvSpPr>
            <a:spLocks noGrp="1"/>
          </p:cNvSpPr>
          <p:nvPr>
            <p:ph type="body" sz="quarter" idx="1"/>
          </p:nvPr>
        </p:nvSpPr>
        <p:spPr>
          <a:prstGeom prst="rect">
            <a:avLst/>
          </a:prstGeom>
        </p:spPr>
        <p:txBody>
          <a:bodyPr/>
          <a:lstStyle/>
          <a:p>
            <a:pPr marR="40639" lvl="0" defTabSz="914400">
              <a:spcBef>
                <a:spcPts val="500"/>
              </a:spcBef>
              <a:buClr>
                <a:srgbClr val="FFFFFF"/>
              </a:buClr>
              <a:buFont typeface="Arial"/>
              <a:defRPr sz="1800"/>
            </a:pPr>
            <a:r>
              <a:rPr>
                <a:uFill>
                  <a:solidFill>
                    <a:srgbClr val="FFFFFF"/>
                  </a:solidFill>
                </a:uFill>
                <a:latin typeface="Arial"/>
                <a:ea typeface="Arial"/>
                <a:cs typeface="Arial"/>
                <a:sym typeface="Arial"/>
              </a:rPr>
              <a:t>After the War, Americans were tired. Americans didn’t want anything to do with Europe or world affairs.</a:t>
            </a: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a:latin typeface="Arial"/>
                <a:ea typeface="Arial"/>
                <a:cs typeface="Arial"/>
                <a:sym typeface="Arial"/>
              </a:rPr>
              <a:t>Soldiers were coming home to unemployment, many of their jobs were replaced by minorities and women. Many just wanted to return of the earlier days, prior to war.</a:t>
            </a: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a:latin typeface="Arial"/>
              <a:ea typeface="Arial"/>
              <a:cs typeface="Arial"/>
              <a:sym typeface="Arial"/>
            </a:endParaRP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a:latin typeface="Arial"/>
                <a:ea typeface="Arial"/>
                <a:cs typeface="Arial"/>
                <a:sym typeface="Arial"/>
              </a:rPr>
              <a:t>Many Americans would turn to their blame on non-traditional Americans.  Nativism took over the American public. Many Americans looked at foreigners and minorities with suspicion.</a:t>
            </a: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a:latin typeface="Arial"/>
              <a:ea typeface="Arial"/>
              <a:cs typeface="Arial"/>
              <a:sym typeface="Arial"/>
            </a:endParaRP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a:latin typeface="Arial"/>
                <a:ea typeface="Arial"/>
                <a:cs typeface="Arial"/>
                <a:sym typeface="Arial"/>
              </a:rPr>
              <a:t>Communism </a:t>
            </a:r>
            <a:r>
              <a:rPr>
                <a:latin typeface="Arial"/>
                <a:ea typeface="Arial"/>
                <a:cs typeface="Arial"/>
                <a:sym typeface="Arial"/>
              </a:rPr>
              <a:t>- During WWI, Communist radicals had taken over Russian during the Russian Revolution.  Communism was a from of government where the government controls all property and means of production. It is in practice, ruled by a dictator. </a:t>
            </a: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a:latin typeface="Arial"/>
                <a:ea typeface="Arial"/>
                <a:cs typeface="Arial"/>
                <a:sym typeface="Arial"/>
              </a:rPr>
              <a:t>Red Scare - </a:t>
            </a:r>
            <a:r>
              <a:rPr>
                <a:latin typeface="Arial"/>
                <a:ea typeface="Arial"/>
                <a:cs typeface="Arial"/>
                <a:sym typeface="Arial"/>
              </a:rPr>
              <a:t>After the war, 70,000 Americans had joined the Communist party because it promised economic equality for everyone.  Radicals had sent bombs to public officials and business leaders.  Russia had fallen to the Communists, and many Americans believed they were next.  Anyone out of the ordinary, could be accused of being a radical. Communists were called Reds, thus the Red Scare.</a:t>
            </a: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a:latin typeface="Arial"/>
              <a:ea typeface="Arial"/>
              <a:cs typeface="Arial"/>
              <a:sym typeface="Arial"/>
            </a:endParaRP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a:latin typeface="Arial"/>
                <a:ea typeface="Arial"/>
                <a:cs typeface="Arial"/>
                <a:sym typeface="Arial"/>
              </a:rPr>
              <a:t>Palmer Raids </a:t>
            </a: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a:latin typeface="Arial"/>
                <a:ea typeface="Arial"/>
                <a:cs typeface="Arial"/>
                <a:sym typeface="Arial"/>
              </a:rPr>
              <a:t>Attorney General A. Mitchell Palmer set up an agency later called the FBI, to arrest communists, socialists, and anarchists, who opposed all forms of government. Palmer’s agents trampled on people’s civil rights. Many radicals were deported without trial. But Palmer found no evidence of a plot to overthrow the government.</a:t>
            </a: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a:latin typeface="Arial"/>
              <a:ea typeface="Arial"/>
              <a:cs typeface="Arial"/>
              <a:sym typeface="Arial"/>
            </a:endParaRP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a:latin typeface="Arial"/>
                <a:ea typeface="Arial"/>
                <a:cs typeface="Arial"/>
                <a:sym typeface="Arial"/>
              </a:rPr>
              <a:t>Two Italian immigrants, Nicola Sacco and Bartolomeo Vanzetti</a:t>
            </a:r>
            <a:r>
              <a:rPr>
                <a:latin typeface="Arial"/>
                <a:ea typeface="Arial"/>
                <a:cs typeface="Arial"/>
                <a:sym typeface="Arial"/>
              </a:rPr>
              <a:t> were arrested for robbery and murder in Massachusetts. Witnesses had said the criminals appeared to be Italians Sacco and Vanzetti had alibis, but admitted they were anarchists and denied committing any crime. The case against them was weak. But they were convicted anyway. Many people protested the conviction because they believed it was nativism or because of their radical views. It became a world wide controversy. Sacco and Vanzetti were executed in 1927.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 name="Shape 66"/>
          <p:cNvSpPr>
            <a:spLocks noGrp="1" noRot="1" noChangeAspect="1"/>
          </p:cNvSpPr>
          <p:nvPr>
            <p:ph type="sldImg"/>
          </p:nvPr>
        </p:nvSpPr>
        <p:spPr>
          <a:prstGeom prst="rect">
            <a:avLst/>
          </a:prstGeom>
        </p:spPr>
        <p:txBody>
          <a:bodyPr/>
          <a:lstStyle/>
          <a:p>
            <a:pPr lvl="0"/>
            <a:endParaRPr/>
          </a:p>
        </p:txBody>
      </p:sp>
      <p:sp>
        <p:nvSpPr>
          <p:cNvPr id="67" name="Shape 67"/>
          <p:cNvSpPr>
            <a:spLocks noGrp="1"/>
          </p:cNvSpPr>
          <p:nvPr>
            <p:ph type="body" sz="quarter" idx="1"/>
          </p:nvPr>
        </p:nvSpPr>
        <p:spPr>
          <a:prstGeom prst="rect">
            <a:avLst/>
          </a:prstGeom>
        </p:spPr>
        <p:txBody>
          <a:bodyPr/>
          <a:lstStyle/>
          <a:p>
            <a:pPr marR="40639" lvl="0" defTabSz="914400">
              <a:spcBef>
                <a:spcPts val="500"/>
              </a:spcBef>
              <a:buClr>
                <a:srgbClr val="FFFFFF"/>
              </a:buClr>
              <a:buFont typeface="Arial"/>
              <a:defRPr sz="1800"/>
            </a:pPr>
            <a:r>
              <a:rPr>
                <a:uFill>
                  <a:solidFill>
                    <a:srgbClr val="FFFFFF"/>
                  </a:solidFill>
                </a:uFill>
                <a:latin typeface="Arial"/>
                <a:ea typeface="Arial"/>
                <a:cs typeface="Arial"/>
                <a:sym typeface="Arial"/>
              </a:rPr>
              <a:t>After the War, Americans were tired. Americans didn’t want anything to do with Europe or world affairs.</a:t>
            </a: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a:latin typeface="Arial"/>
                <a:ea typeface="Arial"/>
                <a:cs typeface="Arial"/>
                <a:sym typeface="Arial"/>
              </a:rPr>
              <a:t>Soldiers were coming home to unemployment, many of their jobs were replaced by minorities and women. Many just wanted to return of the earlier days, prior to war.</a:t>
            </a: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a:latin typeface="Arial"/>
              <a:ea typeface="Arial"/>
              <a:cs typeface="Arial"/>
              <a:sym typeface="Arial"/>
            </a:endParaRP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a:latin typeface="Arial"/>
                <a:ea typeface="Arial"/>
                <a:cs typeface="Arial"/>
                <a:sym typeface="Arial"/>
              </a:rPr>
              <a:t>Many Americans would turn to their blame on non-traditional Americans.  Nativism took over the American public. Many Americans looked at foreigners and minorities with suspicion.</a:t>
            </a: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a:latin typeface="Arial"/>
              <a:ea typeface="Arial"/>
              <a:cs typeface="Arial"/>
              <a:sym typeface="Arial"/>
            </a:endParaRP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a:latin typeface="Arial"/>
                <a:ea typeface="Arial"/>
                <a:cs typeface="Arial"/>
                <a:sym typeface="Arial"/>
              </a:rPr>
              <a:t>Communism </a:t>
            </a:r>
            <a:r>
              <a:rPr>
                <a:latin typeface="Arial"/>
                <a:ea typeface="Arial"/>
                <a:cs typeface="Arial"/>
                <a:sym typeface="Arial"/>
              </a:rPr>
              <a:t>- During WWI, Communist radicals had taken over Russian during the Russian Revolution.  Communism was a from of government where the government controls all property and means of production. It is in practice, ruled by a dictator. </a:t>
            </a: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a:latin typeface="Arial"/>
                <a:ea typeface="Arial"/>
                <a:cs typeface="Arial"/>
                <a:sym typeface="Arial"/>
              </a:rPr>
              <a:t>Red Scare - </a:t>
            </a:r>
            <a:r>
              <a:rPr>
                <a:latin typeface="Arial"/>
                <a:ea typeface="Arial"/>
                <a:cs typeface="Arial"/>
                <a:sym typeface="Arial"/>
              </a:rPr>
              <a:t>After the war, 70,000 Americans had joined the Communist party because it promised economic equality for everyone.  Radicals had sent bombs to public officials and business leaders.  Russia had fallen to the Communists, and many Americans believed they were next.  Anyone out of the ordinary, could be accused of being a radical. Communists were called Reds, thus the Red Scare.</a:t>
            </a: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a:latin typeface="Arial"/>
              <a:ea typeface="Arial"/>
              <a:cs typeface="Arial"/>
              <a:sym typeface="Arial"/>
            </a:endParaRP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a:latin typeface="Arial"/>
                <a:ea typeface="Arial"/>
                <a:cs typeface="Arial"/>
                <a:sym typeface="Arial"/>
              </a:rPr>
              <a:t>Palmer Raids </a:t>
            </a: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a:latin typeface="Arial"/>
                <a:ea typeface="Arial"/>
                <a:cs typeface="Arial"/>
                <a:sym typeface="Arial"/>
              </a:rPr>
              <a:t>Attorney General A. Mitchell Palmer set up an agency later called the FBI, to arrest communists, socialists, and anarchists, who opposed all forms of government. Palmer’s agents trampled on people’s civil rights. Many radicals were deported without trial. But Palmer found no evidence of a plot to overthrow the government.</a:t>
            </a: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a:latin typeface="Arial"/>
              <a:ea typeface="Arial"/>
              <a:cs typeface="Arial"/>
              <a:sym typeface="Arial"/>
            </a:endParaRPr>
          </a:p>
          <a:p>
            <a:pPr marL="114300" lvl="0">
              <a:lnSpc>
                <a:spcPts val="2200"/>
              </a:lnSpc>
              <a:buClr>
                <a:srgbClr val="FFFFFF"/>
              </a:buClr>
              <a:buFont typeface="Arial"/>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a:latin typeface="Arial"/>
                <a:ea typeface="Arial"/>
                <a:cs typeface="Arial"/>
                <a:sym typeface="Arial"/>
              </a:rPr>
              <a:t>Two Italian immigrants, Nicola Sacco and Bartolomeo Vanzetti</a:t>
            </a:r>
            <a:r>
              <a:rPr>
                <a:latin typeface="Arial"/>
                <a:ea typeface="Arial"/>
                <a:cs typeface="Arial"/>
                <a:sym typeface="Arial"/>
              </a:rPr>
              <a:t> were arrested for robbery and murder in Massachusetts. Witnesses had said the criminals appeared to be Italians Sacco and Vanzetti had alibis, but admitted they were anarchists and denied committing any crime. The case against them was weak. But they were convicted anyway. Many people protested the conviction because they believed it was nativism or because of their radical views. It became a world wide controversy. Sacco and Vanzetti were executed in 1927.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 name="Shape 64"/>
          <p:cNvSpPr>
            <a:spLocks noGrp="1" noRot="1" noChangeAspect="1"/>
          </p:cNvSpPr>
          <p:nvPr>
            <p:ph type="sldImg"/>
          </p:nvPr>
        </p:nvSpPr>
        <p:spPr>
          <a:prstGeom prst="rect">
            <a:avLst/>
          </a:prstGeom>
        </p:spPr>
        <p:txBody>
          <a:bodyPr/>
          <a:lstStyle/>
          <a:p>
            <a:pPr lvl="0"/>
            <a:endParaRPr/>
          </a:p>
        </p:txBody>
      </p:sp>
      <p:sp>
        <p:nvSpPr>
          <p:cNvPr id="65" name="Shape 65"/>
          <p:cNvSpPr>
            <a:spLocks noGrp="1"/>
          </p:cNvSpPr>
          <p:nvPr>
            <p:ph type="body" sz="quarter" idx="1"/>
          </p:nvPr>
        </p:nvSpPr>
        <p:spPr>
          <a:prstGeom prst="rect">
            <a:avLst/>
          </a:prstGeom>
        </p:spPr>
        <p:txBody>
          <a:bodyPr/>
          <a:lstStyle/>
          <a:p>
            <a:pPr marR="40639" lvl="0" defTabSz="914400">
              <a:spcBef>
                <a:spcPts val="500"/>
              </a:spcBef>
              <a:buClr>
                <a:srgbClr val="FFFFFF"/>
              </a:buClr>
              <a:defRPr sz="1800"/>
            </a:pPr>
            <a:r>
              <a:rPr sz="2000" dirty="0">
                <a:uFill>
                  <a:solidFill>
                    <a:srgbClr val="FFFFFF"/>
                  </a:solidFill>
                </a:uFill>
                <a:latin typeface="Arial"/>
                <a:ea typeface="Arial"/>
                <a:cs typeface="Arial"/>
                <a:sym typeface="Arial"/>
              </a:rPr>
              <a:t>An embedded link to a 3:16 minute Charles Lindberg Youtube video begins here. </a:t>
            </a:r>
          </a:p>
          <a:p>
            <a:pPr marR="40639" lvl="0" defTabSz="914400">
              <a:spcBef>
                <a:spcPts val="500"/>
              </a:spcBef>
              <a:buClr>
                <a:srgbClr val="FFFFFF"/>
              </a:buClr>
              <a:defRPr sz="1800"/>
            </a:pPr>
            <a:r>
              <a:rPr sz="2000" dirty="0">
                <a:uFill>
                  <a:solidFill>
                    <a:srgbClr val="FFFFFF"/>
                  </a:solidFill>
                </a:uFill>
                <a:latin typeface="Arial"/>
                <a:ea typeface="Arial"/>
                <a:cs typeface="Arial"/>
                <a:sym typeface="Arial"/>
              </a:rPr>
              <a:t>Mac users, click on black circle to open browser and view a 3:16 minute Charles Lindberg Youtube </a:t>
            </a:r>
            <a:r>
              <a:rPr sz="2000" dirty="0" smtClean="0">
                <a:uFill>
                  <a:solidFill>
                    <a:srgbClr val="FFFFFF"/>
                  </a:solidFill>
                </a:uFill>
                <a:latin typeface="Arial"/>
                <a:ea typeface="Arial"/>
                <a:cs typeface="Arial"/>
                <a:sym typeface="Arial"/>
              </a:rPr>
              <a:t>video</a:t>
            </a:r>
            <a:r>
              <a:rPr lang="en-US" sz="2000" dirty="0" smtClean="0">
                <a:uFill>
                  <a:solidFill>
                    <a:srgbClr val="FFFFFF"/>
                  </a:solidFill>
                </a:uFill>
                <a:latin typeface="Arial"/>
                <a:ea typeface="Arial"/>
                <a:cs typeface="Arial"/>
                <a:sym typeface="Arial"/>
              </a:rPr>
              <a:t>.</a:t>
            </a:r>
          </a:p>
          <a:p>
            <a:pPr marL="0" marR="40639" lvl="0" indent="0" defTabSz="914400" eaLnBrk="1" fontAlgn="auto" latinLnBrk="0" hangingPunct="1">
              <a:lnSpc>
                <a:spcPct val="100000"/>
              </a:lnSpc>
              <a:spcBef>
                <a:spcPts val="500"/>
              </a:spcBef>
              <a:spcAft>
                <a:spcPts val="0"/>
              </a:spcAft>
              <a:buClr>
                <a:srgbClr val="FFFFFF"/>
              </a:buClr>
              <a:buSzTx/>
              <a:buFontTx/>
              <a:buNone/>
              <a:tabLst/>
              <a:defRPr sz="1800"/>
            </a:pPr>
            <a:r>
              <a:rPr lang="en-US" sz="1800" u="none" baseline="0" dirty="0" smtClean="0">
                <a:latin typeface="Lucida Grande"/>
                <a:ea typeface="Lucida Grande"/>
                <a:cs typeface="Lucida Grande"/>
                <a:sym typeface="Lucida Grande"/>
              </a:rPr>
              <a:t>Original link: https://www.youtube.com/watch?v=UBQBLUBnYFM&amp;feature=youtu.be</a:t>
            </a:r>
          </a:p>
          <a:p>
            <a:pPr marR="40639" lvl="0" defTabSz="914400">
              <a:spcBef>
                <a:spcPts val="500"/>
              </a:spcBef>
              <a:buClr>
                <a:srgbClr val="FFFFFF"/>
              </a:buClr>
              <a:defRPr sz="1800"/>
            </a:pPr>
            <a:endParaRPr sz="2000" dirty="0">
              <a:uFill>
                <a:solidFill>
                  <a:srgbClr val="FFFFFF"/>
                </a:solidFill>
              </a:uFill>
              <a:latin typeface="Arial"/>
              <a:ea typeface="Arial"/>
              <a:cs typeface="Arial"/>
              <a:sym typeface="Arial"/>
            </a:endParaRPr>
          </a:p>
          <a:p>
            <a:pPr marR="40639" lvl="0" defTabSz="914400">
              <a:spcBef>
                <a:spcPts val="500"/>
              </a:spcBef>
              <a:buClr>
                <a:srgbClr val="FFFFFF"/>
              </a:buClr>
              <a:defRPr sz="1800"/>
            </a:pPr>
            <a:endParaRPr sz="2000" dirty="0">
              <a:uFill>
                <a:solidFill>
                  <a:srgbClr val="FFFFFF"/>
                </a:solidFill>
              </a:uFill>
              <a:latin typeface="Arial"/>
              <a:ea typeface="Arial"/>
              <a:cs typeface="Arial"/>
              <a:sym typeface="Arial"/>
            </a:endParaRPr>
          </a:p>
          <a:p>
            <a:pPr marR="40639" lvl="0" defTabSz="914400">
              <a:spcBef>
                <a:spcPts val="500"/>
              </a:spcBef>
              <a:buClr>
                <a:srgbClr val="FFFFFF"/>
              </a:buClr>
              <a:defRPr sz="1800"/>
            </a:pPr>
            <a:r>
              <a:rPr sz="2000" dirty="0">
                <a:uFill>
                  <a:solidFill>
                    <a:srgbClr val="FFFFFF"/>
                  </a:solidFill>
                </a:uFill>
                <a:latin typeface="Arial"/>
                <a:ea typeface="Arial"/>
                <a:cs typeface="Arial"/>
                <a:sym typeface="Arial"/>
              </a:rPr>
              <a:t>Charles Lindbergh became a national hero because he was seen as a </a:t>
            </a:r>
          </a:p>
          <a:p>
            <a:pPr marR="40639" lvl="0" defTabSz="914400">
              <a:spcBef>
                <a:spcPts val="500"/>
              </a:spcBef>
              <a:buClr>
                <a:srgbClr val="FFFFFF"/>
              </a:buClr>
              <a:defRPr sz="1800"/>
            </a:pPr>
            <a:r>
              <a:rPr sz="2000" b="1" dirty="0">
                <a:uFill>
                  <a:solidFill>
                    <a:srgbClr val="FFFFFF"/>
                  </a:solidFill>
                </a:uFill>
                <a:latin typeface="Arial"/>
                <a:ea typeface="Arial"/>
                <a:cs typeface="Arial"/>
                <a:sym typeface="Arial"/>
              </a:rPr>
              <a:t>1. </a:t>
            </a:r>
            <a:r>
              <a:rPr sz="2000" dirty="0">
                <a:uFill>
                  <a:solidFill>
                    <a:srgbClr val="FFFFFF"/>
                  </a:solidFill>
                </a:uFill>
                <a:latin typeface="Arial"/>
                <a:ea typeface="Arial"/>
                <a:cs typeface="Arial"/>
                <a:sym typeface="Arial"/>
              </a:rPr>
              <a:t>modest, handsome daredevil,</a:t>
            </a:r>
            <a:r>
              <a:rPr sz="2000" b="1" dirty="0">
                <a:uFill>
                  <a:solidFill>
                    <a:srgbClr val="FFFFFF"/>
                  </a:solidFill>
                </a:uFill>
                <a:latin typeface="Arial"/>
                <a:ea typeface="Arial"/>
                <a:cs typeface="Arial"/>
                <a:sym typeface="Arial"/>
              </a:rPr>
              <a:t> 2.</a:t>
            </a:r>
            <a:r>
              <a:rPr sz="2000" dirty="0">
                <a:uFill>
                  <a:solidFill>
                    <a:srgbClr val="FFFFFF"/>
                  </a:solidFill>
                </a:uFill>
                <a:latin typeface="Arial"/>
                <a:ea typeface="Arial"/>
                <a:cs typeface="Arial"/>
                <a:sym typeface="Arial"/>
              </a:rPr>
              <a:t> He embodied American traditional values in the new industrialized society. AND</a:t>
            </a:r>
            <a:r>
              <a:rPr sz="2000" b="1" dirty="0">
                <a:uFill>
                  <a:solidFill>
                    <a:srgbClr val="FFFFFF"/>
                  </a:solidFill>
                </a:uFill>
                <a:latin typeface="Arial"/>
                <a:ea typeface="Arial"/>
                <a:cs typeface="Arial"/>
                <a:sym typeface="Arial"/>
              </a:rPr>
              <a:t> 3. </a:t>
            </a:r>
            <a:r>
              <a:rPr sz="2000" dirty="0">
                <a:uFill>
                  <a:solidFill>
                    <a:srgbClr val="FFFFFF"/>
                  </a:solidFill>
                </a:uFill>
                <a:latin typeface="Arial"/>
                <a:ea typeface="Arial"/>
                <a:cs typeface="Arial"/>
                <a:sym typeface="Arial"/>
              </a:rPr>
              <a:t>His success incorporated elements of technology and individualism. </a:t>
            </a:r>
          </a:p>
          <a:p>
            <a:pPr marR="40639" lvl="0" defTabSz="914400">
              <a:spcBef>
                <a:spcPts val="500"/>
              </a:spcBef>
              <a:buClr>
                <a:srgbClr val="FFFFFF"/>
              </a:buClr>
              <a:defRPr sz="1800"/>
            </a:pPr>
            <a:endParaRPr sz="2000" dirty="0">
              <a:uFill>
                <a:solidFill>
                  <a:srgbClr val="FFFFFF"/>
                </a:solidFill>
              </a:uFill>
              <a:latin typeface="Arial"/>
              <a:ea typeface="Arial"/>
              <a:cs typeface="Arial"/>
              <a:sym typeface="Arial"/>
            </a:endParaRPr>
          </a:p>
          <a:p>
            <a:pPr marR="40639" lvl="0" defTabSz="914400">
              <a:spcBef>
                <a:spcPts val="500"/>
              </a:spcBef>
              <a:buClr>
                <a:srgbClr val="FFFFFF"/>
              </a:buClr>
              <a:defRPr sz="1800"/>
            </a:pPr>
            <a:r>
              <a:rPr sz="2000" b="1" dirty="0">
                <a:uFill>
                  <a:solidFill>
                    <a:srgbClr val="FFFFFF"/>
                  </a:solidFill>
                </a:uFill>
                <a:latin typeface="Arial"/>
                <a:ea typeface="Arial"/>
                <a:cs typeface="Arial"/>
                <a:sym typeface="Arial"/>
              </a:rPr>
              <a:t>Amelia Earhart </a:t>
            </a:r>
            <a:r>
              <a:rPr sz="2000" dirty="0">
                <a:uFill>
                  <a:solidFill>
                    <a:srgbClr val="FFFFFF"/>
                  </a:solidFill>
                </a:uFill>
                <a:latin typeface="Arial"/>
                <a:ea typeface="Arial"/>
                <a:cs typeface="Arial"/>
                <a:sym typeface="Arial"/>
              </a:rPr>
              <a:t>- Lindbergh’s feat inspired later flyers, including Amelia Earhart.  In 1932, she became the 1st woman to fly solo across the Atlantic, and later became not the first woman, but the first person to fly solo from Hawaii to California, a challenge that resulted in the deaths of many aviators before her.  In 1937, she tried to fly around the world.  After completing 2/3s of the trip, they disappeared while crossing the Atlantic.</a:t>
            </a:r>
          </a:p>
          <a:p>
            <a:pPr marR="40639" lvl="0" defTabSz="914400">
              <a:spcBef>
                <a:spcPts val="500"/>
              </a:spcBef>
              <a:buClr>
                <a:srgbClr val="FFFFFF"/>
              </a:buClr>
              <a:defRPr sz="1800"/>
            </a:pPr>
            <a:r>
              <a:rPr sz="2000" b="1" dirty="0">
                <a:uFill>
                  <a:solidFill>
                    <a:srgbClr val="FFFFFF"/>
                  </a:solidFill>
                </a:uFill>
                <a:latin typeface="Arial"/>
                <a:ea typeface="Arial"/>
                <a:cs typeface="Arial"/>
                <a:sym typeface="Arial"/>
              </a:rPr>
              <a:t>Jim Thorpe </a:t>
            </a:r>
            <a:r>
              <a:rPr sz="2000" dirty="0">
                <a:uFill>
                  <a:solidFill>
                    <a:srgbClr val="FFFFFF"/>
                  </a:solidFill>
                </a:uFill>
                <a:latin typeface="Arial"/>
                <a:ea typeface="Arial"/>
                <a:cs typeface="Arial"/>
                <a:sym typeface="Arial"/>
              </a:rPr>
              <a:t>- American Indian/Irish - He was an Olympic gold medalist in decathlon and pentathlon and played professional baseball.  At the end of his career he was asked to play in a new emerging sport, Football.  This new league in sports wanted to gain some national attention, so they hired a athletic hero to promote their league.  Thorpe was elected the first president of what later became the National Football league.</a:t>
            </a:r>
          </a:p>
          <a:p>
            <a:pPr marR="40639" lvl="0" defTabSz="914400">
              <a:spcBef>
                <a:spcPts val="500"/>
              </a:spcBef>
              <a:buClr>
                <a:srgbClr val="FFFFFF"/>
              </a:buClr>
              <a:defRPr sz="1800"/>
            </a:pPr>
            <a:endParaRPr sz="2000" dirty="0">
              <a:uFill>
                <a:solidFill>
                  <a:srgbClr val="FFFFFF"/>
                </a:solidFill>
              </a:uFill>
              <a:latin typeface="Arial"/>
              <a:ea typeface="Arial"/>
              <a:cs typeface="Arial"/>
              <a:sym typeface="Arial"/>
            </a:endParaRPr>
          </a:p>
          <a:p>
            <a:pPr marR="40639" lvl="0" defTabSz="914400">
              <a:spcBef>
                <a:spcPts val="500"/>
              </a:spcBef>
              <a:buClr>
                <a:srgbClr val="FFFFFF"/>
              </a:buClr>
              <a:defRPr sz="1800"/>
            </a:pPr>
            <a:r>
              <a:rPr sz="2000" b="1" dirty="0">
                <a:uFill>
                  <a:solidFill>
                    <a:srgbClr val="FFFFFF"/>
                  </a:solidFill>
                </a:uFill>
                <a:latin typeface="Arial"/>
                <a:ea typeface="Arial"/>
                <a:cs typeface="Arial"/>
                <a:sym typeface="Arial"/>
              </a:rPr>
              <a:t>Babe Ruth -</a:t>
            </a:r>
            <a:r>
              <a:rPr sz="2000" dirty="0">
                <a:uFill>
                  <a:solidFill>
                    <a:srgbClr val="FFFFFF"/>
                  </a:solidFill>
                </a:uFill>
                <a:latin typeface="Arial"/>
                <a:ea typeface="Arial"/>
                <a:cs typeface="Arial"/>
                <a:sym typeface="Arial"/>
              </a:rPr>
              <a:t> </a:t>
            </a:r>
            <a:r>
              <a:rPr sz="2100" dirty="0">
                <a:uFill>
                  <a:solidFill/>
                </a:uFill>
                <a:latin typeface="Arial"/>
                <a:ea typeface="Arial"/>
                <a:cs typeface="Arial"/>
                <a:sym typeface="Arial"/>
              </a:rPr>
              <a:t>George Herman “Babe” Ruth, During his career with the Boston Red Sox and then the NY Yankees, Ruth hit 714 home runs, a record that was unbroken for nearly 40 years.   In 1927 he set the legendary record of 60 home runs in a 154 game season.</a:t>
            </a:r>
          </a:p>
          <a:p>
            <a:pPr marR="40639" lvl="0" defTabSz="914400">
              <a:spcBef>
                <a:spcPts val="500"/>
              </a:spcBef>
              <a:buClr>
                <a:srgbClr val="FFFFFF"/>
              </a:buClr>
              <a:defRPr sz="1800"/>
            </a:pPr>
            <a:endParaRPr sz="2100" dirty="0">
              <a:uFill>
                <a:solidFill/>
              </a:uFill>
              <a:latin typeface="Arial"/>
              <a:ea typeface="Arial"/>
              <a:cs typeface="Arial"/>
              <a:sym typeface="Arial"/>
            </a:endParaRPr>
          </a:p>
          <a:p>
            <a:pPr marR="40639" lvl="0" defTabSz="914400">
              <a:spcBef>
                <a:spcPts val="500"/>
              </a:spcBef>
              <a:buClr>
                <a:srgbClr val="FFFFFF"/>
              </a:buClr>
              <a:defRPr sz="1800"/>
            </a:pPr>
            <a:r>
              <a:rPr sz="2100" dirty="0">
                <a:uFill>
                  <a:solidFill/>
                </a:uFill>
                <a:latin typeface="Arial"/>
                <a:ea typeface="Arial"/>
                <a:cs typeface="Arial"/>
                <a:sym typeface="Arial"/>
              </a:rPr>
              <a:t>----------Next Slide---------------------------------------------</a:t>
            </a:r>
          </a:p>
          <a:p>
            <a:pPr marR="40639" lvl="0" defTabSz="914400">
              <a:spcBef>
                <a:spcPts val="500"/>
              </a:spcBef>
              <a:buClr>
                <a:srgbClr val="FFFFFF"/>
              </a:buClr>
              <a:defRPr sz="1800"/>
            </a:pPr>
            <a:r>
              <a:rPr sz="2000" dirty="0">
                <a:uFill>
                  <a:solidFill>
                    <a:srgbClr val="FFFFFF"/>
                  </a:solidFill>
                </a:uFill>
                <a:latin typeface="Arial"/>
                <a:ea typeface="Arial"/>
                <a:cs typeface="Arial"/>
                <a:sym typeface="Arial"/>
              </a:rPr>
              <a:t>^ Before the 20s, the U.S. had been largely a collection of regional cultures.  Interests, tastes, and attitudes varied widely from one region to another.  Most Americans simply did not know much about the rest of the country, talk with people in other regions or even read the same news as other Americans.</a:t>
            </a:r>
          </a:p>
          <a:p>
            <a:pPr marR="40639" lvl="0" defTabSz="914400">
              <a:spcBef>
                <a:spcPts val="500"/>
              </a:spcBef>
              <a:buClr>
                <a:srgbClr val="FFFFFF"/>
              </a:buClr>
              <a:defRPr sz="1800"/>
            </a:pPr>
            <a:r>
              <a:rPr sz="2000" dirty="0">
                <a:uFill>
                  <a:solidFill>
                    <a:srgbClr val="FFFFFF"/>
                  </a:solidFill>
                </a:uFill>
                <a:latin typeface="Arial"/>
                <a:ea typeface="Arial"/>
                <a:cs typeface="Arial"/>
                <a:sym typeface="Arial"/>
              </a:rPr>
              <a:t>Now we have the emergence of the MASS MEDIA.  The emergence of Films, radio, popular magazines and national papers. </a:t>
            </a:r>
          </a:p>
          <a:p>
            <a:pPr marR="40639" lvl="0" defTabSz="914400">
              <a:spcBef>
                <a:spcPts val="500"/>
              </a:spcBef>
              <a:buClr>
                <a:srgbClr val="FFFFFF"/>
              </a:buClr>
              <a:defRPr sz="1800"/>
            </a:pPr>
            <a:r>
              <a:rPr sz="2000" dirty="0">
                <a:uFill>
                  <a:solidFill>
                    <a:srgbClr val="FFFFFF"/>
                  </a:solidFill>
                </a:uFill>
                <a:latin typeface="Arial"/>
                <a:ea typeface="Arial"/>
                <a:cs typeface="Arial"/>
                <a:sym typeface="Arial"/>
              </a:rPr>
              <a:t>MOVIES - Between 1910-1930, the number of theater rose from about 5,000 - 22,500.  </a:t>
            </a:r>
          </a:p>
          <a:p>
            <a:pPr marR="40639" lvl="0" defTabSz="914400">
              <a:spcBef>
                <a:spcPts val="500"/>
              </a:spcBef>
              <a:buClr>
                <a:srgbClr val="FFFFFF"/>
              </a:buClr>
              <a:defRPr sz="1800"/>
            </a:pPr>
            <a:r>
              <a:rPr sz="2000" dirty="0">
                <a:uFill>
                  <a:solidFill>
                    <a:srgbClr val="FFFFFF"/>
                  </a:solidFill>
                </a:uFill>
                <a:latin typeface="Arial"/>
                <a:ea typeface="Arial"/>
                <a:cs typeface="Arial"/>
                <a:sym typeface="Arial"/>
              </a:rPr>
              <a:t>	- Out of a national population of about 125 Million, the nation’s theaters sold roughly 80 million tickets each weak.</a:t>
            </a:r>
          </a:p>
          <a:p>
            <a:pPr marR="40639" lvl="0" defTabSz="914400">
              <a:spcBef>
                <a:spcPts val="500"/>
              </a:spcBef>
              <a:buClr>
                <a:srgbClr val="FFFFFF"/>
              </a:buClr>
              <a:defRPr sz="1800"/>
            </a:pPr>
            <a:r>
              <a:rPr sz="2000" dirty="0">
                <a:uFill>
                  <a:solidFill>
                    <a:srgbClr val="FFFFFF"/>
                  </a:solidFill>
                </a:uFill>
                <a:latin typeface="Arial"/>
                <a:ea typeface="Arial"/>
                <a:cs typeface="Arial"/>
                <a:sym typeface="Arial"/>
              </a:rPr>
              <a:t>JAZZ SINGER - changed movie history - It was the first movie with sound, and it starred a former vaudvill actor, Al Jolson.  It contained music, singing, dancing, and sound effects.  Audiences loved it.</a:t>
            </a:r>
          </a:p>
          <a:p>
            <a:pPr marR="40639" lvl="0" defTabSz="914400">
              <a:spcBef>
                <a:spcPts val="500"/>
              </a:spcBef>
              <a:buClr>
                <a:srgbClr val="FFFFFF"/>
              </a:buClr>
              <a:defRPr sz="1800"/>
            </a:pPr>
            <a:r>
              <a:rPr sz="2000" dirty="0">
                <a:uFill>
                  <a:solidFill>
                    <a:srgbClr val="FFFFFF"/>
                  </a:solidFill>
                </a:uFill>
                <a:latin typeface="Arial"/>
                <a:ea typeface="Arial"/>
                <a:cs typeface="Arial"/>
                <a:sym typeface="Arial"/>
              </a:rPr>
              <a:t>MANY foreign Silent Stars either had to learn English or give up their Careers.  GREATA GARBO chose to learn English and succeeded despite her heavy Swedish Accent.</a:t>
            </a:r>
          </a:p>
          <a:p>
            <a:pPr marR="40639" lvl="0" defTabSz="914400">
              <a:spcBef>
                <a:spcPts val="500"/>
              </a:spcBef>
              <a:buClr>
                <a:srgbClr val="FFFFFF"/>
              </a:buClr>
              <a:defRPr sz="1800"/>
            </a:pPr>
            <a:r>
              <a:rPr sz="2000" dirty="0">
                <a:uFill>
                  <a:solidFill>
                    <a:srgbClr val="FFFFFF"/>
                  </a:solidFill>
                </a:uFill>
                <a:latin typeface="Arial"/>
                <a:ea typeface="Arial"/>
                <a:cs typeface="Arial"/>
                <a:sym typeface="Arial"/>
              </a:rPr>
              <a:t>Charlie Chapman - still remained a silent star during the twenties and thirties, but just added music for sound</a:t>
            </a:r>
          </a:p>
          <a:p>
            <a:pPr marR="40639" lvl="0" defTabSz="914400">
              <a:spcBef>
                <a:spcPts val="500"/>
              </a:spcBef>
              <a:buClr>
                <a:srgbClr val="FFFFFF"/>
              </a:buClr>
              <a:defRPr sz="1800"/>
            </a:pPr>
            <a:r>
              <a:rPr sz="2000" dirty="0">
                <a:uFill>
                  <a:solidFill>
                    <a:srgbClr val="FFFFFF"/>
                  </a:solidFill>
                </a:uFill>
                <a:latin typeface="Arial"/>
                <a:ea typeface="Arial"/>
                <a:cs typeface="Arial"/>
                <a:sym typeface="Arial"/>
              </a:rPr>
              <a:t>	</a:t>
            </a:r>
            <a:r>
              <a:rPr sz="2000" b="1" dirty="0">
                <a:uFill>
                  <a:solidFill>
                    <a:srgbClr val="FFFFFF"/>
                  </a:solidFill>
                </a:uFill>
                <a:latin typeface="Arial"/>
                <a:ea typeface="Arial"/>
                <a:cs typeface="Arial"/>
                <a:sym typeface="Arial"/>
              </a:rPr>
              <a:t>- Gossip Column </a:t>
            </a:r>
            <a:r>
              <a:rPr sz="2000" dirty="0">
                <a:uFill>
                  <a:solidFill>
                    <a:srgbClr val="FFFFFF"/>
                  </a:solidFill>
                </a:uFill>
                <a:latin typeface="Arial"/>
                <a:ea typeface="Arial"/>
                <a:cs typeface="Arial"/>
                <a:sym typeface="Arial"/>
              </a:rPr>
              <a:t>-  By 1930 Winchell’s article was syndicated and was the most widely read column.</a:t>
            </a:r>
          </a:p>
          <a:p>
            <a:pPr marR="40639" lvl="0" defTabSz="914400">
              <a:spcBef>
                <a:spcPts val="500"/>
              </a:spcBef>
              <a:buClr>
                <a:srgbClr val="FFFFFF"/>
              </a:buClr>
              <a:defRPr sz="1800"/>
            </a:pPr>
            <a:endParaRPr sz="2000" dirty="0">
              <a:uFill>
                <a:solidFill>
                  <a:srgbClr val="FFFFFF"/>
                </a:solidFill>
              </a:uFill>
              <a:latin typeface="Arial"/>
              <a:ea typeface="Arial"/>
              <a:cs typeface="Arial"/>
              <a:sym typeface="Arial"/>
            </a:endParaRPr>
          </a:p>
          <a:p>
            <a:pPr marR="40639" lvl="0" defTabSz="914400">
              <a:spcBef>
                <a:spcPts val="500"/>
              </a:spcBef>
              <a:buClr>
                <a:srgbClr val="FFFFFF"/>
              </a:buClr>
              <a:defRPr sz="1800"/>
            </a:pPr>
            <a:endParaRPr sz="2100" dirty="0">
              <a:uFill>
                <a:solidFill/>
              </a:u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 name="Shape 82"/>
          <p:cNvSpPr>
            <a:spLocks noGrp="1" noRot="1" noChangeAspect="1"/>
          </p:cNvSpPr>
          <p:nvPr>
            <p:ph type="sldImg"/>
          </p:nvPr>
        </p:nvSpPr>
        <p:spPr>
          <a:prstGeom prst="rect">
            <a:avLst/>
          </a:prstGeom>
        </p:spPr>
        <p:txBody>
          <a:bodyPr/>
          <a:lstStyle/>
          <a:p>
            <a:pPr lvl="0"/>
            <a:endParaRPr/>
          </a:p>
        </p:txBody>
      </p:sp>
      <p:sp>
        <p:nvSpPr>
          <p:cNvPr id="83" name="Shape 83"/>
          <p:cNvSpPr>
            <a:spLocks noGrp="1"/>
          </p:cNvSpPr>
          <p:nvPr>
            <p:ph type="body" sz="quarter" idx="1"/>
          </p:nvPr>
        </p:nvSpPr>
        <p:spPr>
          <a:prstGeom prst="rect">
            <a:avLst/>
          </a:prstGeom>
        </p:spPr>
        <p:txBody>
          <a:bodyPr/>
          <a:lstStyle/>
          <a:p>
            <a:pPr marR="40639" lvl="0" defTabSz="914400">
              <a:spcBef>
                <a:spcPts val="500"/>
              </a:spcBef>
              <a:buClr>
                <a:srgbClr val="FFFFFF"/>
              </a:buClr>
              <a:defRPr sz="1800"/>
            </a:pPr>
            <a:r>
              <a:rPr sz="2000">
                <a:uFill>
                  <a:solidFill>
                    <a:srgbClr val="FFFFFF"/>
                  </a:solidFill>
                </a:uFill>
                <a:latin typeface="Arial"/>
                <a:ea typeface="Arial"/>
                <a:cs typeface="Arial"/>
                <a:sym typeface="Arial"/>
              </a:rPr>
              <a:t>Charles Lindbergh became a national hero because he was seen as a </a:t>
            </a:r>
          </a:p>
          <a:p>
            <a:pPr marR="40639" lvl="0" defTabSz="914400">
              <a:spcBef>
                <a:spcPts val="500"/>
              </a:spcBef>
              <a:buClr>
                <a:srgbClr val="FFFFFF"/>
              </a:buClr>
              <a:defRPr sz="1800"/>
            </a:pPr>
            <a:r>
              <a:rPr sz="2000" b="1">
                <a:uFill>
                  <a:solidFill>
                    <a:srgbClr val="FFFFFF"/>
                  </a:solidFill>
                </a:uFill>
                <a:latin typeface="Arial"/>
                <a:ea typeface="Arial"/>
                <a:cs typeface="Arial"/>
                <a:sym typeface="Arial"/>
              </a:rPr>
              <a:t>1.</a:t>
            </a:r>
            <a:r>
              <a:rPr sz="2000">
                <a:uFill>
                  <a:solidFill>
                    <a:srgbClr val="FFFFFF"/>
                  </a:solidFill>
                </a:uFill>
                <a:latin typeface="Arial"/>
                <a:ea typeface="Arial"/>
                <a:cs typeface="Arial"/>
                <a:sym typeface="Arial"/>
              </a:rPr>
              <a:t>modest, handsome daredevil,</a:t>
            </a:r>
            <a:r>
              <a:rPr sz="2000" b="1">
                <a:uFill>
                  <a:solidFill>
                    <a:srgbClr val="FFFFFF"/>
                  </a:solidFill>
                </a:uFill>
                <a:latin typeface="Arial"/>
                <a:ea typeface="Arial"/>
                <a:cs typeface="Arial"/>
                <a:sym typeface="Arial"/>
              </a:rPr>
              <a:t> 2.</a:t>
            </a:r>
            <a:r>
              <a:rPr sz="2000">
                <a:uFill>
                  <a:solidFill>
                    <a:srgbClr val="FFFFFF"/>
                  </a:solidFill>
                </a:uFill>
                <a:latin typeface="Arial"/>
                <a:ea typeface="Arial"/>
                <a:cs typeface="Arial"/>
                <a:sym typeface="Arial"/>
              </a:rPr>
              <a:t> He embodied American traditional values in the new industrialized society. AND</a:t>
            </a:r>
            <a:r>
              <a:rPr sz="2000" b="1">
                <a:uFill>
                  <a:solidFill>
                    <a:srgbClr val="FFFFFF"/>
                  </a:solidFill>
                </a:uFill>
                <a:latin typeface="Arial"/>
                <a:ea typeface="Arial"/>
                <a:cs typeface="Arial"/>
                <a:sym typeface="Arial"/>
              </a:rPr>
              <a:t> 3. </a:t>
            </a:r>
            <a:r>
              <a:rPr sz="2000">
                <a:uFill>
                  <a:solidFill>
                    <a:srgbClr val="FFFFFF"/>
                  </a:solidFill>
                </a:uFill>
                <a:latin typeface="Arial"/>
                <a:ea typeface="Arial"/>
                <a:cs typeface="Arial"/>
                <a:sym typeface="Arial"/>
              </a:rPr>
              <a:t>His success incorporated elements of technology and individualism. </a:t>
            </a:r>
          </a:p>
          <a:p>
            <a:pPr marR="40639" lvl="0" defTabSz="914400">
              <a:spcBef>
                <a:spcPts val="500"/>
              </a:spcBef>
              <a:buClr>
                <a:srgbClr val="FFFFFF"/>
              </a:buClr>
              <a:defRPr sz="1800"/>
            </a:pPr>
            <a:endParaRPr sz="2000">
              <a:uFill>
                <a:solidFill>
                  <a:srgbClr val="FFFFFF"/>
                </a:solidFill>
              </a:uFill>
              <a:latin typeface="Arial"/>
              <a:ea typeface="Arial"/>
              <a:cs typeface="Arial"/>
              <a:sym typeface="Arial"/>
            </a:endParaRPr>
          </a:p>
          <a:p>
            <a:pPr marR="40639" lvl="0" defTabSz="914400">
              <a:spcBef>
                <a:spcPts val="500"/>
              </a:spcBef>
              <a:buClr>
                <a:srgbClr val="FFFFFF"/>
              </a:buClr>
              <a:defRPr sz="1800"/>
            </a:pPr>
            <a:r>
              <a:rPr sz="2000" b="1">
                <a:uFill>
                  <a:solidFill>
                    <a:srgbClr val="FFFFFF"/>
                  </a:solidFill>
                </a:uFill>
                <a:latin typeface="Arial"/>
                <a:ea typeface="Arial"/>
                <a:cs typeface="Arial"/>
                <a:sym typeface="Arial"/>
              </a:rPr>
              <a:t>Amelia Earhart </a:t>
            </a:r>
            <a:r>
              <a:rPr sz="2000">
                <a:uFill>
                  <a:solidFill>
                    <a:srgbClr val="FFFFFF"/>
                  </a:solidFill>
                </a:uFill>
                <a:latin typeface="Arial"/>
                <a:ea typeface="Arial"/>
                <a:cs typeface="Arial"/>
                <a:sym typeface="Arial"/>
              </a:rPr>
              <a:t>- Lindbergh’s feat inspired later flyers, including Amelia Earhart.  In 1932, she became the 1st woman to fly solo across the Atlantic, and later became not the first woman, but the first person to fly solo from Hawaii to California, a challenge that resulted in the deaths of many aviators before her.  In 1937, she tried to fly around the world.  After completing 2/3s of the trip, they disappeared while crossing the Atlantic.</a:t>
            </a:r>
          </a:p>
          <a:p>
            <a:pPr marR="40639" lvl="0" defTabSz="914400">
              <a:spcBef>
                <a:spcPts val="500"/>
              </a:spcBef>
              <a:buClr>
                <a:srgbClr val="FFFFFF"/>
              </a:buClr>
              <a:defRPr sz="1800"/>
            </a:pPr>
            <a:r>
              <a:rPr sz="2000" b="1">
                <a:uFill>
                  <a:solidFill>
                    <a:srgbClr val="FFFFFF"/>
                  </a:solidFill>
                </a:uFill>
                <a:latin typeface="Arial"/>
                <a:ea typeface="Arial"/>
                <a:cs typeface="Arial"/>
                <a:sym typeface="Arial"/>
              </a:rPr>
              <a:t>Jim Thorpe </a:t>
            </a:r>
            <a:r>
              <a:rPr sz="2000">
                <a:uFill>
                  <a:solidFill>
                    <a:srgbClr val="FFFFFF"/>
                  </a:solidFill>
                </a:uFill>
                <a:latin typeface="Arial"/>
                <a:ea typeface="Arial"/>
                <a:cs typeface="Arial"/>
                <a:sym typeface="Arial"/>
              </a:rPr>
              <a:t>- American Indian/Irish - He was an Olympic gold medalist in decathlon and pentathlon and played professional baseball.  At the end of his career he was asked to play in a new emerging sport, Football.  This new league in sports wanted to gain some national attention, so they hired a athletic hero to promote their league.  Thorpe was elected the first president of what later became the National Football league.</a:t>
            </a:r>
          </a:p>
          <a:p>
            <a:pPr marR="40639" lvl="0" defTabSz="914400">
              <a:spcBef>
                <a:spcPts val="500"/>
              </a:spcBef>
              <a:buClr>
                <a:srgbClr val="FFFFFF"/>
              </a:buClr>
              <a:defRPr sz="1800"/>
            </a:pPr>
            <a:endParaRPr sz="2000">
              <a:uFill>
                <a:solidFill>
                  <a:srgbClr val="FFFFFF"/>
                </a:solidFill>
              </a:uFill>
              <a:latin typeface="Arial"/>
              <a:ea typeface="Arial"/>
              <a:cs typeface="Arial"/>
              <a:sym typeface="Arial"/>
            </a:endParaRPr>
          </a:p>
          <a:p>
            <a:pPr marR="40639" lvl="0" defTabSz="914400">
              <a:spcBef>
                <a:spcPts val="500"/>
              </a:spcBef>
              <a:buClr>
                <a:srgbClr val="FFFFFF"/>
              </a:buClr>
              <a:defRPr sz="1800"/>
            </a:pPr>
            <a:r>
              <a:rPr sz="2000" b="1">
                <a:uFill>
                  <a:solidFill>
                    <a:srgbClr val="FFFFFF"/>
                  </a:solidFill>
                </a:uFill>
                <a:latin typeface="Arial"/>
                <a:ea typeface="Arial"/>
                <a:cs typeface="Arial"/>
                <a:sym typeface="Arial"/>
              </a:rPr>
              <a:t>BABe Ruth -</a:t>
            </a:r>
            <a:r>
              <a:rPr sz="2000">
                <a:uFill>
                  <a:solidFill>
                    <a:srgbClr val="FFFFFF"/>
                  </a:solidFill>
                </a:uFill>
                <a:latin typeface="Arial"/>
                <a:ea typeface="Arial"/>
                <a:cs typeface="Arial"/>
                <a:sym typeface="Arial"/>
              </a:rPr>
              <a:t> </a:t>
            </a:r>
            <a:r>
              <a:rPr sz="2100">
                <a:uFill>
                  <a:solidFill/>
                </a:uFill>
                <a:latin typeface="Arial"/>
                <a:ea typeface="Arial"/>
                <a:cs typeface="Arial"/>
                <a:sym typeface="Arial"/>
              </a:rPr>
              <a:t>George Herman “Babe” Ruth, During his career with the Boston Red Sox and then the NY Yankees, Ruth hit 714 home runs, a record that was unbroken for nearly 40 years.   In 1927 he set the legendary record of 60 home runs in a 154 game season.</a:t>
            </a:r>
          </a:p>
          <a:p>
            <a:pPr marR="40639" lvl="0" defTabSz="914400">
              <a:spcBef>
                <a:spcPts val="500"/>
              </a:spcBef>
              <a:buClr>
                <a:srgbClr val="FFFFFF"/>
              </a:buClr>
              <a:defRPr sz="1800"/>
            </a:pPr>
            <a:r>
              <a:rPr sz="2100">
                <a:uFill>
                  <a:solidFill/>
                </a:uFill>
                <a:latin typeface="Arial"/>
                <a:ea typeface="Arial"/>
                <a:cs typeface="Arial"/>
                <a:sym typeface="Arial"/>
              </a:rPr>
              <a:t>----------Next Slide---------------------------------------------</a:t>
            </a:r>
          </a:p>
          <a:p>
            <a:pPr marR="40639" lvl="0" defTabSz="914400">
              <a:spcBef>
                <a:spcPts val="500"/>
              </a:spcBef>
              <a:buClr>
                <a:srgbClr val="FFFFFF"/>
              </a:buClr>
              <a:defRPr sz="1800"/>
            </a:pPr>
            <a:r>
              <a:rPr sz="2000">
                <a:uFill>
                  <a:solidFill>
                    <a:srgbClr val="FFFFFF"/>
                  </a:solidFill>
                </a:uFill>
                <a:latin typeface="Arial"/>
                <a:ea typeface="Arial"/>
                <a:cs typeface="Arial"/>
                <a:sym typeface="Arial"/>
              </a:rPr>
              <a:t>^ Before the 20s, the U.S. had been largely a collection of regional cultures.  Interests, tastes, and attitudes varied widely from one region to another.  Most Americans simply did not know much about the rest of the country, talk with people in other regions or even read the same news as other Americans.</a:t>
            </a:r>
          </a:p>
          <a:p>
            <a:pPr marR="40639" lvl="0" defTabSz="914400">
              <a:spcBef>
                <a:spcPts val="500"/>
              </a:spcBef>
              <a:buClr>
                <a:srgbClr val="FFFFFF"/>
              </a:buClr>
              <a:defRPr sz="1800"/>
            </a:pPr>
            <a:r>
              <a:rPr sz="2000">
                <a:uFill>
                  <a:solidFill>
                    <a:srgbClr val="FFFFFF"/>
                  </a:solidFill>
                </a:uFill>
                <a:latin typeface="Arial"/>
                <a:ea typeface="Arial"/>
                <a:cs typeface="Arial"/>
                <a:sym typeface="Arial"/>
              </a:rPr>
              <a:t>Now we have the emergence of the MASS MEDIA.  The emergence of Films, radio, popular magazines and national papers. </a:t>
            </a:r>
          </a:p>
          <a:p>
            <a:pPr marR="40639" lvl="0" defTabSz="914400">
              <a:spcBef>
                <a:spcPts val="500"/>
              </a:spcBef>
              <a:buClr>
                <a:srgbClr val="FFFFFF"/>
              </a:buClr>
              <a:defRPr sz="1800"/>
            </a:pPr>
            <a:r>
              <a:rPr sz="2000">
                <a:uFill>
                  <a:solidFill>
                    <a:srgbClr val="FFFFFF"/>
                  </a:solidFill>
                </a:uFill>
                <a:latin typeface="Arial"/>
                <a:ea typeface="Arial"/>
                <a:cs typeface="Arial"/>
                <a:sym typeface="Arial"/>
              </a:rPr>
              <a:t>MOVIES - Between 1910-1930, the number of theater rose from about 5,000 - 22,500.  </a:t>
            </a:r>
          </a:p>
          <a:p>
            <a:pPr marR="40639" lvl="0" defTabSz="914400">
              <a:spcBef>
                <a:spcPts val="500"/>
              </a:spcBef>
              <a:buClr>
                <a:srgbClr val="FFFFFF"/>
              </a:buClr>
              <a:defRPr sz="1800"/>
            </a:pPr>
            <a:r>
              <a:rPr sz="2000">
                <a:uFill>
                  <a:solidFill>
                    <a:srgbClr val="FFFFFF"/>
                  </a:solidFill>
                </a:uFill>
                <a:latin typeface="Arial"/>
                <a:ea typeface="Arial"/>
                <a:cs typeface="Arial"/>
                <a:sym typeface="Arial"/>
              </a:rPr>
              <a:t>	- Out of a national population of about 125 Million, the nation’s theaters sold roughly 80 million tickets each weak.</a:t>
            </a:r>
          </a:p>
          <a:p>
            <a:pPr marR="40639" lvl="0" defTabSz="914400">
              <a:spcBef>
                <a:spcPts val="500"/>
              </a:spcBef>
              <a:buClr>
                <a:srgbClr val="FFFFFF"/>
              </a:buClr>
              <a:defRPr sz="1800"/>
            </a:pPr>
            <a:r>
              <a:rPr sz="2000">
                <a:uFill>
                  <a:solidFill>
                    <a:srgbClr val="FFFFFF"/>
                  </a:solidFill>
                </a:uFill>
                <a:latin typeface="Arial"/>
                <a:ea typeface="Arial"/>
                <a:cs typeface="Arial"/>
                <a:sym typeface="Arial"/>
              </a:rPr>
              <a:t>JAZZ SINGER - changed movie history - It was the first movie with sound, and it starred a former vaudvill actor, Al Jolson.  It contained music, singing, dancing, and sound effects.  Audiences loved it.</a:t>
            </a:r>
          </a:p>
          <a:p>
            <a:pPr marR="40639" lvl="0" defTabSz="914400">
              <a:spcBef>
                <a:spcPts val="500"/>
              </a:spcBef>
              <a:buClr>
                <a:srgbClr val="FFFFFF"/>
              </a:buClr>
              <a:defRPr sz="1800"/>
            </a:pPr>
            <a:r>
              <a:rPr sz="2000">
                <a:uFill>
                  <a:solidFill>
                    <a:srgbClr val="FFFFFF"/>
                  </a:solidFill>
                </a:uFill>
                <a:latin typeface="Arial"/>
                <a:ea typeface="Arial"/>
                <a:cs typeface="Arial"/>
                <a:sym typeface="Arial"/>
              </a:rPr>
              <a:t>MANY foreign Silent Stars either had to learn English or give up their Careers.  GREATA GARBO chose to learn English and succeeded despite her heavy Swedish Accent.</a:t>
            </a:r>
          </a:p>
          <a:p>
            <a:pPr marR="40639" lvl="0" defTabSz="914400">
              <a:spcBef>
                <a:spcPts val="500"/>
              </a:spcBef>
              <a:buClr>
                <a:srgbClr val="FFFFFF"/>
              </a:buClr>
              <a:defRPr sz="1800"/>
            </a:pPr>
            <a:r>
              <a:rPr sz="2000">
                <a:uFill>
                  <a:solidFill>
                    <a:srgbClr val="FFFFFF"/>
                  </a:solidFill>
                </a:uFill>
                <a:latin typeface="Arial"/>
                <a:ea typeface="Arial"/>
                <a:cs typeface="Arial"/>
                <a:sym typeface="Arial"/>
              </a:rPr>
              <a:t>Charlie Chapman - still remained a silent star during the twenties and thirties, but just added music for sound</a:t>
            </a:r>
          </a:p>
          <a:p>
            <a:pPr marR="40639" lvl="0" defTabSz="914400">
              <a:spcBef>
                <a:spcPts val="500"/>
              </a:spcBef>
              <a:buClr>
                <a:srgbClr val="FFFFFF"/>
              </a:buClr>
              <a:defRPr sz="1800"/>
            </a:pPr>
            <a:r>
              <a:rPr sz="2000">
                <a:uFill>
                  <a:solidFill>
                    <a:srgbClr val="FFFFFF"/>
                  </a:solidFill>
                </a:uFill>
                <a:latin typeface="Arial"/>
                <a:ea typeface="Arial"/>
                <a:cs typeface="Arial"/>
                <a:sym typeface="Arial"/>
              </a:rPr>
              <a:t>	</a:t>
            </a:r>
            <a:r>
              <a:rPr sz="2000" b="1">
                <a:uFill>
                  <a:solidFill>
                    <a:srgbClr val="FFFFFF"/>
                  </a:solidFill>
                </a:uFill>
                <a:latin typeface="Arial"/>
                <a:ea typeface="Arial"/>
                <a:cs typeface="Arial"/>
                <a:sym typeface="Arial"/>
              </a:rPr>
              <a:t>- Gossip Column </a:t>
            </a:r>
            <a:r>
              <a:rPr sz="2000">
                <a:uFill>
                  <a:solidFill>
                    <a:srgbClr val="FFFFFF"/>
                  </a:solidFill>
                </a:uFill>
                <a:latin typeface="Arial"/>
                <a:ea typeface="Arial"/>
                <a:cs typeface="Arial"/>
                <a:sym typeface="Arial"/>
              </a:rPr>
              <a:t>-  By 1930 Winchell’s article was syndicated and was the most widely read column.</a:t>
            </a:r>
          </a:p>
          <a:p>
            <a:pPr marR="40639" lvl="0" defTabSz="914400">
              <a:spcBef>
                <a:spcPts val="500"/>
              </a:spcBef>
              <a:buClr>
                <a:srgbClr val="FFFFFF"/>
              </a:buClr>
              <a:defRPr sz="1800"/>
            </a:pPr>
            <a:endParaRPr sz="2000">
              <a:uFill>
                <a:solidFill>
                  <a:srgbClr val="FFFFFF"/>
                </a:solidFill>
              </a:uFill>
              <a:latin typeface="Arial"/>
              <a:ea typeface="Arial"/>
              <a:cs typeface="Arial"/>
              <a:sym typeface="Arial"/>
            </a:endParaRPr>
          </a:p>
          <a:p>
            <a:pPr marR="40639" lvl="0" defTabSz="914400">
              <a:spcBef>
                <a:spcPts val="500"/>
              </a:spcBef>
              <a:buClr>
                <a:srgbClr val="FFFFFF"/>
              </a:buClr>
              <a:defRPr sz="1800"/>
            </a:pPr>
            <a:endParaRPr sz="2100">
              <a:uFill>
                <a:solidFill/>
              </a:u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prstGeom prst="rect">
            <a:avLst/>
          </a:prstGeom>
        </p:spPr>
        <p:txBody>
          <a:bodyPr/>
          <a:lstStyle/>
          <a:p>
            <a:pPr lvl="0"/>
            <a:endParaRPr/>
          </a:p>
        </p:txBody>
      </p:sp>
      <p:sp>
        <p:nvSpPr>
          <p:cNvPr id="94" name="Shape 94"/>
          <p:cNvSpPr>
            <a:spLocks noGrp="1"/>
          </p:cNvSpPr>
          <p:nvPr>
            <p:ph type="body" sz="quarter" idx="1"/>
          </p:nvPr>
        </p:nvSpPr>
        <p:spPr>
          <a:prstGeom prst="rect">
            <a:avLst/>
          </a:prstGeom>
        </p:spPr>
        <p:txBody>
          <a:bodyPr/>
          <a:lstStyle/>
          <a:p>
            <a:pPr marR="40639" lvl="0" defTabSz="914400">
              <a:spcBef>
                <a:spcPts val="500"/>
              </a:spcBef>
              <a:buClr>
                <a:srgbClr val="FFFFFF"/>
              </a:buClr>
              <a:defRPr sz="1800"/>
            </a:pPr>
            <a:r>
              <a:rPr sz="2000">
                <a:uFill>
                  <a:solidFill>
                    <a:srgbClr val="FFFFFF"/>
                  </a:solidFill>
                </a:uFill>
                <a:latin typeface="Arial"/>
                <a:ea typeface="Arial"/>
                <a:cs typeface="Arial"/>
                <a:sym typeface="Arial"/>
              </a:rPr>
              <a:t>Most Americans had confidence in the wealth of the 1920s. Remember, the national income rose from $64 billion in 1921 to $87 billion in 1929. Most businesses seemed to make fortunes. The stock market reached new heights. But this prosperity hid two big problems. </a:t>
            </a:r>
          </a:p>
          <a:p>
            <a:pPr marR="40639" lvl="0" defTabSz="914400">
              <a:spcBef>
                <a:spcPts val="500"/>
              </a:spcBef>
              <a:buClr>
                <a:srgbClr val="FFFFFF"/>
              </a:buClr>
              <a:defRPr sz="1800"/>
            </a:pPr>
            <a:endParaRPr sz="2000">
              <a:uFill>
                <a:solidFill>
                  <a:srgbClr val="FFFFFF"/>
                </a:solidFill>
              </a:uFill>
              <a:latin typeface="Arial"/>
              <a:ea typeface="Arial"/>
              <a:cs typeface="Arial"/>
              <a:sym typeface="Arial"/>
            </a:endParaRPr>
          </a:p>
          <a:p>
            <a:pPr marR="40639" lvl="0" defTabSz="914400">
              <a:spcBef>
                <a:spcPts val="500"/>
              </a:spcBef>
              <a:buClr>
                <a:srgbClr val="FFFFFF"/>
              </a:buClr>
              <a:defRPr sz="1800"/>
            </a:pPr>
            <a:r>
              <a:rPr sz="2000">
                <a:uFill>
                  <a:solidFill>
                    <a:srgbClr val="FFFFFF"/>
                  </a:solidFill>
                </a:uFill>
                <a:latin typeface="Arial"/>
                <a:ea typeface="Arial"/>
                <a:cs typeface="Arial"/>
                <a:sym typeface="Arial"/>
              </a:rPr>
              <a:t>First, business was not as healthy as it seemed. As workers produced more goods, businesses grew. Large businesses bought up, or merged with, smaller ones. But as businesses grew, business managers made much more money than workers did. Also, mining companies, railroads, and farms were not doing well. </a:t>
            </a:r>
          </a:p>
          <a:p>
            <a:pPr marR="40639" lvl="0" defTabSz="914400">
              <a:spcBef>
                <a:spcPts val="500"/>
              </a:spcBef>
              <a:buClr>
                <a:srgbClr val="FFFFFF"/>
              </a:buClr>
              <a:defRPr sz="1800"/>
            </a:pPr>
            <a:endParaRPr sz="2000">
              <a:uFill>
                <a:solidFill>
                  <a:srgbClr val="FFFFFF"/>
                </a:solidFill>
              </a:uFill>
              <a:latin typeface="Arial"/>
              <a:ea typeface="Arial"/>
              <a:cs typeface="Arial"/>
              <a:sym typeface="Arial"/>
            </a:endParaRPr>
          </a:p>
          <a:p>
            <a:pPr marR="40639" lvl="0" defTabSz="914400">
              <a:spcBef>
                <a:spcPts val="500"/>
              </a:spcBef>
              <a:buClr>
                <a:srgbClr val="FFFFFF"/>
              </a:buClr>
              <a:defRPr sz="1800"/>
            </a:pPr>
            <a:r>
              <a:rPr sz="2000">
                <a:uFill>
                  <a:solidFill>
                    <a:srgbClr val="FFFFFF"/>
                  </a:solidFill>
                </a:uFill>
                <a:latin typeface="Arial"/>
                <a:ea typeface="Arial"/>
                <a:cs typeface="Arial"/>
                <a:sym typeface="Arial"/>
              </a:rPr>
              <a:t>Second, consumer debt rose to high levels. Businesses needed to sell all the goods they were now producing. So they encouraged customers to buy on the installment plan. This was a form of borrowing. Customers could make low payments over a period of time. That way people could afford to buy more. Banks provided money at low interest rates. Advertising also pushed the idea of buying on credit. Average Americans were spending more money than they actually had.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 name="Shape 38"/>
          <p:cNvSpPr>
            <a:spLocks noGrp="1" noRot="1" noChangeAspect="1"/>
          </p:cNvSpPr>
          <p:nvPr>
            <p:ph type="sldImg"/>
          </p:nvPr>
        </p:nvSpPr>
        <p:spPr>
          <a:prstGeom prst="rect">
            <a:avLst/>
          </a:prstGeom>
        </p:spPr>
        <p:txBody>
          <a:bodyPr/>
          <a:lstStyle/>
          <a:p>
            <a:pPr lvl="0"/>
            <a:endParaRPr/>
          </a:p>
        </p:txBody>
      </p:sp>
      <p:sp>
        <p:nvSpPr>
          <p:cNvPr id="39" name="Shape 39"/>
          <p:cNvSpPr>
            <a:spLocks noGrp="1"/>
          </p:cNvSpPr>
          <p:nvPr>
            <p:ph type="body" sz="quarter" idx="1"/>
          </p:nvPr>
        </p:nvSpPr>
        <p:spPr>
          <a:prstGeom prst="rect">
            <a:avLst/>
          </a:prstGeom>
        </p:spPr>
        <p:txBody>
          <a:bodyPr/>
          <a:lstStyle/>
          <a:p>
            <a:pPr marR="40639" lvl="0" defTabSz="914400">
              <a:spcBef>
                <a:spcPts val="500"/>
              </a:spcBef>
              <a:buClr>
                <a:srgbClr val="FFFFFF"/>
              </a:buClr>
              <a:defRPr sz="1800"/>
            </a:pPr>
            <a:r>
              <a:rPr lang="en-US" sz="2000" dirty="0" smtClean="0">
                <a:uFill>
                  <a:solidFill>
                    <a:srgbClr val="FFFFFF"/>
                  </a:solidFill>
                </a:uFill>
                <a:latin typeface="Arial"/>
                <a:ea typeface="Arial"/>
                <a:cs typeface="Arial"/>
                <a:sym typeface="Arial"/>
              </a:rPr>
              <a:t>An embedded link to a 5:12 minute Harding </a:t>
            </a:r>
            <a:r>
              <a:rPr lang="en-US" sz="2000" dirty="0" err="1" smtClean="0">
                <a:uFill>
                  <a:solidFill>
                    <a:srgbClr val="FFFFFF"/>
                  </a:solidFill>
                </a:uFill>
                <a:latin typeface="Arial"/>
                <a:ea typeface="Arial"/>
                <a:cs typeface="Arial"/>
                <a:sym typeface="Arial"/>
              </a:rPr>
              <a:t>Youtube</a:t>
            </a:r>
            <a:r>
              <a:rPr lang="en-US" sz="2000" dirty="0" smtClean="0">
                <a:uFill>
                  <a:solidFill>
                    <a:srgbClr val="FFFFFF"/>
                  </a:solidFill>
                </a:uFill>
                <a:latin typeface="Arial"/>
                <a:ea typeface="Arial"/>
                <a:cs typeface="Arial"/>
                <a:sym typeface="Arial"/>
              </a:rPr>
              <a:t> video begins here. </a:t>
            </a:r>
          </a:p>
          <a:p>
            <a:pPr marR="40639" lvl="0" defTabSz="914400">
              <a:spcBef>
                <a:spcPts val="500"/>
              </a:spcBef>
              <a:buClr>
                <a:srgbClr val="FFFFFF"/>
              </a:buClr>
              <a:defRPr sz="1800"/>
            </a:pPr>
            <a:r>
              <a:rPr lang="en-US" sz="2000" dirty="0" smtClean="0">
                <a:uFill>
                  <a:solidFill>
                    <a:srgbClr val="FFFFFF"/>
                  </a:solidFill>
                </a:uFill>
                <a:latin typeface="Arial"/>
                <a:ea typeface="Arial"/>
                <a:cs typeface="Arial"/>
                <a:sym typeface="Arial"/>
              </a:rPr>
              <a:t>Mac users, click on black circle to open browser and view a 5:12 minute Harding </a:t>
            </a:r>
            <a:r>
              <a:rPr lang="en-US" sz="2000" dirty="0" err="1" smtClean="0">
                <a:uFill>
                  <a:solidFill>
                    <a:srgbClr val="FFFFFF"/>
                  </a:solidFill>
                </a:uFill>
                <a:latin typeface="Arial"/>
                <a:ea typeface="Arial"/>
                <a:cs typeface="Arial"/>
                <a:sym typeface="Arial"/>
              </a:rPr>
              <a:t>Youtube</a:t>
            </a:r>
            <a:r>
              <a:rPr lang="en-US" sz="2000" dirty="0" smtClean="0">
                <a:uFill>
                  <a:solidFill>
                    <a:srgbClr val="FFFFFF"/>
                  </a:solidFill>
                </a:uFill>
                <a:latin typeface="Arial"/>
                <a:ea typeface="Arial"/>
                <a:cs typeface="Arial"/>
                <a:sym typeface="Arial"/>
              </a:rPr>
              <a:t> video.</a:t>
            </a:r>
          </a:p>
          <a:p>
            <a:pPr marR="40639" lvl="0" defTabSz="914400">
              <a:spcBef>
                <a:spcPts val="500"/>
              </a:spcBef>
              <a:buClr>
                <a:srgbClr val="FFFFFF"/>
              </a:buClr>
              <a:defRPr sz="1800"/>
            </a:pPr>
            <a:r>
              <a:rPr lang="en-US" sz="2000" b="1" dirty="0" smtClean="0">
                <a:uFill>
                  <a:solidFill>
                    <a:srgbClr val="FFFFFF"/>
                  </a:solidFill>
                </a:uFill>
                <a:latin typeface="Arial"/>
                <a:ea typeface="Arial"/>
                <a:cs typeface="Arial"/>
                <a:sym typeface="Arial"/>
              </a:rPr>
              <a:t>Original link</a:t>
            </a:r>
            <a:r>
              <a:rPr lang="en-US" sz="2000" dirty="0" smtClean="0">
                <a:uFill>
                  <a:solidFill>
                    <a:srgbClr val="FFFFFF"/>
                  </a:solidFill>
                </a:uFill>
                <a:latin typeface="Arial"/>
                <a:ea typeface="Arial"/>
                <a:cs typeface="Arial"/>
                <a:sym typeface="Arial"/>
              </a:rPr>
              <a:t>: </a:t>
            </a:r>
            <a:r>
              <a:rPr lang="en-US" sz="2000" u="sng" dirty="0" smtClean="0">
                <a:uFill>
                  <a:solidFill>
                    <a:srgbClr val="FFFFFF"/>
                  </a:solidFill>
                </a:uFill>
                <a:latin typeface="Arial"/>
                <a:ea typeface="Arial"/>
                <a:cs typeface="Arial"/>
                <a:sym typeface="Arial"/>
                <a:hlinkClick r:id="rId3"/>
              </a:rPr>
              <a:t>https://www.youtube.com/watch?v=0yNSbmX0km0&amp;feature=youtu.be</a:t>
            </a:r>
            <a:endParaRPr lang="en-US" sz="2000" dirty="0" smtClean="0">
              <a:uFill>
                <a:solidFill>
                  <a:srgbClr val="FFFFFF"/>
                </a:solidFill>
              </a:uFill>
              <a:latin typeface="Arial"/>
              <a:ea typeface="Arial"/>
              <a:cs typeface="Arial"/>
              <a:sym typeface="Arial"/>
            </a:endParaRPr>
          </a:p>
          <a:p>
            <a:pPr marR="40639" lvl="0" defTabSz="914400">
              <a:spcBef>
                <a:spcPts val="500"/>
              </a:spcBef>
              <a:buClr>
                <a:srgbClr val="FFFFFF"/>
              </a:buClr>
              <a:defRPr sz="1800"/>
            </a:pPr>
            <a:endParaRPr lang="en-US" sz="2000" dirty="0" smtClean="0">
              <a:uFill>
                <a:solidFill>
                  <a:srgbClr val="FFFFFF"/>
                </a:solidFill>
              </a:uFill>
              <a:latin typeface="Arial"/>
              <a:ea typeface="Arial"/>
              <a:cs typeface="Arial"/>
              <a:sym typeface="Arial"/>
            </a:endParaRPr>
          </a:p>
          <a:p>
            <a:pPr marR="40639" lvl="0" defTabSz="914400">
              <a:spcBef>
                <a:spcPts val="500"/>
              </a:spcBef>
              <a:buClr>
                <a:srgbClr val="FFFFFF"/>
              </a:buClr>
              <a:defRPr sz="1800"/>
            </a:pPr>
            <a:r>
              <a:rPr sz="2000" dirty="0" smtClean="0">
                <a:uFill>
                  <a:solidFill>
                    <a:srgbClr val="FFFFFF"/>
                  </a:solidFill>
                </a:uFill>
                <a:latin typeface="Arial"/>
                <a:ea typeface="Arial"/>
                <a:cs typeface="Arial"/>
                <a:sym typeface="Arial"/>
              </a:rPr>
              <a:t>Americans </a:t>
            </a:r>
            <a:r>
              <a:rPr sz="2000" dirty="0">
                <a:uFill>
                  <a:solidFill>
                    <a:srgbClr val="FFFFFF"/>
                  </a:solidFill>
                </a:uFill>
                <a:latin typeface="Arial"/>
                <a:ea typeface="Arial"/>
                <a:cs typeface="Arial"/>
                <a:sym typeface="Arial"/>
              </a:rPr>
              <a:t>wanted to stay out of world affairs. But the United States still wanted France and Britain to repay the money they had borrowed during World War I. </a:t>
            </a:r>
          </a:p>
          <a:p>
            <a:pPr marR="40639" lvl="0" defTabSz="914400">
              <a:spcBef>
                <a:spcPts val="500"/>
              </a:spcBef>
              <a:buClr>
                <a:srgbClr val="FFFFFF"/>
              </a:buClr>
              <a:defRPr sz="1800"/>
            </a:pPr>
            <a:r>
              <a:rPr sz="2000" dirty="0">
                <a:uFill>
                  <a:solidFill>
                    <a:srgbClr val="FFFFFF"/>
                  </a:solidFill>
                </a:uFill>
                <a:latin typeface="Arial"/>
                <a:ea typeface="Arial"/>
                <a:cs typeface="Arial"/>
                <a:sym typeface="Arial"/>
              </a:rPr>
              <a:t>Those two nations had suffered during the war. Their economies were too weak for them to repay the loans. Worse, Congress passed the </a:t>
            </a:r>
            <a:r>
              <a:rPr sz="2000" u="sng" dirty="0" err="1">
                <a:uFill>
                  <a:solidFill>
                    <a:srgbClr val="FFFFFF"/>
                  </a:solidFill>
                </a:uFill>
                <a:latin typeface="Arial"/>
                <a:ea typeface="Arial"/>
                <a:cs typeface="Arial"/>
                <a:sym typeface="Arial"/>
              </a:rPr>
              <a:t>Fordney-McCumber</a:t>
            </a:r>
            <a:r>
              <a:rPr sz="2000" u="sng" dirty="0">
                <a:uFill>
                  <a:solidFill>
                    <a:srgbClr val="FFFFFF"/>
                  </a:solidFill>
                </a:uFill>
                <a:latin typeface="Arial"/>
                <a:ea typeface="Arial"/>
                <a:cs typeface="Arial"/>
                <a:sym typeface="Arial"/>
              </a:rPr>
              <a:t> Tariff in 1922.</a:t>
            </a:r>
            <a:r>
              <a:rPr sz="2000" dirty="0">
                <a:uFill>
                  <a:solidFill>
                    <a:srgbClr val="FFFFFF"/>
                  </a:solidFill>
                </a:uFill>
                <a:latin typeface="Arial"/>
                <a:ea typeface="Arial"/>
                <a:cs typeface="Arial"/>
                <a:sym typeface="Arial"/>
              </a:rPr>
              <a:t> This tariff protected American business from foreign competition. But the tariff made it impossible for Britain and France to sell their goods in the United States. </a:t>
            </a:r>
          </a:p>
          <a:p>
            <a:pPr marR="40639" lvl="0" defTabSz="914400">
              <a:spcBef>
                <a:spcPts val="500"/>
              </a:spcBef>
              <a:buClr>
                <a:srgbClr val="FFFFFF"/>
              </a:buClr>
              <a:defRPr sz="1800"/>
            </a:pPr>
            <a:endParaRPr sz="2000" dirty="0">
              <a:uFill>
                <a:solidFill>
                  <a:srgbClr val="FFFFFF"/>
                </a:solidFill>
              </a:uFill>
              <a:latin typeface="Arial"/>
              <a:ea typeface="Arial"/>
              <a:cs typeface="Arial"/>
              <a:sym typeface="Arial"/>
            </a:endParaRPr>
          </a:p>
          <a:p>
            <a:pPr marR="40639" lvl="0" defTabSz="914400">
              <a:spcBef>
                <a:spcPts val="500"/>
              </a:spcBef>
              <a:buClr>
                <a:srgbClr val="FFFFFF"/>
              </a:buClr>
              <a:defRPr sz="1800"/>
            </a:pPr>
            <a:r>
              <a:rPr sz="2000" dirty="0">
                <a:uFill>
                  <a:solidFill>
                    <a:srgbClr val="FFFFFF"/>
                  </a:solidFill>
                </a:uFill>
                <a:latin typeface="Arial"/>
                <a:ea typeface="Arial"/>
                <a:cs typeface="Arial"/>
                <a:sym typeface="Arial"/>
              </a:rPr>
              <a:t>A Huge corruption was known as the Teapot Dome scandal tainted Harding’s presidency. It involved pieces of land called Teapot Dome and Elk Hills. This land was owned by the government and held large reserves of oil. Albert B. Fall, Harding’s secretary of the interior, secretly leased the land to two oil companies. He received money and property in return. Harding was not charged with corruption, but it questioned his </a:t>
            </a:r>
            <a:r>
              <a:rPr sz="2000" dirty="0" err="1">
                <a:uFill>
                  <a:solidFill>
                    <a:srgbClr val="FFFFFF"/>
                  </a:solidFill>
                </a:uFill>
                <a:latin typeface="Arial"/>
                <a:ea typeface="Arial"/>
                <a:cs typeface="Arial"/>
                <a:sym typeface="Arial"/>
              </a:rPr>
              <a:t>judgement</a:t>
            </a:r>
            <a:r>
              <a:rPr sz="2000" dirty="0">
                <a:uFill>
                  <a:solidFill>
                    <a:srgbClr val="FFFFFF"/>
                  </a:solidFill>
                </a:uFill>
                <a:latin typeface="Arial"/>
                <a:ea typeface="Arial"/>
                <a:cs typeface="Arial"/>
                <a:sym typeface="Arial"/>
              </a:rPr>
              <a:t> when his own cabinet members were so corrupt.</a:t>
            </a:r>
          </a:p>
          <a:p>
            <a:pPr marR="40639" lvl="0" defTabSz="914400">
              <a:spcBef>
                <a:spcPts val="500"/>
              </a:spcBef>
              <a:buClr>
                <a:srgbClr val="FFFFFF"/>
              </a:buClr>
              <a:defRPr sz="1800"/>
            </a:pPr>
            <a:endParaRPr sz="2000" dirty="0">
              <a:uFill>
                <a:solidFill>
                  <a:srgbClr val="FFFFFF"/>
                </a:solidFill>
              </a:uFill>
              <a:latin typeface="Arial"/>
              <a:ea typeface="Arial"/>
              <a:cs typeface="Arial"/>
              <a:sym typeface="Arial"/>
            </a:endParaRPr>
          </a:p>
          <a:p>
            <a:pPr marR="40639" lvl="0" defTabSz="914400">
              <a:spcBef>
                <a:spcPts val="500"/>
              </a:spcBef>
              <a:buClr>
                <a:srgbClr val="FFFFFF"/>
              </a:buClr>
              <a:defRPr sz="1800"/>
            </a:pPr>
            <a:r>
              <a:rPr sz="2000" dirty="0">
                <a:uFill>
                  <a:solidFill>
                    <a:srgbClr val="FFFFFF"/>
                  </a:solidFill>
                </a:uFill>
                <a:latin typeface="Arial"/>
                <a:ea typeface="Arial"/>
                <a:cs typeface="Arial"/>
                <a:sym typeface="Arial"/>
              </a:rPr>
              <a:t>Harding suddenly died of a heart attack in1923, and Calvin Coolidge became president. Coolidge was then elected president in 1924. </a:t>
            </a:r>
          </a:p>
          <a:p>
            <a:pPr marR="40639" lvl="0" defTabSz="914400">
              <a:spcBef>
                <a:spcPts val="500"/>
              </a:spcBef>
              <a:buClr>
                <a:srgbClr val="FFFFFF"/>
              </a:buClr>
              <a:defRPr sz="1800"/>
            </a:pPr>
            <a:endParaRPr sz="2000" dirty="0">
              <a:uFill>
                <a:solidFill>
                  <a:srgbClr val="FFFFFF"/>
                </a:solidFill>
              </a:u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 name="Shape 97"/>
          <p:cNvSpPr>
            <a:spLocks noGrp="1" noRot="1" noChangeAspect="1"/>
          </p:cNvSpPr>
          <p:nvPr>
            <p:ph type="sldImg"/>
          </p:nvPr>
        </p:nvSpPr>
        <p:spPr>
          <a:prstGeom prst="rect">
            <a:avLst/>
          </a:prstGeom>
        </p:spPr>
        <p:txBody>
          <a:bodyPr/>
          <a:lstStyle/>
          <a:p>
            <a:pPr lvl="0"/>
            <a:endParaRPr/>
          </a:p>
        </p:txBody>
      </p:sp>
      <p:sp>
        <p:nvSpPr>
          <p:cNvPr id="98" name="Shape 98"/>
          <p:cNvSpPr>
            <a:spLocks noGrp="1"/>
          </p:cNvSpPr>
          <p:nvPr>
            <p:ph type="body" sz="quarter" idx="1"/>
          </p:nvPr>
        </p:nvSpPr>
        <p:spPr>
          <a:prstGeom prst="rect">
            <a:avLst/>
          </a:prstGeom>
        </p:spPr>
        <p:txBody>
          <a:bodyPr/>
          <a:lstStyle/>
          <a:p>
            <a:pPr marR="40639" lvl="0" defTabSz="914400">
              <a:spcBef>
                <a:spcPts val="500"/>
              </a:spcBef>
              <a:buClr>
                <a:srgbClr val="FFFFFF"/>
              </a:buClr>
              <a:defRPr sz="1800"/>
            </a:pPr>
            <a:r>
              <a:rPr sz="2000">
                <a:uFill>
                  <a:solidFill>
                    <a:srgbClr val="FFFFFF"/>
                  </a:solidFill>
                </a:uFill>
                <a:latin typeface="Arial"/>
                <a:ea typeface="Arial"/>
                <a:cs typeface="Arial"/>
                <a:sym typeface="Arial"/>
              </a:rPr>
              <a:t>The new president, Calvin Coolidge said, “</a:t>
            </a:r>
            <a:r>
              <a:rPr sz="2000" b="1" u="sng">
                <a:uFill>
                  <a:solidFill>
                    <a:srgbClr val="040404"/>
                  </a:solidFill>
                </a:uFill>
                <a:latin typeface="Arial"/>
                <a:ea typeface="Arial"/>
                <a:cs typeface="Arial"/>
                <a:sym typeface="Arial"/>
              </a:rPr>
              <a:t>The chief business of the American people is business.”</a:t>
            </a:r>
            <a:r>
              <a:rPr sz="2000">
                <a:uFill>
                  <a:solidFill>
                    <a:srgbClr val="FFFFFF"/>
                  </a:solidFill>
                </a:uFill>
                <a:latin typeface="Arial"/>
                <a:ea typeface="Arial"/>
                <a:cs typeface="Arial"/>
                <a:sym typeface="Arial"/>
              </a:rPr>
              <a:t> Both Coolidge and his Republican successor, Herbert Hoover, favored government policies that promoted business and limited government interference. For almost a decade, American prosperity soared. From 1920-1929, Americans owned 40 percent of the world’s wealth. The average income during the period rose 35% from $522 to $705 year.  </a:t>
            </a:r>
          </a:p>
          <a:p>
            <a:pPr marR="40639" lvl="0" defTabSz="914400">
              <a:spcBef>
                <a:spcPts val="500"/>
              </a:spcBef>
              <a:buClr>
                <a:srgbClr val="FFFFFF"/>
              </a:buClr>
              <a:defRPr sz="1800"/>
            </a:pPr>
            <a:endParaRPr sz="2000">
              <a:uFill>
                <a:solidFill>
                  <a:srgbClr val="FFFFFF"/>
                </a:solidFill>
              </a:uFill>
              <a:latin typeface="Arial"/>
              <a:ea typeface="Arial"/>
              <a:cs typeface="Arial"/>
              <a:sym typeface="Arial"/>
            </a:endParaRPr>
          </a:p>
          <a:p>
            <a:pPr marR="40639" lvl="0" defTabSz="914400">
              <a:spcBef>
                <a:spcPts val="500"/>
              </a:spcBef>
              <a:buClr>
                <a:srgbClr val="FFFFFF"/>
              </a:buClr>
              <a:defRPr sz="1800"/>
            </a:pPr>
            <a:r>
              <a:rPr sz="2000" b="1">
                <a:uFill>
                  <a:solidFill>
                    <a:srgbClr val="FFFFFF"/>
                  </a:solidFill>
                </a:uFill>
                <a:latin typeface="Arial"/>
                <a:ea typeface="Arial"/>
                <a:cs typeface="Arial"/>
                <a:sym typeface="Arial"/>
              </a:rPr>
              <a:t>Prosperity. </a:t>
            </a:r>
            <a:r>
              <a:rPr sz="2000">
                <a:uFill>
                  <a:solidFill>
                    <a:srgbClr val="FFFFFF"/>
                  </a:solidFill>
                </a:uFill>
                <a:latin typeface="Arial"/>
                <a:ea typeface="Arial"/>
                <a:cs typeface="Arial"/>
                <a:sym typeface="Arial"/>
              </a:rPr>
              <a:t>Americans began to use all kinds of electrical appliances. Radios, washing machines, and vacuum cleaners became popular. These appliances made housework easier. One result was more leisure time for families.</a:t>
            </a:r>
          </a:p>
          <a:p>
            <a:pPr marR="40639" lvl="0" defTabSz="914400">
              <a:spcBef>
                <a:spcPts val="500"/>
              </a:spcBef>
              <a:buClr>
                <a:srgbClr val="FFFFFF"/>
              </a:buClr>
              <a:defRPr sz="1800"/>
            </a:pPr>
            <a:endParaRPr sz="2000">
              <a:uFill>
                <a:solidFill>
                  <a:srgbClr val="FFFFFF"/>
                </a:solidFill>
              </a:uFill>
              <a:latin typeface="Arial"/>
              <a:ea typeface="Arial"/>
              <a:cs typeface="Arial"/>
              <a:sym typeface="Arial"/>
            </a:endParaRPr>
          </a:p>
          <a:p>
            <a:pPr marR="40639" lvl="0" defTabSz="914400">
              <a:spcBef>
                <a:spcPts val="500"/>
              </a:spcBef>
              <a:buClr>
                <a:srgbClr val="FFFFFF"/>
              </a:buClr>
              <a:defRPr sz="1800"/>
            </a:pPr>
            <a:r>
              <a:rPr sz="2000" b="1">
                <a:uFill>
                  <a:solidFill>
                    <a:srgbClr val="FFFFFF"/>
                  </a:solidFill>
                </a:uFill>
                <a:latin typeface="Arial"/>
                <a:ea typeface="Arial"/>
                <a:cs typeface="Arial"/>
                <a:sym typeface="Arial"/>
              </a:rPr>
              <a:t>Advertising. </a:t>
            </a:r>
            <a:r>
              <a:rPr sz="2000">
                <a:uFill>
                  <a:solidFill>
                    <a:srgbClr val="FFFFFF"/>
                  </a:solidFill>
                </a:uFill>
                <a:latin typeface="Arial"/>
                <a:ea typeface="Arial"/>
                <a:cs typeface="Arial"/>
                <a:sym typeface="Arial"/>
              </a:rPr>
              <a:t>With all the new goods in the market, companies turned to Advertising to sell the goods. More consumer goods appeared on the market. Ads didn’t just give information about the product. Now, they used psychology. They tried to </a:t>
            </a:r>
            <a:r>
              <a:rPr sz="2000" b="1">
                <a:uFill>
                  <a:solidFill>
                    <a:srgbClr val="FFFFFF"/>
                  </a:solidFill>
                </a:uFill>
                <a:latin typeface="Arial"/>
                <a:ea typeface="Arial"/>
                <a:cs typeface="Arial"/>
                <a:sym typeface="Arial"/>
              </a:rPr>
              <a:t>use people’s desire for youth, beauty, and popularity to sell products</a:t>
            </a:r>
            <a:r>
              <a:rPr sz="2000">
                <a:uFill>
                  <a:solidFill>
                    <a:srgbClr val="FFFFFF"/>
                  </a:solidFill>
                </a:uFill>
                <a:latin typeface="Arial"/>
                <a:ea typeface="Arial"/>
                <a:cs typeface="Arial"/>
                <a:sym typeface="Arial"/>
              </a:rPr>
              <a:t>. Things that once were luxuries became necessities. Some brand names became known nationwide. </a:t>
            </a:r>
          </a:p>
          <a:p>
            <a:pPr marR="40639" lvl="0" defTabSz="914400">
              <a:spcBef>
                <a:spcPts val="500"/>
              </a:spcBef>
              <a:buClr>
                <a:srgbClr val="FFFFFF"/>
              </a:buClr>
              <a:defRPr sz="1800"/>
            </a:pPr>
            <a:endParaRPr sz="2000">
              <a:uFill>
                <a:solidFill>
                  <a:srgbClr val="FFFFFF"/>
                </a:solidFill>
              </a:uFill>
              <a:latin typeface="Arial"/>
              <a:ea typeface="Arial"/>
              <a:cs typeface="Arial"/>
              <a:sym typeface="Arial"/>
            </a:endParaRPr>
          </a:p>
          <a:p>
            <a:pPr marR="40639" lvl="0" defTabSz="914400">
              <a:spcBef>
                <a:spcPts val="500"/>
              </a:spcBef>
              <a:buClr>
                <a:srgbClr val="FFFFFF"/>
              </a:buClr>
              <a:defRPr sz="1800"/>
            </a:pPr>
            <a:endParaRPr sz="2000">
              <a:uFill>
                <a:solidFill>
                  <a:srgbClr val="FFFFFF"/>
                </a:solidFill>
              </a:uFill>
              <a:latin typeface="Arial"/>
              <a:ea typeface="Arial"/>
              <a:cs typeface="Arial"/>
              <a:sym typeface="Arial"/>
            </a:endParaRPr>
          </a:p>
          <a:p>
            <a:pPr marR="40639" lvl="0" defTabSz="914400">
              <a:spcBef>
                <a:spcPts val="500"/>
              </a:spcBef>
              <a:buClr>
                <a:srgbClr val="FFFFFF"/>
              </a:buClr>
              <a:defRPr sz="1800"/>
            </a:pPr>
            <a:endParaRPr sz="2000">
              <a:uFill>
                <a:solidFill>
                  <a:srgbClr val="FFFFFF"/>
                </a:solidFill>
              </a:u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 name="Shape 51"/>
          <p:cNvSpPr>
            <a:spLocks noGrp="1" noRot="1" noChangeAspect="1"/>
          </p:cNvSpPr>
          <p:nvPr>
            <p:ph type="sldImg"/>
          </p:nvPr>
        </p:nvSpPr>
        <p:spPr>
          <a:prstGeom prst="rect">
            <a:avLst/>
          </a:prstGeom>
        </p:spPr>
        <p:txBody>
          <a:bodyPr/>
          <a:lstStyle/>
          <a:p>
            <a:pPr lvl="0"/>
            <a:endParaRPr/>
          </a:p>
        </p:txBody>
      </p:sp>
      <p:sp>
        <p:nvSpPr>
          <p:cNvPr id="52" name="Shape 52"/>
          <p:cNvSpPr>
            <a:spLocks noGrp="1"/>
          </p:cNvSpPr>
          <p:nvPr>
            <p:ph type="body" sz="quarter" idx="1"/>
          </p:nvPr>
        </p:nvSpPr>
        <p:spPr>
          <a:prstGeom prst="rect">
            <a:avLst/>
          </a:prstGeom>
        </p:spPr>
        <p:txBody>
          <a:bodyPr/>
          <a:lstStyle/>
          <a:p>
            <a:pPr marR="40639" lvl="0" defTabSz="914400">
              <a:spcBef>
                <a:spcPts val="500"/>
              </a:spcBef>
              <a:buClr>
                <a:srgbClr val="FFFFFF"/>
              </a:buClr>
              <a:buFont typeface="Arial"/>
              <a:defRPr sz="1800"/>
            </a:pPr>
            <a:r>
              <a:rPr sz="1900">
                <a:uFill>
                  <a:solidFill>
                    <a:srgbClr val="FFFFFF"/>
                  </a:solidFill>
                </a:uFill>
                <a:latin typeface="Arial"/>
                <a:ea typeface="Arial"/>
                <a:cs typeface="Arial"/>
                <a:sym typeface="Arial"/>
              </a:rPr>
              <a:t>The 1920 census showed that for the First time in American history, more Americans lived in the city than in rural areas.</a:t>
            </a:r>
          </a:p>
          <a:p>
            <a:pPr marR="40639" lvl="0" defTabSz="914400">
              <a:spcBef>
                <a:spcPts val="500"/>
              </a:spcBef>
              <a:buClr>
                <a:srgbClr val="FFFFFF"/>
              </a:buClr>
              <a:buFont typeface="Arial"/>
              <a:defRPr sz="1800"/>
            </a:pPr>
            <a:r>
              <a:rPr sz="1900" b="1">
                <a:uFill>
                  <a:solidFill>
                    <a:srgbClr val="FFFFFF"/>
                  </a:solidFill>
                </a:uFill>
                <a:latin typeface="Arial"/>
                <a:ea typeface="Arial"/>
                <a:cs typeface="Arial"/>
                <a:sym typeface="Arial"/>
              </a:rPr>
              <a:t>-------High School attendance</a:t>
            </a:r>
            <a:r>
              <a:rPr sz="1900">
                <a:uFill>
                  <a:solidFill>
                    <a:srgbClr val="FFFFFF"/>
                  </a:solidFill>
                </a:uFill>
                <a:latin typeface="Arial"/>
                <a:ea typeface="Arial"/>
                <a:cs typeface="Arial"/>
                <a:sym typeface="Arial"/>
              </a:rPr>
              <a:t> shot up because children had to be able to compete in urban-based industry.  On the farm, they left school to work in the fields.</a:t>
            </a:r>
          </a:p>
          <a:p>
            <a:pPr marR="40639" lvl="0" defTabSz="914400">
              <a:spcBef>
                <a:spcPts val="500"/>
              </a:spcBef>
              <a:buClr>
                <a:srgbClr val="FFFFFF"/>
              </a:buClr>
              <a:buFont typeface="Arial"/>
              <a:defRPr sz="1800"/>
            </a:pPr>
            <a:r>
              <a:rPr sz="1900">
                <a:uFill>
                  <a:solidFill>
                    <a:srgbClr val="FFFFFF"/>
                  </a:solidFill>
                </a:uFill>
                <a:latin typeface="Arial"/>
                <a:ea typeface="Arial"/>
                <a:cs typeface="Arial"/>
                <a:sym typeface="Arial"/>
              </a:rPr>
              <a:t>In 1920 high school attendance went from 2.2 million to 4.4 million by 1930 - it doubled.</a:t>
            </a:r>
          </a:p>
          <a:p>
            <a:pPr marR="40639" lvl="0" defTabSz="914400">
              <a:spcBef>
                <a:spcPts val="500"/>
              </a:spcBef>
              <a:buClr>
                <a:srgbClr val="FFFFFF"/>
              </a:buClr>
              <a:buFont typeface="Arial"/>
              <a:defRPr sz="1800"/>
            </a:pPr>
            <a:r>
              <a:rPr sz="1900" b="1">
                <a:uFill>
                  <a:solidFill>
                    <a:srgbClr val="FFFFFF"/>
                  </a:solidFill>
                </a:uFill>
                <a:latin typeface="Arial"/>
                <a:ea typeface="Arial"/>
                <a:cs typeface="Arial"/>
                <a:sym typeface="Arial"/>
              </a:rPr>
              <a:t>-----GREAT Migration</a:t>
            </a:r>
            <a:r>
              <a:rPr sz="1900">
                <a:uFill>
                  <a:solidFill>
                    <a:srgbClr val="FFFFFF"/>
                  </a:solidFill>
                </a:uFill>
                <a:latin typeface="Arial"/>
                <a:ea typeface="Arial"/>
                <a:cs typeface="Arial"/>
                <a:sym typeface="Arial"/>
              </a:rPr>
              <a:t> - Blacks worked in factories for lower wages and faced discrimination from whites who were competing with jobs.</a:t>
            </a:r>
          </a:p>
          <a:p>
            <a:pPr marR="40639" lvl="0" defTabSz="914400">
              <a:spcBef>
                <a:spcPts val="500"/>
              </a:spcBef>
              <a:buClr>
                <a:srgbClr val="FFFFFF"/>
              </a:buClr>
              <a:buFont typeface="Arial"/>
              <a:defRPr sz="1800"/>
            </a:pPr>
            <a:r>
              <a:rPr sz="1900">
                <a:uFill>
                  <a:solidFill>
                    <a:srgbClr val="FFFFFF"/>
                  </a:solidFill>
                </a:uFill>
                <a:latin typeface="Arial"/>
                <a:ea typeface="Arial"/>
                <a:cs typeface="Arial"/>
                <a:sym typeface="Arial"/>
              </a:rPr>
              <a:t>---</a:t>
            </a:r>
            <a:r>
              <a:rPr sz="1900" b="1">
                <a:uFill>
                  <a:solidFill>
                    <a:srgbClr val="FFFFFF"/>
                  </a:solidFill>
                </a:uFill>
                <a:latin typeface="Arial"/>
                <a:ea typeface="Arial"/>
                <a:cs typeface="Arial"/>
                <a:sym typeface="Arial"/>
              </a:rPr>
              <a:t>As a result of the migrations of the 1920s, American Suburbs grew</a:t>
            </a:r>
            <a:r>
              <a:rPr sz="1900">
                <a:uFill>
                  <a:solidFill>
                    <a:srgbClr val="FFFFFF"/>
                  </a:solidFill>
                </a:uFill>
                <a:latin typeface="Arial"/>
                <a:ea typeface="Arial"/>
                <a:cs typeface="Arial"/>
                <a:sym typeface="Arial"/>
              </a:rPr>
              <a:t> -</a:t>
            </a:r>
          </a:p>
          <a:p>
            <a:pPr marR="40639" lvl="0" defTabSz="914400">
              <a:spcBef>
                <a:spcPts val="500"/>
              </a:spcBef>
              <a:buClr>
                <a:srgbClr val="FFFFFF"/>
              </a:buClr>
              <a:buFont typeface="Arial"/>
              <a:defRPr sz="1800"/>
            </a:pPr>
            <a:r>
              <a:rPr sz="1900" b="1">
                <a:uFill>
                  <a:solidFill>
                    <a:srgbClr val="FFFFFF"/>
                  </a:solidFill>
                </a:uFill>
                <a:latin typeface="Arial"/>
                <a:ea typeface="Arial"/>
                <a:cs typeface="Arial"/>
                <a:sym typeface="Arial"/>
              </a:rPr>
              <a:t>Electric Trolley - </a:t>
            </a:r>
            <a:r>
              <a:rPr sz="1900">
                <a:uFill>
                  <a:solidFill>
                    <a:srgbClr val="FFFFFF"/>
                  </a:solidFill>
                </a:uFill>
                <a:latin typeface="Arial"/>
                <a:ea typeface="Arial"/>
                <a:cs typeface="Arial"/>
                <a:sym typeface="Arial"/>
              </a:rPr>
              <a:t>cars that ran on rails laid in the streets, and were powered by overhead wires.  Trolley allowed people to get from their suburban homes to jobs and stores in the city cheaply.  </a:t>
            </a:r>
          </a:p>
          <a:p>
            <a:pPr marR="40639" lvl="0" defTabSz="914400">
              <a:spcBef>
                <a:spcPts val="500"/>
              </a:spcBef>
              <a:buClr>
                <a:srgbClr val="FFFFFF"/>
              </a:buClr>
              <a:buFont typeface="Arial"/>
              <a:defRPr sz="1800"/>
            </a:pPr>
            <a:r>
              <a:rPr sz="1900" b="1">
                <a:uFill>
                  <a:solidFill>
                    <a:srgbClr val="FFFFFF"/>
                  </a:solidFill>
                </a:uFill>
                <a:latin typeface="Arial"/>
                <a:ea typeface="Arial"/>
                <a:cs typeface="Arial"/>
                <a:sym typeface="Arial"/>
              </a:rPr>
              <a:t>New York City </a:t>
            </a:r>
            <a:r>
              <a:rPr sz="1900">
                <a:uFill>
                  <a:solidFill>
                    <a:srgbClr val="FFFFFF"/>
                  </a:solidFill>
                </a:uFill>
                <a:latin typeface="Arial"/>
                <a:ea typeface="Arial"/>
                <a:cs typeface="Arial"/>
                <a:sym typeface="Arial"/>
              </a:rPr>
              <a:t> provides a good example  of how the demographic changes that occurred during the 1920s.  The number of residents decreased in Manhattan, the heart of the city, while the suburb of Queens saw its population double.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prstGeom prst="rect">
            <a:avLst/>
          </a:prstGeom>
        </p:spPr>
        <p:txBody>
          <a:bodyPr/>
          <a:lstStyle/>
          <a:p>
            <a:pPr lvl="0"/>
            <a:endParaRPr/>
          </a:p>
        </p:txBody>
      </p:sp>
      <p:sp>
        <p:nvSpPr>
          <p:cNvPr id="38" name="Shape 38"/>
          <p:cNvSpPr>
            <a:spLocks noGrp="1"/>
          </p:cNvSpPr>
          <p:nvPr>
            <p:ph type="body" sz="quarter" idx="1"/>
          </p:nvPr>
        </p:nvSpPr>
        <p:spPr>
          <a:prstGeom prst="rect">
            <a:avLst/>
          </a:prstGeom>
        </p:spPr>
        <p:txBody>
          <a:bodyPr/>
          <a:lstStyle/>
          <a:p>
            <a:pPr marR="40639" lvl="0" defTabSz="914400">
              <a:spcBef>
                <a:spcPts val="500"/>
              </a:spcBef>
              <a:buClr>
                <a:srgbClr val="FFFFFF"/>
              </a:buClr>
              <a:buFont typeface="Arial"/>
              <a:defRPr sz="1800"/>
            </a:pPr>
            <a:r>
              <a:rPr dirty="0">
                <a:uFill>
                  <a:solidFill>
                    <a:srgbClr val="FFFFFF"/>
                  </a:solidFill>
                </a:uFill>
                <a:latin typeface="Arial"/>
                <a:ea typeface="Arial"/>
                <a:cs typeface="Arial"/>
                <a:sym typeface="Arial"/>
              </a:rPr>
              <a:t>During the War women were working in factories, after the war many women remained in the workforce.  After the 19th amendment, women were eager for greater equality with men.  19th amendment was a symbol and a motivator of this new independence.</a:t>
            </a:r>
          </a:p>
          <a:p>
            <a:pPr marR="40639" lvl="0" defTabSz="914400">
              <a:spcBef>
                <a:spcPts val="500"/>
              </a:spcBef>
              <a:buClr>
                <a:srgbClr val="FFFFFF"/>
              </a:buClr>
              <a:buFont typeface="Arial"/>
              <a:defRPr sz="1800"/>
            </a:pPr>
            <a:r>
              <a:rPr b="1" dirty="0">
                <a:uFill>
                  <a:solidFill>
                    <a:srgbClr val="FFFFFF"/>
                  </a:solidFill>
                </a:uFill>
                <a:latin typeface="Arial"/>
                <a:ea typeface="Arial"/>
                <a:cs typeface="Arial"/>
                <a:sym typeface="Arial"/>
              </a:rPr>
              <a:t>----1. Flapper</a:t>
            </a:r>
            <a:r>
              <a:rPr dirty="0">
                <a:uFill>
                  <a:solidFill>
                    <a:srgbClr val="FFFFFF"/>
                  </a:solidFill>
                </a:uFill>
                <a:latin typeface="Arial"/>
                <a:ea typeface="Arial"/>
                <a:cs typeface="Arial"/>
                <a:sym typeface="Arial"/>
              </a:rPr>
              <a:t> - NYTimes declared 1920 - “the American woman has lifted her skirts far beyond any modest limitation.” Between 1913-1928, the average amount of fabric used to make up a woman’s outfit shrank from 19.5 yards - just 7 yards.</a:t>
            </a:r>
          </a:p>
          <a:p>
            <a:pPr marR="40639" lvl="0" defTabSz="914400">
              <a:spcBef>
                <a:spcPts val="500"/>
              </a:spcBef>
              <a:buClr>
                <a:srgbClr val="FFFFFF"/>
              </a:buClr>
              <a:buFont typeface="Arial"/>
              <a:defRPr sz="1800"/>
            </a:pPr>
            <a:r>
              <a:rPr dirty="0">
                <a:uFill>
                  <a:solidFill>
                    <a:srgbClr val="FFFFFF"/>
                  </a:solidFill>
                </a:uFill>
                <a:latin typeface="Arial"/>
                <a:ea typeface="Arial"/>
                <a:cs typeface="Arial"/>
                <a:sym typeface="Arial"/>
              </a:rPr>
              <a:t> - Women’s hair grew long and they would pin it up and wear a stylish hart  Young women bobbed their hair.</a:t>
            </a:r>
          </a:p>
          <a:p>
            <a:pPr marR="40639" lvl="0" defTabSz="914400">
              <a:spcBef>
                <a:spcPts val="500"/>
              </a:spcBef>
              <a:buClr>
                <a:srgbClr val="FFFFFF"/>
              </a:buClr>
              <a:buFont typeface="Arial"/>
              <a:defRPr sz="1800"/>
            </a:pPr>
            <a:r>
              <a:rPr dirty="0">
                <a:uFill>
                  <a:solidFill>
                    <a:srgbClr val="FFFFFF"/>
                  </a:solidFill>
                </a:uFill>
                <a:latin typeface="Arial"/>
                <a:ea typeface="Arial"/>
                <a:cs typeface="Arial"/>
                <a:sym typeface="Arial"/>
              </a:rPr>
              <a:t>**THEY went from THIS(picture-ling hair), to this (CLICK for animation- short hair)</a:t>
            </a:r>
          </a:p>
          <a:p>
            <a:pPr marR="40639" lvl="0" defTabSz="914400">
              <a:spcBef>
                <a:spcPts val="500"/>
              </a:spcBef>
              <a:buClr>
                <a:srgbClr val="FFFFFF"/>
              </a:buClr>
              <a:buFont typeface="Arial"/>
              <a:defRPr sz="1800"/>
            </a:pPr>
            <a:r>
              <a:rPr dirty="0">
                <a:uFill>
                  <a:solidFill>
                    <a:srgbClr val="FFFFFF"/>
                  </a:solidFill>
                </a:uFill>
                <a:latin typeface="Arial"/>
                <a:ea typeface="Arial"/>
                <a:cs typeface="Arial"/>
                <a:sym typeface="Arial"/>
              </a:rPr>
              <a:t>- makeup - only prostitutes and actresses wore makeup.  Now women in the cities were wearing make-up</a:t>
            </a:r>
          </a:p>
          <a:p>
            <a:pPr marR="40639" lvl="0" defTabSz="914400">
              <a:spcBef>
                <a:spcPts val="500"/>
              </a:spcBef>
              <a:buClr>
                <a:srgbClr val="FFFFFF"/>
              </a:buClr>
              <a:buFont typeface="Arial"/>
              <a:defRPr sz="1800"/>
            </a:pPr>
            <a:r>
              <a:rPr dirty="0">
                <a:uFill>
                  <a:solidFill>
                    <a:srgbClr val="FFFFFF"/>
                  </a:solidFill>
                </a:uFill>
                <a:latin typeface="Arial"/>
                <a:ea typeface="Arial"/>
                <a:cs typeface="Arial"/>
                <a:sym typeface="Arial"/>
              </a:rPr>
              <a:t>- The strongest drink a woman would ever have would be a glass of wine, now LIQUOR.</a:t>
            </a:r>
          </a:p>
          <a:p>
            <a:pPr marR="40639" lvl="0" defTabSz="914400">
              <a:spcBef>
                <a:spcPts val="500"/>
              </a:spcBef>
              <a:buClr>
                <a:srgbClr val="FFFFFF"/>
              </a:buClr>
              <a:buFont typeface="Arial"/>
              <a:defRPr sz="1800"/>
            </a:pPr>
            <a:r>
              <a:rPr dirty="0">
                <a:uFill>
                  <a:solidFill>
                    <a:srgbClr val="FFFFFF"/>
                  </a:solidFill>
                </a:uFill>
                <a:latin typeface="Arial"/>
                <a:ea typeface="Arial"/>
                <a:cs typeface="Arial"/>
                <a:sym typeface="Arial"/>
              </a:rPr>
              <a:t>- Cigarette production double in these years</a:t>
            </a:r>
          </a:p>
          <a:p>
            <a:pPr marR="40639" lvl="0" defTabSz="914400">
              <a:spcBef>
                <a:spcPts val="500"/>
              </a:spcBef>
              <a:buClr>
                <a:srgbClr val="FFFFFF"/>
              </a:buClr>
              <a:buFont typeface="Arial"/>
              <a:defRPr sz="1800"/>
            </a:pPr>
            <a:r>
              <a:rPr dirty="0">
                <a:uFill>
                  <a:solidFill>
                    <a:srgbClr val="FFFFFF"/>
                  </a:solidFill>
                </a:uFill>
                <a:latin typeface="Arial"/>
                <a:ea typeface="Arial"/>
                <a:cs typeface="Arial"/>
                <a:sym typeface="Arial"/>
              </a:rPr>
              <a:t>ALL THIS SHOCKED AND ENRAGED PARENTS</a:t>
            </a:r>
          </a:p>
          <a:p>
            <a:pPr marR="40639" lvl="0" defTabSz="914400">
              <a:spcBef>
                <a:spcPts val="500"/>
              </a:spcBef>
              <a:buClr>
                <a:srgbClr val="FFFFFF"/>
              </a:buClr>
              <a:buFont typeface="Arial"/>
              <a:defRPr sz="1800"/>
            </a:pPr>
            <a:endParaRPr dirty="0">
              <a:uFill>
                <a:solidFill>
                  <a:srgbClr val="FFFFFF"/>
                </a:solidFill>
              </a:uFill>
              <a:latin typeface="Arial"/>
              <a:ea typeface="Arial"/>
              <a:cs typeface="Arial"/>
              <a:sym typeface="Arial"/>
            </a:endParaRPr>
          </a:p>
          <a:p>
            <a:pPr marR="40639" lvl="0" defTabSz="914400">
              <a:spcBef>
                <a:spcPts val="500"/>
              </a:spcBef>
              <a:buClr>
                <a:srgbClr val="FFFFFF"/>
              </a:buClr>
              <a:buFont typeface="Arial"/>
              <a:defRPr sz="1800"/>
            </a:pPr>
            <a:r>
              <a:rPr dirty="0">
                <a:uFill>
                  <a:solidFill>
                    <a:srgbClr val="FFFFFF"/>
                  </a:solidFill>
                </a:uFill>
                <a:latin typeface="Arial"/>
                <a:ea typeface="Arial"/>
                <a:cs typeface="Arial"/>
                <a:sym typeface="Arial"/>
              </a:rPr>
              <a:t>2. Most women weren’t flappers, but many did adopt shorter hair and adopt the fashions because they were more convenient.  CONVENIENCE was an issue for young WORKING women.</a:t>
            </a:r>
          </a:p>
          <a:p>
            <a:pPr marR="40639" lvl="0" defTabSz="914400">
              <a:spcBef>
                <a:spcPts val="500"/>
              </a:spcBef>
              <a:buClr>
                <a:srgbClr val="FFFFFF"/>
              </a:buClr>
              <a:buFont typeface="Arial"/>
              <a:defRPr sz="1800"/>
            </a:pPr>
            <a:r>
              <a:rPr dirty="0">
                <a:uFill>
                  <a:solidFill>
                    <a:srgbClr val="FFFFFF"/>
                  </a:solidFill>
                </a:uFill>
                <a:latin typeface="Arial"/>
                <a:ea typeface="Arial"/>
                <a:cs typeface="Arial"/>
                <a:sym typeface="Arial"/>
              </a:rPr>
              <a:t>	- less time for elaborate wardrobes or hairstyles.</a:t>
            </a:r>
          </a:p>
          <a:p>
            <a:pPr marR="40639" lvl="0" defTabSz="914400">
              <a:spcBef>
                <a:spcPts val="500"/>
              </a:spcBef>
              <a:buClr>
                <a:srgbClr val="FFFFFF"/>
              </a:buClr>
              <a:buFont typeface="Arial"/>
              <a:defRPr sz="1800"/>
            </a:pPr>
            <a:r>
              <a:rPr dirty="0">
                <a:uFill>
                  <a:solidFill>
                    <a:srgbClr val="FFFFFF"/>
                  </a:solidFill>
                </a:uFill>
                <a:latin typeface="Arial"/>
                <a:ea typeface="Arial"/>
                <a:cs typeface="Arial"/>
                <a:sym typeface="Arial"/>
              </a:rPr>
              <a:t>	- Many hospitals refused to hire female doctors, legal firms rejected female lawyers or only offered them secretarial jobs.  Businesses rarely trained women for jobs beyond entry level and paid them on an equal scale as men.  Few in leadership positions and were expected to quit if they became married or pregnant.</a:t>
            </a:r>
          </a:p>
          <a:p>
            <a:pPr marR="40639" lvl="0" defTabSz="914400">
              <a:spcBef>
                <a:spcPts val="500"/>
              </a:spcBef>
              <a:buClr>
                <a:srgbClr val="FFFFFF"/>
              </a:buClr>
              <a:buFont typeface="Arial"/>
              <a:defRPr sz="1800"/>
            </a:pPr>
            <a:r>
              <a:rPr dirty="0">
                <a:uFill>
                  <a:solidFill>
                    <a:srgbClr val="FFFFFF"/>
                  </a:solidFill>
                </a:uFill>
                <a:latin typeface="Arial"/>
                <a:ea typeface="Arial"/>
                <a:cs typeface="Arial"/>
                <a:sym typeface="Arial"/>
              </a:rPr>
              <a:t>3. VOTING - Politicians feared women would vote as a bloc.</a:t>
            </a:r>
          </a:p>
          <a:p>
            <a:pPr marR="40639" lvl="0" defTabSz="914400">
              <a:spcBef>
                <a:spcPts val="500"/>
              </a:spcBef>
              <a:buClr>
                <a:srgbClr val="FFFFFF"/>
              </a:buClr>
              <a:buFont typeface="Arial"/>
              <a:defRPr sz="1800"/>
            </a:pPr>
            <a:endParaRPr dirty="0">
              <a:uFill>
                <a:solidFill>
                  <a:srgbClr val="FFFFFF"/>
                </a:solidFill>
              </a:uFill>
              <a:latin typeface="Arial"/>
              <a:ea typeface="Arial"/>
              <a:cs typeface="Arial"/>
              <a:sym typeface="Arial"/>
            </a:endParaRPr>
          </a:p>
          <a:p>
            <a:pPr marR="40639" lvl="0" defTabSz="914400">
              <a:spcBef>
                <a:spcPts val="500"/>
              </a:spcBef>
              <a:buClr>
                <a:srgbClr val="FFFFFF"/>
              </a:buClr>
              <a:buFont typeface="Arial"/>
              <a:defRPr sz="1800"/>
            </a:pPr>
            <a:endParaRPr dirty="0">
              <a:uFill>
                <a:solidFill>
                  <a:srgbClr val="FFFFFF"/>
                </a:solidFill>
              </a:u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prstGeom prst="rect">
            <a:avLst/>
          </a:prstGeom>
        </p:spPr>
        <p:txBody>
          <a:bodyPr/>
          <a:lstStyle/>
          <a:p>
            <a:pPr lvl="0"/>
            <a:endParaRPr/>
          </a:p>
        </p:txBody>
      </p:sp>
      <p:sp>
        <p:nvSpPr>
          <p:cNvPr id="18" name="Shape 18"/>
          <p:cNvSpPr>
            <a:spLocks noGrp="1"/>
          </p:cNvSpPr>
          <p:nvPr>
            <p:ph type="body" sz="quarter" idx="1"/>
          </p:nvPr>
        </p:nvSpPr>
        <p:spPr>
          <a:prstGeom prst="rect">
            <a:avLst/>
          </a:prstGeom>
        </p:spPr>
        <p:txBody>
          <a:bodyPr/>
          <a:lstStyle/>
          <a:p>
            <a:pPr marR="57799" lvl="0" defTabSz="1295400">
              <a:spcBef>
                <a:spcPts val="700"/>
              </a:spcBef>
              <a:buClr>
                <a:srgbClr val="FFFFFF"/>
              </a:buClr>
            </a:pPr>
            <a:r>
              <a:rPr sz="2100" b="1" dirty="0">
                <a:uFill>
                  <a:solidFill>
                    <a:srgbClr val="FFFFFF"/>
                  </a:solidFill>
                </a:uFill>
                <a:latin typeface="Arial"/>
                <a:ea typeface="Arial"/>
                <a:cs typeface="Arial"/>
                <a:sym typeface="Arial"/>
              </a:rPr>
              <a:t>Lecture Notes Key:  </a:t>
            </a:r>
            <a:r>
              <a:rPr sz="2100" dirty="0">
                <a:uFill>
                  <a:solidFill>
                    <a:srgbClr val="FFFFFF"/>
                  </a:solidFill>
                </a:uFill>
                <a:latin typeface="Arial"/>
                <a:ea typeface="Arial"/>
                <a:cs typeface="Arial"/>
                <a:sym typeface="Arial"/>
              </a:rPr>
              <a:t> ^ means discuss before </a:t>
            </a:r>
            <a:r>
              <a:rPr sz="2100" dirty="0" smtClean="0">
                <a:uFill>
                  <a:solidFill>
                    <a:srgbClr val="FFFFFF"/>
                  </a:solidFill>
                </a:uFill>
                <a:latin typeface="Arial"/>
                <a:ea typeface="Arial"/>
                <a:cs typeface="Arial"/>
                <a:sym typeface="Arial"/>
              </a:rPr>
              <a:t>notes</a:t>
            </a:r>
          </a:p>
          <a:p>
            <a:pPr marR="57799" lvl="0" defTabSz="1295400">
              <a:spcBef>
                <a:spcPts val="700"/>
              </a:spcBef>
              <a:buClr>
                <a:srgbClr val="FFFFFF"/>
              </a:buClr>
            </a:pPr>
            <a:r>
              <a:rPr sz="2100" dirty="0" smtClean="0">
                <a:uFill>
                  <a:solidFill>
                    <a:srgbClr val="FFFFFF"/>
                  </a:solidFill>
                </a:uFill>
                <a:latin typeface="Arial"/>
                <a:ea typeface="Arial"/>
                <a:cs typeface="Arial"/>
                <a:sym typeface="Arial"/>
              </a:rPr>
              <a:t>	</a:t>
            </a:r>
            <a:r>
              <a:rPr lang="en-US" sz="2100" baseline="0" dirty="0" smtClean="0">
                <a:uFill>
                  <a:solidFill>
                    <a:srgbClr val="FFFFFF"/>
                  </a:solidFill>
                </a:uFill>
                <a:latin typeface="Arial"/>
                <a:ea typeface="Arial"/>
                <a:cs typeface="Arial"/>
                <a:sym typeface="Arial"/>
              </a:rPr>
              <a:t>      </a:t>
            </a:r>
            <a:r>
              <a:rPr sz="2100" dirty="0" smtClean="0">
                <a:uFill>
                  <a:solidFill>
                    <a:srgbClr val="FFFFFF"/>
                  </a:solidFill>
                </a:uFill>
                <a:latin typeface="Arial"/>
                <a:ea typeface="Arial"/>
                <a:cs typeface="Arial"/>
                <a:sym typeface="Arial"/>
              </a:rPr>
              <a:t>v means discuss after notes</a:t>
            </a:r>
          </a:p>
          <a:p>
            <a:pPr marR="40639" lvl="0" defTabSz="914400">
              <a:spcBef>
                <a:spcPts val="500"/>
              </a:spcBef>
              <a:buClr>
                <a:srgbClr val="FFFFFF"/>
              </a:buClr>
            </a:pPr>
            <a:endParaRPr lang="en-US" sz="2000" dirty="0" smtClean="0">
              <a:uFill>
                <a:solidFill>
                  <a:srgbClr val="FFFFFF"/>
                </a:solidFill>
              </a:uFill>
              <a:latin typeface="Arial"/>
              <a:ea typeface="Arial"/>
              <a:cs typeface="Arial"/>
              <a:sym typeface="Arial"/>
            </a:endParaRPr>
          </a:p>
          <a:p>
            <a:pPr marR="40639" lvl="0" defTabSz="914400">
              <a:spcBef>
                <a:spcPts val="500"/>
              </a:spcBef>
              <a:buClr>
                <a:srgbClr val="FFFFFF"/>
              </a:buClr>
            </a:pPr>
            <a:r>
              <a:rPr sz="2000" dirty="0" smtClean="0">
                <a:uFill>
                  <a:solidFill>
                    <a:srgbClr val="FFFFFF"/>
                  </a:solidFill>
                </a:uFill>
                <a:latin typeface="Arial"/>
                <a:ea typeface="Arial"/>
                <a:cs typeface="Arial"/>
                <a:sym typeface="Arial"/>
              </a:rPr>
              <a:t>An </a:t>
            </a:r>
            <a:r>
              <a:rPr sz="2000" dirty="0">
                <a:uFill>
                  <a:solidFill>
                    <a:srgbClr val="FFFFFF"/>
                  </a:solidFill>
                </a:uFill>
                <a:latin typeface="Arial"/>
                <a:ea typeface="Arial"/>
                <a:cs typeface="Arial"/>
                <a:sym typeface="Arial"/>
              </a:rPr>
              <a:t>embedded link to a 2 minute Prohibition Youtube video begins </a:t>
            </a:r>
            <a:r>
              <a:rPr lang="en-US" sz="2000" dirty="0" smtClean="0">
                <a:uFill>
                  <a:solidFill>
                    <a:srgbClr val="FFFFFF"/>
                  </a:solidFill>
                </a:uFill>
                <a:latin typeface="Arial"/>
                <a:ea typeface="Arial"/>
                <a:cs typeface="Arial"/>
                <a:sym typeface="Arial"/>
              </a:rPr>
              <a:t>next</a:t>
            </a:r>
            <a:r>
              <a:rPr lang="en-US" sz="2000" baseline="0" dirty="0" smtClean="0">
                <a:uFill>
                  <a:solidFill>
                    <a:srgbClr val="FFFFFF"/>
                  </a:solidFill>
                </a:uFill>
                <a:latin typeface="Arial"/>
                <a:ea typeface="Arial"/>
                <a:cs typeface="Arial"/>
                <a:sym typeface="Arial"/>
              </a:rPr>
              <a:t> slide</a:t>
            </a:r>
            <a:r>
              <a:rPr sz="2000" dirty="0" smtClean="0">
                <a:uFill>
                  <a:solidFill>
                    <a:srgbClr val="FFFFFF"/>
                  </a:solidFill>
                </a:uFill>
                <a:latin typeface="Arial"/>
                <a:ea typeface="Arial"/>
                <a:cs typeface="Arial"/>
                <a:sym typeface="Arial"/>
              </a:rPr>
              <a:t>. </a:t>
            </a:r>
            <a:endParaRPr sz="2000" dirty="0">
              <a:uFill>
                <a:solidFill>
                  <a:srgbClr val="FFFFFF"/>
                </a:solidFill>
              </a:uFill>
              <a:latin typeface="Arial"/>
              <a:ea typeface="Arial"/>
              <a:cs typeface="Arial"/>
              <a:sym typeface="Arial"/>
            </a:endParaRPr>
          </a:p>
          <a:p>
            <a:pPr marR="40639" lvl="0" defTabSz="914400">
              <a:spcBef>
                <a:spcPts val="500"/>
              </a:spcBef>
              <a:buClr>
                <a:srgbClr val="FFFFFF"/>
              </a:buClr>
            </a:pPr>
            <a:r>
              <a:rPr sz="2000" dirty="0">
                <a:uFill>
                  <a:solidFill>
                    <a:srgbClr val="FFFFFF"/>
                  </a:solidFill>
                </a:uFill>
                <a:latin typeface="Arial"/>
                <a:ea typeface="Arial"/>
                <a:cs typeface="Arial"/>
                <a:sym typeface="Arial"/>
              </a:rPr>
              <a:t>Mac users, click on black circle to open browser and view a 2 minute Prohibition Youtube video.</a:t>
            </a:r>
          </a:p>
          <a:p>
            <a:pPr marR="40639" lvl="0" defTabSz="914400">
              <a:spcBef>
                <a:spcPts val="500"/>
              </a:spcBef>
              <a:buClr>
                <a:srgbClr val="FFFFFF"/>
              </a:buClr>
            </a:pPr>
            <a:r>
              <a:rPr sz="2000" i="1" dirty="0">
                <a:uFill>
                  <a:solidFill>
                    <a:srgbClr val="FFFFFF"/>
                  </a:solidFill>
                </a:uFill>
                <a:latin typeface="Arial"/>
                <a:ea typeface="Arial"/>
                <a:cs typeface="Arial"/>
                <a:sym typeface="Arial"/>
              </a:rPr>
              <a:t>Original Link:</a:t>
            </a:r>
            <a:r>
              <a:rPr sz="2000" dirty="0">
                <a:uFill>
                  <a:solidFill>
                    <a:srgbClr val="FFFFFF"/>
                  </a:solidFill>
                </a:uFill>
                <a:latin typeface="Arial"/>
                <a:ea typeface="Arial"/>
                <a:cs typeface="Arial"/>
                <a:sym typeface="Arial"/>
              </a:rPr>
              <a:t> https://www.youtube.com/watch?v=AEV4Abgoqb8 </a:t>
            </a:r>
          </a:p>
          <a:p>
            <a:pPr marR="57799" lvl="0" defTabSz="1295400">
              <a:spcBef>
                <a:spcPts val="700"/>
              </a:spcBef>
              <a:buClr>
                <a:srgbClr val="FFFFFF"/>
              </a:buClr>
            </a:pPr>
            <a:endParaRPr sz="2400" dirty="0">
              <a:uFill>
                <a:solidFill>
                  <a:srgbClr val="FFFFFF"/>
                </a:solidFill>
              </a:uFill>
              <a:latin typeface="Arial"/>
              <a:ea typeface="Arial"/>
              <a:cs typeface="Arial"/>
              <a:sym typeface="Arial"/>
            </a:endParaRPr>
          </a:p>
          <a:p>
            <a:pPr marR="57799" lvl="0" defTabSz="1295400">
              <a:spcBef>
                <a:spcPts val="700"/>
              </a:spcBef>
              <a:buClr>
                <a:srgbClr val="FFFFFF"/>
              </a:buClr>
            </a:pPr>
            <a:r>
              <a:rPr sz="2400" dirty="0">
                <a:uFill>
                  <a:solidFill>
                    <a:srgbClr val="FFFFFF"/>
                  </a:solidFill>
                </a:uFill>
                <a:latin typeface="Arial"/>
                <a:ea typeface="Arial"/>
                <a:cs typeface="Arial"/>
                <a:sym typeface="Arial"/>
              </a:rPr>
              <a:t>Prohibition of all alcoholic beverages became the law of the land when the 18th Amendment to the Constitution took effect Jan 16, 1920.  Many people just continued to drink, including the Presidents.  Harding and crew drank all the time.</a:t>
            </a:r>
          </a:p>
          <a:p>
            <a:pPr marR="57799" lvl="0" defTabSz="1295400">
              <a:spcBef>
                <a:spcPts val="700"/>
              </a:spcBef>
              <a:buClr>
                <a:srgbClr val="FFFFFF"/>
              </a:buClr>
            </a:pPr>
            <a:r>
              <a:rPr sz="2400" b="1" dirty="0">
                <a:uFill>
                  <a:solidFill>
                    <a:srgbClr val="FFFFFF"/>
                  </a:solidFill>
                </a:uFill>
                <a:latin typeface="Arial"/>
                <a:ea typeface="Arial"/>
                <a:cs typeface="Arial"/>
                <a:sym typeface="Arial"/>
              </a:rPr>
              <a:t>The main goals of prohibition were to</a:t>
            </a:r>
            <a:r>
              <a:rPr sz="2400" dirty="0">
                <a:uFill>
                  <a:solidFill>
                    <a:srgbClr val="FFFFFF"/>
                  </a:solidFill>
                </a:uFill>
                <a:latin typeface="Arial"/>
                <a:ea typeface="Arial"/>
                <a:cs typeface="Arial"/>
                <a:sym typeface="Arial"/>
              </a:rPr>
              <a:t> 1. Eliminate drunkenness &amp; resulting abuse of family members,   2. Get rid of saloons, where prostitution, gambling &amp; other vice’s thrived. 3. Prevent absenteeism and on-the-job accidents stemming from drunkenness.</a:t>
            </a:r>
          </a:p>
          <a:p>
            <a:pPr marR="57799" lvl="0" defTabSz="1295400">
              <a:spcBef>
                <a:spcPts val="700"/>
              </a:spcBef>
              <a:buClr>
                <a:srgbClr val="FFFFFF"/>
              </a:buClr>
            </a:pPr>
            <a:r>
              <a:rPr sz="2400" dirty="0">
                <a:uFill>
                  <a:solidFill>
                    <a:srgbClr val="FFFFFF"/>
                  </a:solidFill>
                </a:uFill>
                <a:latin typeface="Arial"/>
                <a:ea typeface="Arial"/>
                <a:cs typeface="Arial"/>
                <a:sym typeface="Arial"/>
              </a:rPr>
              <a:t>VOLSTEAD ACT difficult to enforce - 1,500 agents total for entire U.S. </a:t>
            </a:r>
          </a:p>
          <a:p>
            <a:pPr marR="57799" lvl="0" defTabSz="1295400">
              <a:spcBef>
                <a:spcPts val="700"/>
              </a:spcBef>
              <a:buClr>
                <a:srgbClr val="FFFFFF"/>
              </a:buClr>
            </a:pPr>
            <a:r>
              <a:rPr sz="2400" dirty="0">
                <a:uFill>
                  <a:solidFill>
                    <a:srgbClr val="FFFFFF"/>
                  </a:solidFill>
                </a:uFill>
                <a:latin typeface="Arial"/>
                <a:ea typeface="Arial"/>
                <a:cs typeface="Arial"/>
                <a:sym typeface="Arial"/>
              </a:rPr>
              <a:t>--</a:t>
            </a:r>
            <a:r>
              <a:rPr sz="2400" b="1" dirty="0">
                <a:solidFill>
                  <a:srgbClr val="FF4C00"/>
                </a:solidFill>
                <a:uFill>
                  <a:solidFill>
                    <a:srgbClr val="FF4C00"/>
                  </a:solidFill>
                </a:uFill>
                <a:latin typeface="Arial"/>
                <a:ea typeface="Arial"/>
                <a:cs typeface="Arial"/>
                <a:sym typeface="Arial"/>
              </a:rPr>
              <a:t>Bootleggers</a:t>
            </a:r>
            <a:r>
              <a:rPr sz="2400" b="1" dirty="0">
                <a:uFill>
                  <a:solidFill/>
                </a:uFill>
                <a:latin typeface="Arial"/>
                <a:ea typeface="Arial"/>
                <a:cs typeface="Arial"/>
                <a:sym typeface="Arial"/>
              </a:rPr>
              <a:t>, </a:t>
            </a:r>
            <a:r>
              <a:rPr sz="2400" dirty="0">
                <a:uFill>
                  <a:solidFill/>
                </a:uFill>
                <a:latin typeface="Arial"/>
                <a:ea typeface="Arial"/>
                <a:cs typeface="Arial"/>
                <a:sym typeface="Arial"/>
              </a:rPr>
              <a:t>or suppliers of illegal alcohol. Some bootleggers made their own w/stills.  Others smuggled liquor overland from Canada or by ship from the Caribbean.  A smuggler’s ship might anchor far off the coast, where the booze would be loaded onto speedboats fast enough to outrace the Coast Guard.</a:t>
            </a:r>
          </a:p>
          <a:p>
            <a:pPr marR="57799" lvl="0" defTabSz="1295400">
              <a:spcBef>
                <a:spcPts val="700"/>
              </a:spcBef>
              <a:buClr>
                <a:srgbClr val="FFFFFF"/>
              </a:buClr>
            </a:pPr>
            <a:r>
              <a:rPr sz="2400" dirty="0">
                <a:uFill>
                  <a:solidFill/>
                </a:uFill>
                <a:latin typeface="Arial"/>
                <a:ea typeface="Arial"/>
                <a:cs typeface="Arial"/>
                <a:sym typeface="Arial"/>
              </a:rPr>
              <a:t>Bars that operated illegally, known as </a:t>
            </a:r>
            <a:r>
              <a:rPr sz="2400" dirty="0">
                <a:solidFill>
                  <a:srgbClr val="FF4C00"/>
                </a:solidFill>
                <a:uFill>
                  <a:solidFill>
                    <a:srgbClr val="FF4C00"/>
                  </a:solidFill>
                </a:uFill>
                <a:latin typeface="Arial"/>
                <a:ea typeface="Arial"/>
                <a:cs typeface="Arial"/>
                <a:sym typeface="Arial"/>
              </a:rPr>
              <a:t>speakeasies</a:t>
            </a:r>
            <a:r>
              <a:rPr sz="2400" dirty="0">
                <a:uFill>
                  <a:solidFill/>
                </a:uFill>
                <a:latin typeface="Arial"/>
                <a:ea typeface="Arial"/>
                <a:cs typeface="Arial"/>
                <a:sym typeface="Arial"/>
              </a:rPr>
              <a:t>, were either disguised as legitimate businesses or hidden in some way, often behind heavy gates.</a:t>
            </a:r>
          </a:p>
          <a:p>
            <a:pPr marR="57799" lvl="0" defTabSz="1295400">
              <a:spcBef>
                <a:spcPts val="700"/>
              </a:spcBef>
              <a:buClr>
                <a:srgbClr val="FFFFFF"/>
              </a:buClr>
            </a:pPr>
            <a:r>
              <a:rPr sz="2400" dirty="0">
                <a:uFill>
                  <a:solidFill/>
                </a:uFill>
                <a:latin typeface="Arial"/>
                <a:ea typeface="Arial"/>
                <a:cs typeface="Arial"/>
                <a:sym typeface="Arial"/>
              </a:rPr>
              <a:t>--You have huge demand for sacramental wine because that’s still legal, and by 1929 alcohol consumption was about 70% of the prewar level.  It also </a:t>
            </a:r>
            <a:r>
              <a:rPr sz="2400" b="1" dirty="0">
                <a:uFill>
                  <a:solidFill/>
                </a:uFill>
                <a:latin typeface="Arial"/>
                <a:ea typeface="Arial"/>
                <a:cs typeface="Arial"/>
                <a:sym typeface="Arial"/>
              </a:rPr>
              <a:t>increased the number of liquor-serving establishments in some major cities to far above pre-Prohibition levels.</a:t>
            </a:r>
            <a:endParaRPr sz="2400" dirty="0">
              <a:uFill>
                <a:solidFill>
                  <a:srgbClr val="FFFFFF"/>
                </a:solidFill>
              </a:uFill>
              <a:latin typeface="Arial"/>
              <a:ea typeface="Arial"/>
              <a:cs typeface="Arial"/>
              <a:sym typeface="Arial"/>
            </a:endParaRPr>
          </a:p>
          <a:p>
            <a:pPr marR="57799" lvl="0" defTabSz="1295400">
              <a:spcBef>
                <a:spcPts val="700"/>
              </a:spcBef>
              <a:buClr>
                <a:srgbClr val="FFFFFF"/>
              </a:buClr>
            </a:pPr>
            <a:endParaRPr sz="2400" dirty="0">
              <a:uFill>
                <a:solidFill>
                  <a:srgbClr val="FFFFFF"/>
                </a:solidFill>
              </a:uFill>
              <a:latin typeface="Arial"/>
              <a:ea typeface="Arial"/>
              <a:cs typeface="Arial"/>
              <a:sym typeface="Arial"/>
            </a:endParaRPr>
          </a:p>
          <a:p>
            <a:pPr marR="57799" lvl="0" defTabSz="1295400">
              <a:spcBef>
                <a:spcPts val="700"/>
              </a:spcBef>
              <a:buClr>
                <a:srgbClr val="AA7942"/>
              </a:buClr>
              <a:buFont typeface="Arial"/>
            </a:pPr>
            <a:r>
              <a:rPr sz="2400" dirty="0">
                <a:uFill>
                  <a:solidFill/>
                </a:uFill>
                <a:latin typeface="Arial"/>
                <a:ea typeface="Arial"/>
                <a:cs typeface="Arial"/>
                <a:sym typeface="Arial"/>
              </a:rPr>
              <a:t>Successful bootlegging organizations often moved into other illegal activities as well, including </a:t>
            </a:r>
            <a:r>
              <a:rPr sz="2400" b="1" dirty="0">
                <a:uFill>
                  <a:solidFill/>
                </a:uFill>
                <a:latin typeface="Arial"/>
                <a:ea typeface="Arial"/>
                <a:cs typeface="Arial"/>
                <a:sym typeface="Arial"/>
              </a:rPr>
              <a:t>gambling, prostitution, and racketeering</a:t>
            </a:r>
            <a:r>
              <a:rPr sz="2400" dirty="0">
                <a:uFill>
                  <a:solidFill/>
                </a:uFill>
                <a:latin typeface="Arial"/>
                <a:ea typeface="Arial"/>
                <a:cs typeface="Arial"/>
                <a:sym typeface="Arial"/>
              </a:rPr>
              <a:t>. As rival groups fought for control in some American cities, gang wars and murders became commonplace.</a:t>
            </a:r>
          </a:p>
          <a:p>
            <a:pPr marR="57799" lvl="0" defTabSz="1295400">
              <a:spcBef>
                <a:spcPts val="700"/>
              </a:spcBef>
              <a:buClr>
                <a:srgbClr val="AA7942"/>
              </a:buClr>
              <a:buFont typeface="Arial"/>
            </a:pPr>
            <a:r>
              <a:rPr sz="2400" dirty="0">
                <a:uFill>
                  <a:solidFill/>
                </a:uFill>
                <a:latin typeface="Arial"/>
                <a:ea typeface="Arial"/>
                <a:cs typeface="Arial"/>
                <a:sym typeface="Arial"/>
              </a:rPr>
              <a:t>One of the most notorious criminals of this time was Al Capone, nicknamed “Scarface,” a gangster who rose to the top of Chicago’s organized crime network. Capone proved talented at avoiding jail but was finally imprisoned in 1931.</a:t>
            </a:r>
          </a:p>
          <a:p>
            <a:pPr marR="57799" lvl="0" defTabSz="1295400">
              <a:spcBef>
                <a:spcPts val="700"/>
              </a:spcBef>
              <a:buClr>
                <a:srgbClr val="AA7942"/>
              </a:buClr>
              <a:buFont typeface="Arial"/>
            </a:pPr>
            <a:r>
              <a:rPr sz="2400" dirty="0">
                <a:uFill>
                  <a:solidFill/>
                </a:uFill>
                <a:latin typeface="Arial"/>
                <a:ea typeface="Arial"/>
                <a:cs typeface="Arial"/>
                <a:sym typeface="Arial"/>
              </a:rPr>
              <a:t>---------------------NEXT SLIDE----------------------------------------------</a:t>
            </a:r>
          </a:p>
          <a:p>
            <a:pPr marR="57799" lvl="0" defTabSz="1295400">
              <a:spcBef>
                <a:spcPts val="700"/>
              </a:spcBef>
              <a:buClr>
                <a:srgbClr val="FFFFFF"/>
              </a:buClr>
              <a:buFont typeface="Arial"/>
            </a:pPr>
            <a:r>
              <a:rPr sz="2400" dirty="0">
                <a:uFill>
                  <a:solidFill>
                    <a:srgbClr val="FFFFFF"/>
                  </a:solidFill>
                </a:uFill>
                <a:latin typeface="Arial"/>
                <a:ea typeface="Arial"/>
                <a:cs typeface="Arial"/>
                <a:sym typeface="Arial"/>
              </a:rPr>
              <a:t>Prohibition highlighted the differences between urban and rural areas of the country.  Another issue that tended to split Americans along urban and rural lines was the teaching of evolution conflicted with their religious beliefs.  Even today - the debate continues.</a:t>
            </a:r>
          </a:p>
          <a:p>
            <a:pPr marR="57799" lvl="0" defTabSz="1295400">
              <a:spcBef>
                <a:spcPts val="700"/>
              </a:spcBef>
              <a:buClr>
                <a:srgbClr val="FFFFFF"/>
              </a:buClr>
              <a:buFont typeface="Arial"/>
            </a:pPr>
            <a:endParaRPr sz="2400" dirty="0">
              <a:uFill>
                <a:solidFill>
                  <a:srgbClr val="FFFFFF"/>
                </a:solidFill>
              </a:uFill>
              <a:latin typeface="Arial"/>
              <a:ea typeface="Arial"/>
              <a:cs typeface="Arial"/>
              <a:sym typeface="Arial"/>
            </a:endParaRPr>
          </a:p>
          <a:p>
            <a:pPr marR="57799" lvl="0" defTabSz="1295400">
              <a:spcBef>
                <a:spcPts val="700"/>
              </a:spcBef>
              <a:buClr>
                <a:srgbClr val="FFFFFF"/>
              </a:buClr>
              <a:buFont typeface="Arial"/>
            </a:pPr>
            <a:r>
              <a:rPr sz="2400" dirty="0">
                <a:uFill>
                  <a:solidFill>
                    <a:srgbClr val="FFFFFF"/>
                  </a:solidFill>
                </a:uFill>
                <a:latin typeface="Arial"/>
                <a:ea typeface="Arial"/>
                <a:cs typeface="Arial"/>
                <a:sym typeface="Arial"/>
              </a:rPr>
              <a:t>Years prior to the 20s, there was a challenge to religion.  3 reasons - 1. Science &amp; technology were a part of everyday life.  2) War &amp; societal problems caused more people to question God’s active role or even his existence. 3)Some scholars were saying that the Bible was written by man &amp; had contradictions &amp; historical inaccuracies. SOOOOOO. . . In response, religious traditionalists published a series of 12 pamphlets called </a:t>
            </a:r>
            <a:r>
              <a:rPr sz="2400" i="1" dirty="0">
                <a:uFill>
                  <a:solidFill>
                    <a:srgbClr val="FFFFFF"/>
                  </a:solidFill>
                </a:uFill>
                <a:latin typeface="Arial"/>
                <a:ea typeface="Arial"/>
                <a:cs typeface="Arial"/>
                <a:sym typeface="Arial"/>
              </a:rPr>
              <a:t>The Fundamentals.</a:t>
            </a:r>
            <a:r>
              <a:rPr sz="2400" dirty="0">
                <a:uFill>
                  <a:solidFill>
                    <a:srgbClr val="FFFFFF"/>
                  </a:solidFill>
                </a:uFill>
                <a:latin typeface="Arial"/>
                <a:ea typeface="Arial"/>
                <a:cs typeface="Arial"/>
                <a:sym typeface="Arial"/>
              </a:rPr>
              <a:t> </a:t>
            </a:r>
          </a:p>
          <a:p>
            <a:pPr marR="57799" lvl="0" defTabSz="1295400">
              <a:spcBef>
                <a:spcPts val="700"/>
              </a:spcBef>
              <a:buClr>
                <a:srgbClr val="FFFFFF"/>
              </a:buClr>
            </a:pPr>
            <a:endParaRPr sz="2400" dirty="0">
              <a:uFill>
                <a:solidFill>
                  <a:srgbClr val="FFFFFF"/>
                </a:solidFill>
              </a:u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prstGeom prst="rect">
            <a:avLst/>
          </a:prstGeom>
        </p:spPr>
        <p:txBody>
          <a:bodyPr/>
          <a:lstStyle/>
          <a:p>
            <a:pPr lvl="0"/>
            <a:endParaRPr/>
          </a:p>
        </p:txBody>
      </p:sp>
      <p:sp>
        <p:nvSpPr>
          <p:cNvPr id="18" name="Shape 18"/>
          <p:cNvSpPr>
            <a:spLocks noGrp="1"/>
          </p:cNvSpPr>
          <p:nvPr>
            <p:ph type="body" sz="quarter" idx="1"/>
          </p:nvPr>
        </p:nvSpPr>
        <p:spPr>
          <a:prstGeom prst="rect">
            <a:avLst/>
          </a:prstGeom>
        </p:spPr>
        <p:txBody>
          <a:bodyPr/>
          <a:lstStyle/>
          <a:p>
            <a:pPr marR="57799" lvl="0" defTabSz="1295400">
              <a:spcBef>
                <a:spcPts val="700"/>
              </a:spcBef>
              <a:buClr>
                <a:srgbClr val="FFFFFF"/>
              </a:buClr>
            </a:pPr>
            <a:r>
              <a:rPr sz="2100" b="1" dirty="0">
                <a:uFill>
                  <a:solidFill>
                    <a:srgbClr val="FFFFFF"/>
                  </a:solidFill>
                </a:uFill>
                <a:latin typeface="Arial"/>
                <a:ea typeface="Arial"/>
                <a:cs typeface="Arial"/>
                <a:sym typeface="Arial"/>
              </a:rPr>
              <a:t>Lecture Notes Key:  </a:t>
            </a:r>
            <a:r>
              <a:rPr sz="2100" dirty="0">
                <a:uFill>
                  <a:solidFill>
                    <a:srgbClr val="FFFFFF"/>
                  </a:solidFill>
                </a:uFill>
                <a:latin typeface="Arial"/>
                <a:ea typeface="Arial"/>
                <a:cs typeface="Arial"/>
                <a:sym typeface="Arial"/>
              </a:rPr>
              <a:t> ^ means discuss before </a:t>
            </a:r>
            <a:r>
              <a:rPr sz="2100" dirty="0" smtClean="0">
                <a:uFill>
                  <a:solidFill>
                    <a:srgbClr val="FFFFFF"/>
                  </a:solidFill>
                </a:uFill>
                <a:latin typeface="Arial"/>
                <a:ea typeface="Arial"/>
                <a:cs typeface="Arial"/>
                <a:sym typeface="Arial"/>
              </a:rPr>
              <a:t>notes</a:t>
            </a:r>
          </a:p>
          <a:p>
            <a:pPr marR="57799" lvl="0" defTabSz="1295400">
              <a:spcBef>
                <a:spcPts val="700"/>
              </a:spcBef>
              <a:buClr>
                <a:srgbClr val="FFFFFF"/>
              </a:buClr>
            </a:pPr>
            <a:r>
              <a:rPr sz="2100" dirty="0" smtClean="0">
                <a:uFill>
                  <a:solidFill>
                    <a:srgbClr val="FFFFFF"/>
                  </a:solidFill>
                </a:uFill>
                <a:latin typeface="Arial"/>
                <a:ea typeface="Arial"/>
                <a:cs typeface="Arial"/>
                <a:sym typeface="Arial"/>
              </a:rPr>
              <a:t>	</a:t>
            </a:r>
            <a:r>
              <a:rPr lang="en-US" sz="2100" baseline="0" dirty="0" smtClean="0">
                <a:uFill>
                  <a:solidFill>
                    <a:srgbClr val="FFFFFF"/>
                  </a:solidFill>
                </a:uFill>
                <a:latin typeface="Arial"/>
                <a:ea typeface="Arial"/>
                <a:cs typeface="Arial"/>
                <a:sym typeface="Arial"/>
              </a:rPr>
              <a:t>     </a:t>
            </a:r>
            <a:r>
              <a:rPr sz="2100" dirty="0" smtClean="0">
                <a:uFill>
                  <a:solidFill>
                    <a:srgbClr val="FFFFFF"/>
                  </a:solidFill>
                </a:uFill>
                <a:latin typeface="Arial"/>
                <a:ea typeface="Arial"/>
                <a:cs typeface="Arial"/>
                <a:sym typeface="Arial"/>
              </a:rPr>
              <a:t>v means discuss after notes</a:t>
            </a:r>
          </a:p>
          <a:p>
            <a:pPr marR="40639" lvl="0" defTabSz="914400">
              <a:spcBef>
                <a:spcPts val="500"/>
              </a:spcBef>
              <a:buClr>
                <a:srgbClr val="FFFFFF"/>
              </a:buClr>
            </a:pPr>
            <a:r>
              <a:rPr sz="2000" dirty="0" smtClean="0">
                <a:uFill>
                  <a:solidFill>
                    <a:srgbClr val="FFFFFF"/>
                  </a:solidFill>
                </a:uFill>
                <a:latin typeface="Arial"/>
                <a:ea typeface="Arial"/>
                <a:cs typeface="Arial"/>
                <a:sym typeface="Arial"/>
              </a:rPr>
              <a:t>An </a:t>
            </a:r>
            <a:r>
              <a:rPr sz="2000" dirty="0">
                <a:uFill>
                  <a:solidFill>
                    <a:srgbClr val="FFFFFF"/>
                  </a:solidFill>
                </a:uFill>
                <a:latin typeface="Arial"/>
                <a:ea typeface="Arial"/>
                <a:cs typeface="Arial"/>
                <a:sym typeface="Arial"/>
              </a:rPr>
              <a:t>embedded link to a 2 minute Prohibition Youtube video begins here. </a:t>
            </a:r>
          </a:p>
          <a:p>
            <a:pPr marR="40639" lvl="0" defTabSz="914400">
              <a:spcBef>
                <a:spcPts val="500"/>
              </a:spcBef>
              <a:buClr>
                <a:srgbClr val="FFFFFF"/>
              </a:buClr>
            </a:pPr>
            <a:r>
              <a:rPr sz="2000" dirty="0">
                <a:uFill>
                  <a:solidFill>
                    <a:srgbClr val="FFFFFF"/>
                  </a:solidFill>
                </a:uFill>
                <a:latin typeface="Arial"/>
                <a:ea typeface="Arial"/>
                <a:cs typeface="Arial"/>
                <a:sym typeface="Arial"/>
              </a:rPr>
              <a:t>Mac users, click on black circle to open browser and view a 2 minute Prohibition Youtube video.</a:t>
            </a:r>
          </a:p>
          <a:p>
            <a:pPr marR="40639" lvl="0" defTabSz="914400">
              <a:spcBef>
                <a:spcPts val="500"/>
              </a:spcBef>
              <a:buClr>
                <a:srgbClr val="FFFFFF"/>
              </a:buClr>
            </a:pPr>
            <a:r>
              <a:rPr sz="2000" i="1" dirty="0">
                <a:uFill>
                  <a:solidFill>
                    <a:srgbClr val="FFFFFF"/>
                  </a:solidFill>
                </a:uFill>
                <a:latin typeface="Arial"/>
                <a:ea typeface="Arial"/>
                <a:cs typeface="Arial"/>
                <a:sym typeface="Arial"/>
              </a:rPr>
              <a:t>Original Link:</a:t>
            </a:r>
            <a:r>
              <a:rPr sz="2000" dirty="0">
                <a:uFill>
                  <a:solidFill>
                    <a:srgbClr val="FFFFFF"/>
                  </a:solidFill>
                </a:uFill>
                <a:latin typeface="Arial"/>
                <a:ea typeface="Arial"/>
                <a:cs typeface="Arial"/>
                <a:sym typeface="Arial"/>
              </a:rPr>
              <a:t> https://www.youtube.com/watch?v=AEV4Abgoqb8 </a:t>
            </a:r>
          </a:p>
          <a:p>
            <a:pPr marR="57799" lvl="0" defTabSz="1295400">
              <a:spcBef>
                <a:spcPts val="700"/>
              </a:spcBef>
              <a:buClr>
                <a:srgbClr val="FFFFFF"/>
              </a:buClr>
            </a:pPr>
            <a:endParaRPr sz="2400" dirty="0">
              <a:uFill>
                <a:solidFill>
                  <a:srgbClr val="FFFFFF"/>
                </a:solidFill>
              </a:uFill>
              <a:latin typeface="Arial"/>
              <a:ea typeface="Arial"/>
              <a:cs typeface="Arial"/>
              <a:sym typeface="Arial"/>
            </a:endParaRPr>
          </a:p>
          <a:p>
            <a:pPr marR="57799" lvl="0" defTabSz="1295400">
              <a:spcBef>
                <a:spcPts val="700"/>
              </a:spcBef>
              <a:buClr>
                <a:srgbClr val="FFFFFF"/>
              </a:buClr>
            </a:pPr>
            <a:r>
              <a:rPr sz="2400" dirty="0">
                <a:uFill>
                  <a:solidFill>
                    <a:srgbClr val="FFFFFF"/>
                  </a:solidFill>
                </a:uFill>
                <a:latin typeface="Arial"/>
                <a:ea typeface="Arial"/>
                <a:cs typeface="Arial"/>
                <a:sym typeface="Arial"/>
              </a:rPr>
              <a:t>Prohibition of all alcoholic beverages became the law of the land when the 18th Amendment to the Constitution took effect Jan 16, 1920.  Many people just continued to drink, including the Presidents.  Harding and crew drank all the time.</a:t>
            </a:r>
          </a:p>
          <a:p>
            <a:pPr marR="57799" lvl="0" defTabSz="1295400">
              <a:spcBef>
                <a:spcPts val="700"/>
              </a:spcBef>
              <a:buClr>
                <a:srgbClr val="FFFFFF"/>
              </a:buClr>
            </a:pPr>
            <a:r>
              <a:rPr sz="2400" b="1" dirty="0">
                <a:uFill>
                  <a:solidFill>
                    <a:srgbClr val="FFFFFF"/>
                  </a:solidFill>
                </a:uFill>
                <a:latin typeface="Arial"/>
                <a:ea typeface="Arial"/>
                <a:cs typeface="Arial"/>
                <a:sym typeface="Arial"/>
              </a:rPr>
              <a:t>The main goals of prohibition were to</a:t>
            </a:r>
            <a:r>
              <a:rPr sz="2400" dirty="0">
                <a:uFill>
                  <a:solidFill>
                    <a:srgbClr val="FFFFFF"/>
                  </a:solidFill>
                </a:uFill>
                <a:latin typeface="Arial"/>
                <a:ea typeface="Arial"/>
                <a:cs typeface="Arial"/>
                <a:sym typeface="Arial"/>
              </a:rPr>
              <a:t> 1. Eliminate drunkenness &amp; resulting abuse of family members,   2. Get rid of saloons, where prostitution, gambling &amp; other vice’s thrived. 3. Prevent absenteeism and on-the-job accidents stemming from drunkenness.</a:t>
            </a:r>
          </a:p>
          <a:p>
            <a:pPr marR="57799" lvl="0" defTabSz="1295400">
              <a:spcBef>
                <a:spcPts val="700"/>
              </a:spcBef>
              <a:buClr>
                <a:srgbClr val="FFFFFF"/>
              </a:buClr>
            </a:pPr>
            <a:r>
              <a:rPr sz="2400" dirty="0">
                <a:uFill>
                  <a:solidFill>
                    <a:srgbClr val="FFFFFF"/>
                  </a:solidFill>
                </a:uFill>
                <a:latin typeface="Arial"/>
                <a:ea typeface="Arial"/>
                <a:cs typeface="Arial"/>
                <a:sym typeface="Arial"/>
              </a:rPr>
              <a:t>VOLSTEAD ACT difficult to enforce - 1,500 agents total for entire U.S. </a:t>
            </a:r>
          </a:p>
          <a:p>
            <a:pPr marR="57799" lvl="0" defTabSz="1295400">
              <a:spcBef>
                <a:spcPts val="700"/>
              </a:spcBef>
              <a:buClr>
                <a:srgbClr val="FFFFFF"/>
              </a:buClr>
            </a:pPr>
            <a:r>
              <a:rPr sz="2400" dirty="0">
                <a:uFill>
                  <a:solidFill>
                    <a:srgbClr val="FFFFFF"/>
                  </a:solidFill>
                </a:uFill>
                <a:latin typeface="Arial"/>
                <a:ea typeface="Arial"/>
                <a:cs typeface="Arial"/>
                <a:sym typeface="Arial"/>
              </a:rPr>
              <a:t>--</a:t>
            </a:r>
            <a:r>
              <a:rPr sz="2400" b="1" dirty="0">
                <a:solidFill>
                  <a:srgbClr val="FF4C00"/>
                </a:solidFill>
                <a:uFill>
                  <a:solidFill>
                    <a:srgbClr val="FF4C00"/>
                  </a:solidFill>
                </a:uFill>
                <a:latin typeface="Arial"/>
                <a:ea typeface="Arial"/>
                <a:cs typeface="Arial"/>
                <a:sym typeface="Arial"/>
              </a:rPr>
              <a:t>Bootleggers</a:t>
            </a:r>
            <a:r>
              <a:rPr sz="2400" b="1" dirty="0">
                <a:uFill>
                  <a:solidFill/>
                </a:uFill>
                <a:latin typeface="Arial"/>
                <a:ea typeface="Arial"/>
                <a:cs typeface="Arial"/>
                <a:sym typeface="Arial"/>
              </a:rPr>
              <a:t>, </a:t>
            </a:r>
            <a:r>
              <a:rPr sz="2400" dirty="0">
                <a:uFill>
                  <a:solidFill/>
                </a:uFill>
                <a:latin typeface="Arial"/>
                <a:ea typeface="Arial"/>
                <a:cs typeface="Arial"/>
                <a:sym typeface="Arial"/>
              </a:rPr>
              <a:t>or suppliers of illegal alcohol. Some bootleggers made their own w/stills.  Others smuggled liquor overland from Canada or by ship from the Caribbean.  A smuggler’s ship might anchor far off the coast, where the booze would be loaded onto speedboats fast enough to outrace the Coast Guard.</a:t>
            </a:r>
          </a:p>
          <a:p>
            <a:pPr marR="57799" lvl="0" defTabSz="1295400">
              <a:spcBef>
                <a:spcPts val="700"/>
              </a:spcBef>
              <a:buClr>
                <a:srgbClr val="FFFFFF"/>
              </a:buClr>
            </a:pPr>
            <a:r>
              <a:rPr sz="2400" dirty="0">
                <a:uFill>
                  <a:solidFill/>
                </a:uFill>
                <a:latin typeface="Arial"/>
                <a:ea typeface="Arial"/>
                <a:cs typeface="Arial"/>
                <a:sym typeface="Arial"/>
              </a:rPr>
              <a:t>Bars that operated illegally, known as </a:t>
            </a:r>
            <a:r>
              <a:rPr sz="2400" dirty="0">
                <a:solidFill>
                  <a:srgbClr val="FF4C00"/>
                </a:solidFill>
                <a:uFill>
                  <a:solidFill>
                    <a:srgbClr val="FF4C00"/>
                  </a:solidFill>
                </a:uFill>
                <a:latin typeface="Arial"/>
                <a:ea typeface="Arial"/>
                <a:cs typeface="Arial"/>
                <a:sym typeface="Arial"/>
              </a:rPr>
              <a:t>speakeasies</a:t>
            </a:r>
            <a:r>
              <a:rPr sz="2400" dirty="0">
                <a:uFill>
                  <a:solidFill/>
                </a:uFill>
                <a:latin typeface="Arial"/>
                <a:ea typeface="Arial"/>
                <a:cs typeface="Arial"/>
                <a:sym typeface="Arial"/>
              </a:rPr>
              <a:t>, were either disguised as legitimate businesses or hidden in some way, often behind heavy gates.</a:t>
            </a:r>
          </a:p>
          <a:p>
            <a:pPr marR="57799" lvl="0" defTabSz="1295400">
              <a:spcBef>
                <a:spcPts val="700"/>
              </a:spcBef>
              <a:buClr>
                <a:srgbClr val="FFFFFF"/>
              </a:buClr>
            </a:pPr>
            <a:r>
              <a:rPr sz="2400" dirty="0">
                <a:uFill>
                  <a:solidFill/>
                </a:uFill>
                <a:latin typeface="Arial"/>
                <a:ea typeface="Arial"/>
                <a:cs typeface="Arial"/>
                <a:sym typeface="Arial"/>
              </a:rPr>
              <a:t>--You have huge demand for sacramental wine because that’s still legal, and by 1929 alcohol consumption was about 70% of the prewar level.  It also </a:t>
            </a:r>
            <a:r>
              <a:rPr sz="2400" b="1" dirty="0">
                <a:uFill>
                  <a:solidFill/>
                </a:uFill>
                <a:latin typeface="Arial"/>
                <a:ea typeface="Arial"/>
                <a:cs typeface="Arial"/>
                <a:sym typeface="Arial"/>
              </a:rPr>
              <a:t>increased the number of liquor-serving establishments in some major cities to far above pre-Prohibition levels.</a:t>
            </a:r>
            <a:endParaRPr sz="2400" dirty="0">
              <a:uFill>
                <a:solidFill>
                  <a:srgbClr val="FFFFFF"/>
                </a:solidFill>
              </a:uFill>
              <a:latin typeface="Arial"/>
              <a:ea typeface="Arial"/>
              <a:cs typeface="Arial"/>
              <a:sym typeface="Arial"/>
            </a:endParaRPr>
          </a:p>
          <a:p>
            <a:pPr marR="57799" lvl="0" defTabSz="1295400">
              <a:spcBef>
                <a:spcPts val="700"/>
              </a:spcBef>
              <a:buClr>
                <a:srgbClr val="FFFFFF"/>
              </a:buClr>
            </a:pPr>
            <a:endParaRPr sz="2400" dirty="0">
              <a:uFill>
                <a:solidFill>
                  <a:srgbClr val="FFFFFF"/>
                </a:solidFill>
              </a:uFill>
              <a:latin typeface="Arial"/>
              <a:ea typeface="Arial"/>
              <a:cs typeface="Arial"/>
              <a:sym typeface="Arial"/>
            </a:endParaRPr>
          </a:p>
          <a:p>
            <a:pPr marR="57799" lvl="0" defTabSz="1295400">
              <a:spcBef>
                <a:spcPts val="700"/>
              </a:spcBef>
              <a:buClr>
                <a:srgbClr val="AA7942"/>
              </a:buClr>
              <a:buFont typeface="Arial"/>
            </a:pPr>
            <a:r>
              <a:rPr sz="2400" dirty="0">
                <a:uFill>
                  <a:solidFill/>
                </a:uFill>
                <a:latin typeface="Arial"/>
                <a:ea typeface="Arial"/>
                <a:cs typeface="Arial"/>
                <a:sym typeface="Arial"/>
              </a:rPr>
              <a:t>Successful bootlegging organizations often moved into other illegal activities as well, including </a:t>
            </a:r>
            <a:r>
              <a:rPr sz="2400" b="1" dirty="0">
                <a:uFill>
                  <a:solidFill/>
                </a:uFill>
                <a:latin typeface="Arial"/>
                <a:ea typeface="Arial"/>
                <a:cs typeface="Arial"/>
                <a:sym typeface="Arial"/>
              </a:rPr>
              <a:t>gambling, prostitution, and racketeering</a:t>
            </a:r>
            <a:r>
              <a:rPr sz="2400" dirty="0">
                <a:uFill>
                  <a:solidFill/>
                </a:uFill>
                <a:latin typeface="Arial"/>
                <a:ea typeface="Arial"/>
                <a:cs typeface="Arial"/>
                <a:sym typeface="Arial"/>
              </a:rPr>
              <a:t>. As rival groups fought for control in some American cities, gang wars and murders became commonplace.</a:t>
            </a:r>
          </a:p>
          <a:p>
            <a:pPr marR="57799" lvl="0" defTabSz="1295400">
              <a:spcBef>
                <a:spcPts val="700"/>
              </a:spcBef>
              <a:buClr>
                <a:srgbClr val="AA7942"/>
              </a:buClr>
              <a:buFont typeface="Arial"/>
            </a:pPr>
            <a:r>
              <a:rPr sz="2400" dirty="0">
                <a:uFill>
                  <a:solidFill/>
                </a:uFill>
                <a:latin typeface="Arial"/>
                <a:ea typeface="Arial"/>
                <a:cs typeface="Arial"/>
                <a:sym typeface="Arial"/>
              </a:rPr>
              <a:t>One of the most notorious criminals of this time was Al Capone, nicknamed “Scarface,” a gangster who rose to the top of Chicago’s organized crime network. Capone proved talented at avoiding jail but was finally imprisoned in 1931.</a:t>
            </a:r>
          </a:p>
          <a:p>
            <a:pPr marR="57799" lvl="0" defTabSz="1295400">
              <a:spcBef>
                <a:spcPts val="700"/>
              </a:spcBef>
              <a:buClr>
                <a:srgbClr val="AA7942"/>
              </a:buClr>
              <a:buFont typeface="Arial"/>
            </a:pPr>
            <a:r>
              <a:rPr sz="2400" dirty="0">
                <a:uFill>
                  <a:solidFill/>
                </a:uFill>
                <a:latin typeface="Arial"/>
                <a:ea typeface="Arial"/>
                <a:cs typeface="Arial"/>
                <a:sym typeface="Arial"/>
              </a:rPr>
              <a:t>---------------------NEXT SLIDE----------------------------------------------</a:t>
            </a:r>
          </a:p>
          <a:p>
            <a:pPr marR="57799" lvl="0" defTabSz="1295400">
              <a:spcBef>
                <a:spcPts val="700"/>
              </a:spcBef>
              <a:buClr>
                <a:srgbClr val="FFFFFF"/>
              </a:buClr>
              <a:buFont typeface="Arial"/>
            </a:pPr>
            <a:r>
              <a:rPr sz="2400" dirty="0">
                <a:uFill>
                  <a:solidFill>
                    <a:srgbClr val="FFFFFF"/>
                  </a:solidFill>
                </a:uFill>
                <a:latin typeface="Arial"/>
                <a:ea typeface="Arial"/>
                <a:cs typeface="Arial"/>
                <a:sym typeface="Arial"/>
              </a:rPr>
              <a:t>Prohibition highlighted the differences between urban and rural areas of the country.  Another issue that tended to split Americans along urban and rural lines was the teaching of evolution conflicted with their religious beliefs.  Even today - the debate continues.</a:t>
            </a:r>
          </a:p>
          <a:p>
            <a:pPr marR="57799" lvl="0" defTabSz="1295400">
              <a:spcBef>
                <a:spcPts val="700"/>
              </a:spcBef>
              <a:buClr>
                <a:srgbClr val="FFFFFF"/>
              </a:buClr>
              <a:buFont typeface="Arial"/>
            </a:pPr>
            <a:endParaRPr sz="2400" dirty="0">
              <a:uFill>
                <a:solidFill>
                  <a:srgbClr val="FFFFFF"/>
                </a:solidFill>
              </a:uFill>
              <a:latin typeface="Arial"/>
              <a:ea typeface="Arial"/>
              <a:cs typeface="Arial"/>
              <a:sym typeface="Arial"/>
            </a:endParaRPr>
          </a:p>
          <a:p>
            <a:pPr marR="57799" lvl="0" defTabSz="1295400">
              <a:spcBef>
                <a:spcPts val="700"/>
              </a:spcBef>
              <a:buClr>
                <a:srgbClr val="FFFFFF"/>
              </a:buClr>
              <a:buFont typeface="Arial"/>
            </a:pPr>
            <a:r>
              <a:rPr sz="2400" dirty="0">
                <a:uFill>
                  <a:solidFill>
                    <a:srgbClr val="FFFFFF"/>
                  </a:solidFill>
                </a:uFill>
                <a:latin typeface="Arial"/>
                <a:ea typeface="Arial"/>
                <a:cs typeface="Arial"/>
                <a:sym typeface="Arial"/>
              </a:rPr>
              <a:t>Years prior to the 20s, there was a challenge to religion.  3 reasons - 1. Science &amp; technology were a part of everyday life.  2) War &amp; societal problems caused more people to question God’s active role or even his existence. 3)Some scholars were saying that the Bible was written by man &amp; had contradictions &amp; historical inaccuracies. SOOOOOO. . . In response, religious traditionalists published a series of 12 pamphlets called </a:t>
            </a:r>
            <a:r>
              <a:rPr sz="2400" i="1" dirty="0">
                <a:uFill>
                  <a:solidFill>
                    <a:srgbClr val="FFFFFF"/>
                  </a:solidFill>
                </a:uFill>
                <a:latin typeface="Arial"/>
                <a:ea typeface="Arial"/>
                <a:cs typeface="Arial"/>
                <a:sym typeface="Arial"/>
              </a:rPr>
              <a:t>The Fundamentals.</a:t>
            </a:r>
            <a:r>
              <a:rPr sz="2400" dirty="0">
                <a:uFill>
                  <a:solidFill>
                    <a:srgbClr val="FFFFFF"/>
                  </a:solidFill>
                </a:uFill>
                <a:latin typeface="Arial"/>
                <a:ea typeface="Arial"/>
                <a:cs typeface="Arial"/>
                <a:sym typeface="Arial"/>
              </a:rPr>
              <a:t> </a:t>
            </a:r>
          </a:p>
          <a:p>
            <a:pPr marR="57799" lvl="0" defTabSz="1295400">
              <a:spcBef>
                <a:spcPts val="700"/>
              </a:spcBef>
              <a:buClr>
                <a:srgbClr val="FFFFFF"/>
              </a:buClr>
            </a:pPr>
            <a:endParaRPr sz="2400" dirty="0">
              <a:uFill>
                <a:solidFill>
                  <a:srgbClr val="FFFFFF"/>
                </a:solidFill>
              </a:u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prstGeom prst="rect">
            <a:avLst/>
          </a:prstGeom>
        </p:spPr>
        <p:txBody>
          <a:bodyPr/>
          <a:lstStyle/>
          <a:p>
            <a:pPr lvl="0"/>
            <a:endParaRPr/>
          </a:p>
        </p:txBody>
      </p:sp>
      <p:sp>
        <p:nvSpPr>
          <p:cNvPr id="18" name="Shape 18"/>
          <p:cNvSpPr>
            <a:spLocks noGrp="1"/>
          </p:cNvSpPr>
          <p:nvPr>
            <p:ph type="body" sz="quarter" idx="1"/>
          </p:nvPr>
        </p:nvSpPr>
        <p:spPr>
          <a:prstGeom prst="rect">
            <a:avLst/>
          </a:prstGeom>
        </p:spPr>
        <p:txBody>
          <a:bodyPr/>
          <a:lstStyle/>
          <a:p>
            <a:pPr marR="57799" lvl="0" defTabSz="1295400">
              <a:spcBef>
                <a:spcPts val="700"/>
              </a:spcBef>
              <a:buClr>
                <a:srgbClr val="FFFFFF"/>
              </a:buClr>
            </a:pPr>
            <a:r>
              <a:rPr sz="2100" b="1" dirty="0">
                <a:uFill>
                  <a:solidFill>
                    <a:srgbClr val="FFFFFF"/>
                  </a:solidFill>
                </a:uFill>
                <a:latin typeface="Arial"/>
                <a:ea typeface="Arial"/>
                <a:cs typeface="Arial"/>
                <a:sym typeface="Arial"/>
              </a:rPr>
              <a:t>Lecture Notes Key:  </a:t>
            </a:r>
            <a:r>
              <a:rPr sz="2100" dirty="0">
                <a:uFill>
                  <a:solidFill>
                    <a:srgbClr val="FFFFFF"/>
                  </a:solidFill>
                </a:uFill>
                <a:latin typeface="Arial"/>
                <a:ea typeface="Arial"/>
                <a:cs typeface="Arial"/>
                <a:sym typeface="Arial"/>
              </a:rPr>
              <a:t> ^ means discuss before </a:t>
            </a:r>
            <a:r>
              <a:rPr sz="2100" dirty="0" smtClean="0">
                <a:uFill>
                  <a:solidFill>
                    <a:srgbClr val="FFFFFF"/>
                  </a:solidFill>
                </a:uFill>
                <a:latin typeface="Arial"/>
                <a:ea typeface="Arial"/>
                <a:cs typeface="Arial"/>
                <a:sym typeface="Arial"/>
              </a:rPr>
              <a:t>notes</a:t>
            </a:r>
          </a:p>
          <a:p>
            <a:pPr marR="57799" lvl="0" defTabSz="1295400">
              <a:spcBef>
                <a:spcPts val="700"/>
              </a:spcBef>
              <a:buClr>
                <a:srgbClr val="FFFFFF"/>
              </a:buClr>
            </a:pPr>
            <a:r>
              <a:rPr sz="2100" dirty="0" smtClean="0">
                <a:uFill>
                  <a:solidFill>
                    <a:srgbClr val="FFFFFF"/>
                  </a:solidFill>
                </a:uFill>
                <a:latin typeface="Arial"/>
                <a:ea typeface="Arial"/>
                <a:cs typeface="Arial"/>
                <a:sym typeface="Arial"/>
              </a:rPr>
              <a:t>	</a:t>
            </a:r>
            <a:r>
              <a:rPr lang="en-US" sz="2100" baseline="0" dirty="0" smtClean="0">
                <a:uFill>
                  <a:solidFill>
                    <a:srgbClr val="FFFFFF"/>
                  </a:solidFill>
                </a:uFill>
                <a:latin typeface="Arial"/>
                <a:ea typeface="Arial"/>
                <a:cs typeface="Arial"/>
                <a:sym typeface="Arial"/>
              </a:rPr>
              <a:t>     </a:t>
            </a:r>
            <a:r>
              <a:rPr sz="2100" dirty="0" smtClean="0">
                <a:uFill>
                  <a:solidFill>
                    <a:srgbClr val="FFFFFF"/>
                  </a:solidFill>
                </a:uFill>
                <a:latin typeface="Arial"/>
                <a:ea typeface="Arial"/>
                <a:cs typeface="Arial"/>
                <a:sym typeface="Arial"/>
              </a:rPr>
              <a:t>v means discuss after notes</a:t>
            </a:r>
          </a:p>
          <a:p>
            <a:pPr marR="40639" lvl="0" defTabSz="914400">
              <a:spcBef>
                <a:spcPts val="500"/>
              </a:spcBef>
              <a:buClr>
                <a:srgbClr val="FFFFFF"/>
              </a:buClr>
            </a:pPr>
            <a:r>
              <a:rPr sz="2000" dirty="0" smtClean="0">
                <a:uFill>
                  <a:solidFill>
                    <a:srgbClr val="FFFFFF"/>
                  </a:solidFill>
                </a:uFill>
                <a:latin typeface="Arial"/>
                <a:ea typeface="Arial"/>
                <a:cs typeface="Arial"/>
                <a:sym typeface="Arial"/>
              </a:rPr>
              <a:t>An </a:t>
            </a:r>
            <a:r>
              <a:rPr sz="2000" dirty="0">
                <a:uFill>
                  <a:solidFill>
                    <a:srgbClr val="FFFFFF"/>
                  </a:solidFill>
                </a:uFill>
                <a:latin typeface="Arial"/>
                <a:ea typeface="Arial"/>
                <a:cs typeface="Arial"/>
                <a:sym typeface="Arial"/>
              </a:rPr>
              <a:t>embedded link to a 2 minute Prohibition Youtube video begins here. </a:t>
            </a:r>
          </a:p>
          <a:p>
            <a:pPr marR="40639" lvl="0" defTabSz="914400">
              <a:spcBef>
                <a:spcPts val="500"/>
              </a:spcBef>
              <a:buClr>
                <a:srgbClr val="FFFFFF"/>
              </a:buClr>
            </a:pPr>
            <a:r>
              <a:rPr sz="2000" dirty="0">
                <a:uFill>
                  <a:solidFill>
                    <a:srgbClr val="FFFFFF"/>
                  </a:solidFill>
                </a:uFill>
                <a:latin typeface="Arial"/>
                <a:ea typeface="Arial"/>
                <a:cs typeface="Arial"/>
                <a:sym typeface="Arial"/>
              </a:rPr>
              <a:t>Mac users, click on black circle to open browser and view a 2 minute Prohibition Youtube video.</a:t>
            </a:r>
          </a:p>
          <a:p>
            <a:pPr marR="40639" lvl="0" defTabSz="914400">
              <a:spcBef>
                <a:spcPts val="500"/>
              </a:spcBef>
              <a:buClr>
                <a:srgbClr val="FFFFFF"/>
              </a:buClr>
            </a:pPr>
            <a:r>
              <a:rPr sz="2000" i="1" dirty="0">
                <a:uFill>
                  <a:solidFill>
                    <a:srgbClr val="FFFFFF"/>
                  </a:solidFill>
                </a:uFill>
                <a:latin typeface="Arial"/>
                <a:ea typeface="Arial"/>
                <a:cs typeface="Arial"/>
                <a:sym typeface="Arial"/>
              </a:rPr>
              <a:t>Original Link:</a:t>
            </a:r>
            <a:r>
              <a:rPr sz="2000" dirty="0">
                <a:uFill>
                  <a:solidFill>
                    <a:srgbClr val="FFFFFF"/>
                  </a:solidFill>
                </a:uFill>
                <a:latin typeface="Arial"/>
                <a:ea typeface="Arial"/>
                <a:cs typeface="Arial"/>
                <a:sym typeface="Arial"/>
              </a:rPr>
              <a:t> https://www.youtube.com/watch?v=AEV4Abgoqb8 </a:t>
            </a:r>
          </a:p>
          <a:p>
            <a:pPr marR="57799" lvl="0" defTabSz="1295400">
              <a:spcBef>
                <a:spcPts val="700"/>
              </a:spcBef>
              <a:buClr>
                <a:srgbClr val="FFFFFF"/>
              </a:buClr>
            </a:pPr>
            <a:endParaRPr sz="2400" dirty="0">
              <a:uFill>
                <a:solidFill>
                  <a:srgbClr val="FFFFFF"/>
                </a:solidFill>
              </a:uFill>
              <a:latin typeface="Arial"/>
              <a:ea typeface="Arial"/>
              <a:cs typeface="Arial"/>
              <a:sym typeface="Arial"/>
            </a:endParaRPr>
          </a:p>
          <a:p>
            <a:pPr marR="57799" lvl="0" defTabSz="1295400">
              <a:spcBef>
                <a:spcPts val="700"/>
              </a:spcBef>
              <a:buClr>
                <a:srgbClr val="FFFFFF"/>
              </a:buClr>
            </a:pPr>
            <a:r>
              <a:rPr sz="2400" dirty="0">
                <a:uFill>
                  <a:solidFill>
                    <a:srgbClr val="FFFFFF"/>
                  </a:solidFill>
                </a:uFill>
                <a:latin typeface="Arial"/>
                <a:ea typeface="Arial"/>
                <a:cs typeface="Arial"/>
                <a:sym typeface="Arial"/>
              </a:rPr>
              <a:t>Prohibition of all alcoholic beverages became the law of the land when the 18th Amendment to the Constitution took effect Jan 16, 1920.  Many people just continued to drink, including the Presidents.  Harding and crew drank all the time.</a:t>
            </a:r>
          </a:p>
          <a:p>
            <a:pPr marR="57799" lvl="0" defTabSz="1295400">
              <a:spcBef>
                <a:spcPts val="700"/>
              </a:spcBef>
              <a:buClr>
                <a:srgbClr val="FFFFFF"/>
              </a:buClr>
            </a:pPr>
            <a:r>
              <a:rPr sz="2400" b="1" dirty="0">
                <a:uFill>
                  <a:solidFill>
                    <a:srgbClr val="FFFFFF"/>
                  </a:solidFill>
                </a:uFill>
                <a:latin typeface="Arial"/>
                <a:ea typeface="Arial"/>
                <a:cs typeface="Arial"/>
                <a:sym typeface="Arial"/>
              </a:rPr>
              <a:t>The main goals of prohibition were to</a:t>
            </a:r>
            <a:r>
              <a:rPr sz="2400" dirty="0">
                <a:uFill>
                  <a:solidFill>
                    <a:srgbClr val="FFFFFF"/>
                  </a:solidFill>
                </a:uFill>
                <a:latin typeface="Arial"/>
                <a:ea typeface="Arial"/>
                <a:cs typeface="Arial"/>
                <a:sym typeface="Arial"/>
              </a:rPr>
              <a:t> 1. Eliminate drunkenness &amp; resulting abuse of family members,   2. Get rid of saloons, where prostitution, gambling &amp; other vice’s thrived. 3. Prevent absenteeism and on-the-job accidents stemming from drunkenness.</a:t>
            </a:r>
          </a:p>
          <a:p>
            <a:pPr marR="57799" lvl="0" defTabSz="1295400">
              <a:spcBef>
                <a:spcPts val="700"/>
              </a:spcBef>
              <a:buClr>
                <a:srgbClr val="FFFFFF"/>
              </a:buClr>
            </a:pPr>
            <a:r>
              <a:rPr sz="2400" dirty="0">
                <a:uFill>
                  <a:solidFill>
                    <a:srgbClr val="FFFFFF"/>
                  </a:solidFill>
                </a:uFill>
                <a:latin typeface="Arial"/>
                <a:ea typeface="Arial"/>
                <a:cs typeface="Arial"/>
                <a:sym typeface="Arial"/>
              </a:rPr>
              <a:t>VOLSTEAD ACT difficult to enforce - 1,500 agents total for entire U.S. </a:t>
            </a:r>
          </a:p>
          <a:p>
            <a:pPr marR="57799" lvl="0" defTabSz="1295400">
              <a:spcBef>
                <a:spcPts val="700"/>
              </a:spcBef>
              <a:buClr>
                <a:srgbClr val="FFFFFF"/>
              </a:buClr>
            </a:pPr>
            <a:r>
              <a:rPr sz="2400" dirty="0">
                <a:uFill>
                  <a:solidFill>
                    <a:srgbClr val="FFFFFF"/>
                  </a:solidFill>
                </a:uFill>
                <a:latin typeface="Arial"/>
                <a:ea typeface="Arial"/>
                <a:cs typeface="Arial"/>
                <a:sym typeface="Arial"/>
              </a:rPr>
              <a:t>--</a:t>
            </a:r>
            <a:r>
              <a:rPr sz="2400" b="1" dirty="0">
                <a:solidFill>
                  <a:srgbClr val="FF4C00"/>
                </a:solidFill>
                <a:uFill>
                  <a:solidFill>
                    <a:srgbClr val="FF4C00"/>
                  </a:solidFill>
                </a:uFill>
                <a:latin typeface="Arial"/>
                <a:ea typeface="Arial"/>
                <a:cs typeface="Arial"/>
                <a:sym typeface="Arial"/>
              </a:rPr>
              <a:t>Bootleggers</a:t>
            </a:r>
            <a:r>
              <a:rPr sz="2400" b="1" dirty="0">
                <a:uFill>
                  <a:solidFill/>
                </a:uFill>
                <a:latin typeface="Arial"/>
                <a:ea typeface="Arial"/>
                <a:cs typeface="Arial"/>
                <a:sym typeface="Arial"/>
              </a:rPr>
              <a:t>, </a:t>
            </a:r>
            <a:r>
              <a:rPr sz="2400" dirty="0">
                <a:uFill>
                  <a:solidFill/>
                </a:uFill>
                <a:latin typeface="Arial"/>
                <a:ea typeface="Arial"/>
                <a:cs typeface="Arial"/>
                <a:sym typeface="Arial"/>
              </a:rPr>
              <a:t>or suppliers of illegal alcohol. Some bootleggers made their own w/stills.  Others smuggled liquor overland from Canada or by ship from the Caribbean.  A smuggler’s ship might anchor far off the coast, where the booze would be loaded onto speedboats fast enough to outrace the Coast Guard.</a:t>
            </a:r>
          </a:p>
          <a:p>
            <a:pPr marR="57799" lvl="0" defTabSz="1295400">
              <a:spcBef>
                <a:spcPts val="700"/>
              </a:spcBef>
              <a:buClr>
                <a:srgbClr val="FFFFFF"/>
              </a:buClr>
            </a:pPr>
            <a:r>
              <a:rPr sz="2400" dirty="0">
                <a:uFill>
                  <a:solidFill/>
                </a:uFill>
                <a:latin typeface="Arial"/>
                <a:ea typeface="Arial"/>
                <a:cs typeface="Arial"/>
                <a:sym typeface="Arial"/>
              </a:rPr>
              <a:t>Bars that operated illegally, known as </a:t>
            </a:r>
            <a:r>
              <a:rPr sz="2400" dirty="0">
                <a:solidFill>
                  <a:srgbClr val="FF4C00"/>
                </a:solidFill>
                <a:uFill>
                  <a:solidFill>
                    <a:srgbClr val="FF4C00"/>
                  </a:solidFill>
                </a:uFill>
                <a:latin typeface="Arial"/>
                <a:ea typeface="Arial"/>
                <a:cs typeface="Arial"/>
                <a:sym typeface="Arial"/>
              </a:rPr>
              <a:t>speakeasies</a:t>
            </a:r>
            <a:r>
              <a:rPr sz="2400" dirty="0">
                <a:uFill>
                  <a:solidFill/>
                </a:uFill>
                <a:latin typeface="Arial"/>
                <a:ea typeface="Arial"/>
                <a:cs typeface="Arial"/>
                <a:sym typeface="Arial"/>
              </a:rPr>
              <a:t>, were either disguised as legitimate businesses or hidden in some way, often behind heavy gates.</a:t>
            </a:r>
          </a:p>
          <a:p>
            <a:pPr marR="57799" lvl="0" defTabSz="1295400">
              <a:spcBef>
                <a:spcPts val="700"/>
              </a:spcBef>
              <a:buClr>
                <a:srgbClr val="FFFFFF"/>
              </a:buClr>
            </a:pPr>
            <a:r>
              <a:rPr sz="2400" dirty="0">
                <a:uFill>
                  <a:solidFill/>
                </a:uFill>
                <a:latin typeface="Arial"/>
                <a:ea typeface="Arial"/>
                <a:cs typeface="Arial"/>
                <a:sym typeface="Arial"/>
              </a:rPr>
              <a:t>--You have huge demand for sacramental wine because that’s still legal, and by 1929 alcohol consumption was about 70% of the prewar level.  It also </a:t>
            </a:r>
            <a:r>
              <a:rPr sz="2400" b="1" dirty="0">
                <a:uFill>
                  <a:solidFill/>
                </a:uFill>
                <a:latin typeface="Arial"/>
                <a:ea typeface="Arial"/>
                <a:cs typeface="Arial"/>
                <a:sym typeface="Arial"/>
              </a:rPr>
              <a:t>increased the number of liquor-serving establishments in some major cities to far above pre-Prohibition levels.</a:t>
            </a:r>
            <a:endParaRPr sz="2400" dirty="0">
              <a:uFill>
                <a:solidFill>
                  <a:srgbClr val="FFFFFF"/>
                </a:solidFill>
              </a:uFill>
              <a:latin typeface="Arial"/>
              <a:ea typeface="Arial"/>
              <a:cs typeface="Arial"/>
              <a:sym typeface="Arial"/>
            </a:endParaRPr>
          </a:p>
          <a:p>
            <a:pPr marR="57799" lvl="0" defTabSz="1295400">
              <a:spcBef>
                <a:spcPts val="700"/>
              </a:spcBef>
              <a:buClr>
                <a:srgbClr val="FFFFFF"/>
              </a:buClr>
            </a:pPr>
            <a:endParaRPr sz="2400" dirty="0">
              <a:uFill>
                <a:solidFill>
                  <a:srgbClr val="FFFFFF"/>
                </a:solidFill>
              </a:uFill>
              <a:latin typeface="Arial"/>
              <a:ea typeface="Arial"/>
              <a:cs typeface="Arial"/>
              <a:sym typeface="Arial"/>
            </a:endParaRPr>
          </a:p>
          <a:p>
            <a:pPr marR="57799" lvl="0" defTabSz="1295400">
              <a:spcBef>
                <a:spcPts val="700"/>
              </a:spcBef>
              <a:buClr>
                <a:srgbClr val="AA7942"/>
              </a:buClr>
              <a:buFont typeface="Arial"/>
            </a:pPr>
            <a:r>
              <a:rPr sz="2400" dirty="0">
                <a:uFill>
                  <a:solidFill/>
                </a:uFill>
                <a:latin typeface="Arial"/>
                <a:ea typeface="Arial"/>
                <a:cs typeface="Arial"/>
                <a:sym typeface="Arial"/>
              </a:rPr>
              <a:t>Successful bootlegging organizations often moved into other illegal activities as well, including </a:t>
            </a:r>
            <a:r>
              <a:rPr sz="2400" b="1" dirty="0">
                <a:uFill>
                  <a:solidFill/>
                </a:uFill>
                <a:latin typeface="Arial"/>
                <a:ea typeface="Arial"/>
                <a:cs typeface="Arial"/>
                <a:sym typeface="Arial"/>
              </a:rPr>
              <a:t>gambling, prostitution, and racketeering</a:t>
            </a:r>
            <a:r>
              <a:rPr sz="2400" dirty="0">
                <a:uFill>
                  <a:solidFill/>
                </a:uFill>
                <a:latin typeface="Arial"/>
                <a:ea typeface="Arial"/>
                <a:cs typeface="Arial"/>
                <a:sym typeface="Arial"/>
              </a:rPr>
              <a:t>. As rival groups fought for control in some American cities, gang wars and murders became commonplace.</a:t>
            </a:r>
          </a:p>
          <a:p>
            <a:pPr marR="57799" lvl="0" defTabSz="1295400">
              <a:spcBef>
                <a:spcPts val="700"/>
              </a:spcBef>
              <a:buClr>
                <a:srgbClr val="AA7942"/>
              </a:buClr>
              <a:buFont typeface="Arial"/>
            </a:pPr>
            <a:r>
              <a:rPr sz="2400" dirty="0">
                <a:uFill>
                  <a:solidFill/>
                </a:uFill>
                <a:latin typeface="Arial"/>
                <a:ea typeface="Arial"/>
                <a:cs typeface="Arial"/>
                <a:sym typeface="Arial"/>
              </a:rPr>
              <a:t>One of the most notorious criminals of this time was Al Capone, nicknamed “Scarface,” a gangster who rose to the top of Chicago’s organized crime network. Capone proved talented at avoiding jail but was finally imprisoned in 1931.</a:t>
            </a:r>
          </a:p>
          <a:p>
            <a:pPr marR="57799" lvl="0" defTabSz="1295400">
              <a:spcBef>
                <a:spcPts val="700"/>
              </a:spcBef>
              <a:buClr>
                <a:srgbClr val="AA7942"/>
              </a:buClr>
              <a:buFont typeface="Arial"/>
            </a:pPr>
            <a:r>
              <a:rPr sz="2400" dirty="0">
                <a:uFill>
                  <a:solidFill/>
                </a:uFill>
                <a:latin typeface="Arial"/>
                <a:ea typeface="Arial"/>
                <a:cs typeface="Arial"/>
                <a:sym typeface="Arial"/>
              </a:rPr>
              <a:t>---------------------NEXT SLIDE----------------------------------------------</a:t>
            </a:r>
          </a:p>
          <a:p>
            <a:pPr marR="57799" lvl="0" defTabSz="1295400">
              <a:spcBef>
                <a:spcPts val="700"/>
              </a:spcBef>
              <a:buClr>
                <a:srgbClr val="FFFFFF"/>
              </a:buClr>
              <a:buFont typeface="Arial"/>
            </a:pPr>
            <a:r>
              <a:rPr sz="2400" dirty="0">
                <a:uFill>
                  <a:solidFill>
                    <a:srgbClr val="FFFFFF"/>
                  </a:solidFill>
                </a:uFill>
                <a:latin typeface="Arial"/>
                <a:ea typeface="Arial"/>
                <a:cs typeface="Arial"/>
                <a:sym typeface="Arial"/>
              </a:rPr>
              <a:t>Prohibition highlighted the differences between urban and rural areas of the country.  Another issue that tended to split Americans along urban and rural lines was the teaching of evolution conflicted with their religious beliefs.  Even today - the debate continues.</a:t>
            </a:r>
          </a:p>
          <a:p>
            <a:pPr marR="57799" lvl="0" defTabSz="1295400">
              <a:spcBef>
                <a:spcPts val="700"/>
              </a:spcBef>
              <a:buClr>
                <a:srgbClr val="FFFFFF"/>
              </a:buClr>
              <a:buFont typeface="Arial"/>
            </a:pPr>
            <a:endParaRPr sz="2400" dirty="0">
              <a:uFill>
                <a:solidFill>
                  <a:srgbClr val="FFFFFF"/>
                </a:solidFill>
              </a:uFill>
              <a:latin typeface="Arial"/>
              <a:ea typeface="Arial"/>
              <a:cs typeface="Arial"/>
              <a:sym typeface="Arial"/>
            </a:endParaRPr>
          </a:p>
          <a:p>
            <a:pPr marR="57799" lvl="0" defTabSz="1295400">
              <a:spcBef>
                <a:spcPts val="700"/>
              </a:spcBef>
              <a:buClr>
                <a:srgbClr val="FFFFFF"/>
              </a:buClr>
              <a:buFont typeface="Arial"/>
            </a:pPr>
            <a:r>
              <a:rPr sz="2400" dirty="0">
                <a:uFill>
                  <a:solidFill>
                    <a:srgbClr val="FFFFFF"/>
                  </a:solidFill>
                </a:uFill>
                <a:latin typeface="Arial"/>
                <a:ea typeface="Arial"/>
                <a:cs typeface="Arial"/>
                <a:sym typeface="Arial"/>
              </a:rPr>
              <a:t>Years prior to the 20s, there was a challenge to religion.  3 reasons - 1. Science &amp; technology were a part of everyday life.  2) War &amp; societal problems caused more people to question God’s active role or even his existence. 3)Some scholars were saying that the Bible was written by man &amp; had contradictions &amp; historical inaccuracies. SOOOOOO. . . In response, religious traditionalists published a series of 12 pamphlets called </a:t>
            </a:r>
            <a:r>
              <a:rPr sz="2400" i="1" dirty="0">
                <a:uFill>
                  <a:solidFill>
                    <a:srgbClr val="FFFFFF"/>
                  </a:solidFill>
                </a:uFill>
                <a:latin typeface="Arial"/>
                <a:ea typeface="Arial"/>
                <a:cs typeface="Arial"/>
                <a:sym typeface="Arial"/>
              </a:rPr>
              <a:t>The Fundamentals.</a:t>
            </a:r>
            <a:r>
              <a:rPr sz="2400" dirty="0">
                <a:uFill>
                  <a:solidFill>
                    <a:srgbClr val="FFFFFF"/>
                  </a:solidFill>
                </a:uFill>
                <a:latin typeface="Arial"/>
                <a:ea typeface="Arial"/>
                <a:cs typeface="Arial"/>
                <a:sym typeface="Arial"/>
              </a:rPr>
              <a:t> </a:t>
            </a:r>
          </a:p>
          <a:p>
            <a:pPr marR="57799" lvl="0" defTabSz="1295400">
              <a:spcBef>
                <a:spcPts val="700"/>
              </a:spcBef>
              <a:buClr>
                <a:srgbClr val="FFFFFF"/>
              </a:buClr>
            </a:pPr>
            <a:endParaRPr sz="2400" dirty="0">
              <a:uFill>
                <a:solidFill>
                  <a:srgbClr val="FFFFFF"/>
                </a:solidFill>
              </a:u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prstGeom prst="rect">
            <a:avLst/>
          </a:prstGeom>
        </p:spPr>
        <p:txBody>
          <a:bodyPr/>
          <a:lstStyle/>
          <a:p>
            <a:pPr lvl="0"/>
            <a:endParaRPr/>
          </a:p>
        </p:txBody>
      </p:sp>
      <p:sp>
        <p:nvSpPr>
          <p:cNvPr id="56" name="Shape 56"/>
          <p:cNvSpPr>
            <a:spLocks noGrp="1"/>
          </p:cNvSpPr>
          <p:nvPr>
            <p:ph type="body" sz="quarter" idx="1"/>
          </p:nvPr>
        </p:nvSpPr>
        <p:spPr>
          <a:prstGeom prst="rect">
            <a:avLst/>
          </a:prstGeom>
        </p:spPr>
        <p:txBody>
          <a:bodyPr/>
          <a:lstStyle/>
          <a:p>
            <a:pPr marR="40639" lvl="0" defTabSz="914400">
              <a:spcBef>
                <a:spcPts val="500"/>
              </a:spcBef>
              <a:buClr>
                <a:srgbClr val="FFFFFF"/>
              </a:buClr>
            </a:pPr>
            <a:r>
              <a:rPr sz="2000" dirty="0">
                <a:uFill>
                  <a:solidFill>
                    <a:srgbClr val="FFFFFF"/>
                  </a:solidFill>
                </a:uFill>
                <a:latin typeface="Arial"/>
                <a:ea typeface="Arial"/>
                <a:cs typeface="Arial"/>
                <a:sym typeface="Arial"/>
              </a:rPr>
              <a:t>An embedded link to a 3:45 minute KKK </a:t>
            </a:r>
            <a:r>
              <a:rPr sz="2000" dirty="0" err="1">
                <a:uFill>
                  <a:solidFill>
                    <a:srgbClr val="FFFFFF"/>
                  </a:solidFill>
                </a:uFill>
                <a:latin typeface="Arial"/>
                <a:ea typeface="Arial"/>
                <a:cs typeface="Arial"/>
                <a:sym typeface="Arial"/>
              </a:rPr>
              <a:t>Youtube</a:t>
            </a:r>
            <a:r>
              <a:rPr sz="2000" dirty="0">
                <a:uFill>
                  <a:solidFill>
                    <a:srgbClr val="FFFFFF"/>
                  </a:solidFill>
                </a:uFill>
                <a:latin typeface="Arial"/>
                <a:ea typeface="Arial"/>
                <a:cs typeface="Arial"/>
                <a:sym typeface="Arial"/>
              </a:rPr>
              <a:t> video begins </a:t>
            </a:r>
            <a:r>
              <a:rPr lang="en-US" sz="2000" dirty="0" smtClean="0">
                <a:uFill>
                  <a:solidFill>
                    <a:srgbClr val="FFFFFF"/>
                  </a:solidFill>
                </a:uFill>
                <a:latin typeface="Arial"/>
                <a:ea typeface="Arial"/>
                <a:cs typeface="Arial"/>
                <a:sym typeface="Arial"/>
              </a:rPr>
              <a:t>next</a:t>
            </a:r>
            <a:r>
              <a:rPr lang="en-US" sz="2000" baseline="0" dirty="0" smtClean="0">
                <a:uFill>
                  <a:solidFill>
                    <a:srgbClr val="FFFFFF"/>
                  </a:solidFill>
                </a:uFill>
                <a:latin typeface="Arial"/>
                <a:ea typeface="Arial"/>
                <a:cs typeface="Arial"/>
                <a:sym typeface="Arial"/>
              </a:rPr>
              <a:t> slide</a:t>
            </a:r>
            <a:endParaRPr sz="2000" dirty="0">
              <a:uFill>
                <a:solidFill>
                  <a:srgbClr val="FFFFFF"/>
                </a:solidFill>
              </a:uFill>
              <a:latin typeface="Arial"/>
              <a:ea typeface="Arial"/>
              <a:cs typeface="Arial"/>
              <a:sym typeface="Arial"/>
            </a:endParaRPr>
          </a:p>
          <a:p>
            <a:pPr marR="40639" lvl="0" defTabSz="914400">
              <a:spcBef>
                <a:spcPts val="500"/>
              </a:spcBef>
              <a:buClr>
                <a:srgbClr val="FFFFFF"/>
              </a:buClr>
            </a:pPr>
            <a:r>
              <a:rPr sz="2000" dirty="0">
                <a:uFill>
                  <a:solidFill>
                    <a:srgbClr val="FFFFFF"/>
                  </a:solidFill>
                </a:uFill>
                <a:latin typeface="Arial"/>
                <a:ea typeface="Arial"/>
                <a:cs typeface="Arial"/>
                <a:sym typeface="Arial"/>
              </a:rPr>
              <a:t>Mac users, click on black circle to open browser and view a 3:45 minute KKK </a:t>
            </a:r>
            <a:r>
              <a:rPr sz="2000" dirty="0" err="1">
                <a:uFill>
                  <a:solidFill>
                    <a:srgbClr val="FFFFFF"/>
                  </a:solidFill>
                </a:uFill>
                <a:latin typeface="Arial"/>
                <a:ea typeface="Arial"/>
                <a:cs typeface="Arial"/>
                <a:sym typeface="Arial"/>
              </a:rPr>
              <a:t>Youtube</a:t>
            </a:r>
            <a:r>
              <a:rPr sz="2000" dirty="0">
                <a:uFill>
                  <a:solidFill>
                    <a:srgbClr val="FFFFFF"/>
                  </a:solidFill>
                </a:uFill>
                <a:latin typeface="Arial"/>
                <a:ea typeface="Arial"/>
                <a:cs typeface="Arial"/>
                <a:sym typeface="Arial"/>
              </a:rPr>
              <a:t> video.</a:t>
            </a:r>
          </a:p>
          <a:p>
            <a:pPr marR="40639" lvl="0" defTabSz="914400">
              <a:spcBef>
                <a:spcPts val="500"/>
              </a:spcBef>
              <a:buClr>
                <a:srgbClr val="FFFFFF"/>
              </a:buClr>
            </a:pPr>
            <a:r>
              <a:rPr sz="2000" i="1" dirty="0">
                <a:uFill>
                  <a:solidFill>
                    <a:srgbClr val="FFFFFF"/>
                  </a:solidFill>
                </a:uFill>
                <a:latin typeface="Arial"/>
                <a:ea typeface="Arial"/>
                <a:cs typeface="Arial"/>
                <a:sym typeface="Arial"/>
              </a:rPr>
              <a:t>Original link</a:t>
            </a:r>
            <a:r>
              <a:rPr sz="2000" dirty="0">
                <a:uFill>
                  <a:solidFill>
                    <a:srgbClr val="FFFFFF"/>
                  </a:solidFill>
                </a:uFill>
                <a:latin typeface="Arial"/>
                <a:ea typeface="Arial"/>
                <a:cs typeface="Arial"/>
                <a:sym typeface="Arial"/>
              </a:rPr>
              <a:t>: https://www.youtube.com/watch?v=GlRncI5nem8</a:t>
            </a:r>
          </a:p>
          <a:p>
            <a:pPr marR="57799" lvl="1" indent="0" defTabSz="1295400">
              <a:lnSpc>
                <a:spcPct val="90000"/>
              </a:lnSpc>
              <a:spcBef>
                <a:spcPts val="700"/>
              </a:spcBef>
              <a:buClr>
                <a:srgbClr val="FFFFFF"/>
              </a:buClr>
              <a:buFont typeface="Arial"/>
            </a:pPr>
            <a:endParaRPr sz="1600" dirty="0">
              <a:solidFill>
                <a:srgbClr val="232323"/>
              </a:solidFill>
              <a:uFill>
                <a:solidFill>
                  <a:srgbClr val="FFFFFF"/>
                </a:solidFill>
              </a:uFill>
              <a:latin typeface="Arial"/>
              <a:ea typeface="Arial"/>
              <a:cs typeface="Arial"/>
              <a:sym typeface="Arial"/>
            </a:endParaRPr>
          </a:p>
          <a:p>
            <a:pPr marR="57799" lvl="1" indent="0" defTabSz="1295400">
              <a:lnSpc>
                <a:spcPct val="90000"/>
              </a:lnSpc>
              <a:spcBef>
                <a:spcPts val="700"/>
              </a:spcBef>
              <a:buClr>
                <a:srgbClr val="FFFFFF"/>
              </a:buClr>
              <a:buFont typeface="Arial"/>
            </a:pPr>
            <a:r>
              <a:rPr sz="3000" dirty="0">
                <a:solidFill>
                  <a:srgbClr val="232323"/>
                </a:solidFill>
                <a:uFill>
                  <a:solidFill>
                    <a:srgbClr val="FFFFFF"/>
                  </a:solidFill>
                </a:uFill>
                <a:latin typeface="Arial"/>
                <a:ea typeface="Arial"/>
                <a:cs typeface="Arial"/>
                <a:sym typeface="Arial"/>
              </a:rPr>
              <a:t>During reconstruction, President Grant’s campaign against the KKK had largely eliminated it.  However, in 1915 a former Methodist circuit preacher from Atlanta, Colonel William J. Simmons revived the organization.</a:t>
            </a:r>
          </a:p>
          <a:p>
            <a:pPr marR="57799" lvl="1" indent="0" defTabSz="1295400">
              <a:lnSpc>
                <a:spcPct val="90000"/>
              </a:lnSpc>
              <a:spcBef>
                <a:spcPts val="700"/>
              </a:spcBef>
              <a:buClr>
                <a:srgbClr val="FFFFFF"/>
              </a:buClr>
              <a:buFont typeface="Arial"/>
            </a:pPr>
            <a:endParaRPr sz="3000" dirty="0">
              <a:solidFill>
                <a:srgbClr val="232323"/>
              </a:solidFill>
              <a:uFill>
                <a:solidFill>
                  <a:srgbClr val="FFFFFF"/>
                </a:solidFill>
              </a:uFill>
              <a:latin typeface="Arial"/>
              <a:ea typeface="Arial"/>
              <a:cs typeface="Arial"/>
              <a:sym typeface="Arial"/>
            </a:endParaRPr>
          </a:p>
          <a:p>
            <a:pPr marR="57799" lvl="1" indent="0" defTabSz="1295400">
              <a:lnSpc>
                <a:spcPct val="90000"/>
              </a:lnSpc>
              <a:spcBef>
                <a:spcPts val="700"/>
              </a:spcBef>
              <a:buClr>
                <a:srgbClr val="FFFFFF"/>
              </a:buClr>
              <a:buFont typeface="Arial"/>
            </a:pPr>
            <a:r>
              <a:rPr sz="3000" dirty="0">
                <a:solidFill>
                  <a:srgbClr val="232323"/>
                </a:solidFill>
                <a:uFill>
                  <a:solidFill>
                    <a:srgbClr val="FFFFFF"/>
                  </a:solidFill>
                </a:uFill>
                <a:latin typeface="Arial"/>
                <a:ea typeface="Arial"/>
                <a:cs typeface="Arial"/>
                <a:sym typeface="Arial"/>
              </a:rPr>
              <a:t>W.A.S.P. White Anglo-Saxon Protestant</a:t>
            </a:r>
            <a:endParaRPr sz="1600" dirty="0">
              <a:solidFill>
                <a:srgbClr val="232323"/>
              </a:solidFill>
              <a:uFill>
                <a:solidFill>
                  <a:srgbClr val="FFFFFF"/>
                </a:solidFill>
              </a:uFill>
              <a:latin typeface="Arial"/>
              <a:ea typeface="Arial"/>
              <a:cs typeface="Arial"/>
              <a:sym typeface="Arial"/>
            </a:endParaRPr>
          </a:p>
          <a:p>
            <a:pPr marR="57799" lvl="1" indent="0" defTabSz="1295400">
              <a:lnSpc>
                <a:spcPct val="90000"/>
              </a:lnSpc>
              <a:spcBef>
                <a:spcPts val="700"/>
              </a:spcBef>
              <a:buClr>
                <a:srgbClr val="FFFFFF"/>
              </a:buClr>
              <a:buFont typeface="Arial"/>
            </a:pPr>
            <a:endParaRPr sz="1600" dirty="0">
              <a:solidFill>
                <a:srgbClr val="232323"/>
              </a:solidFill>
              <a:uFill>
                <a:solidFill>
                  <a:srgbClr val="FFFFFF"/>
                </a:solidFill>
              </a:uFill>
              <a:latin typeface="Arial"/>
              <a:ea typeface="Arial"/>
              <a:cs typeface="Arial"/>
              <a:sym typeface="Arial"/>
            </a:endParaRPr>
          </a:p>
          <a:p>
            <a:pPr marR="57799" lvl="1" indent="0" defTabSz="1295400">
              <a:lnSpc>
                <a:spcPct val="90000"/>
              </a:lnSpc>
              <a:spcBef>
                <a:spcPts val="700"/>
              </a:spcBef>
              <a:buClr>
                <a:srgbClr val="FFFFFF"/>
              </a:buClr>
            </a:pPr>
            <a:r>
              <a:rPr sz="3000" dirty="0">
                <a:solidFill>
                  <a:srgbClr val="232323"/>
                </a:solidFill>
                <a:uFill>
                  <a:solidFill>
                    <a:srgbClr val="FFFFFF"/>
                  </a:solidFill>
                </a:uFill>
                <a:latin typeface="Arial"/>
                <a:ea typeface="Arial"/>
                <a:cs typeface="Arial"/>
                <a:sym typeface="Arial"/>
              </a:rPr>
              <a:t>In 1925 Indiana’s politically powerful Grand Dragon, David Stephenson, raped his young secretary.  She swallowed poison the next day, he panicked, didn't call a Dr.  She died weeks later and Stephenson went to jail.  From Jail, he revealed the details of the political corruption of the Klan and how it was used to make loads of money.  The soon faded after that.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Blank copy 1">
    <p:spTree>
      <p:nvGrpSpPr>
        <p:cNvPr id="1" name=""/>
        <p:cNvGrpSpPr/>
        <p:nvPr/>
      </p:nvGrpSpPr>
      <p:grpSpPr>
        <a:xfrm>
          <a:off x="0" y="0"/>
          <a:ext cx="0" cy="0"/>
          <a:chOff x="0" y="0"/>
          <a:chExt cx="0" cy="0"/>
        </a:xfrm>
      </p:grpSpPr>
      <p:sp>
        <p:nvSpPr>
          <p:cNvPr id="5" name="Shape 5"/>
          <p:cNvSpPr/>
          <p:nvPr/>
        </p:nvSpPr>
        <p:spPr>
          <a:xfrm>
            <a:off x="-12700" y="-50800"/>
            <a:ext cx="9366250" cy="6927850"/>
          </a:xfrm>
          <a:prstGeom prst="rect">
            <a:avLst/>
          </a:prstGeom>
          <a:solidFill>
            <a:srgbClr val="B53E00"/>
          </a:solidFill>
          <a:ln w="12700">
            <a:solidFill/>
            <a:miter lim="400000"/>
          </a:ln>
        </p:spPr>
        <p:txBody>
          <a:bodyPr lIns="0" tIns="0" rIns="0" bIns="0" anchor="ct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pic>
        <p:nvPicPr>
          <p:cNvPr id="6" name="ppt background.jpg"/>
          <p:cNvPicPr/>
          <p:nvPr/>
        </p:nvPicPr>
        <p:blipFill>
          <a:blip r:embed="rId2">
            <a:extLst/>
          </a:blip>
          <a:stretch>
            <a:fillRect/>
          </a:stretch>
        </p:blipFill>
        <p:spPr>
          <a:xfrm>
            <a:off x="-635000" y="-165100"/>
            <a:ext cx="9829801" cy="7035828"/>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Blank copy 3">
    <p:spTree>
      <p:nvGrpSpPr>
        <p:cNvPr id="1" name=""/>
        <p:cNvGrpSpPr/>
        <p:nvPr/>
      </p:nvGrpSpPr>
      <p:grpSpPr>
        <a:xfrm>
          <a:off x="0" y="0"/>
          <a:ext cx="0" cy="0"/>
          <a:chOff x="0" y="0"/>
          <a:chExt cx="0" cy="0"/>
        </a:xfrm>
      </p:grpSpPr>
      <p:pic>
        <p:nvPicPr>
          <p:cNvPr id="8" name="Wood.jpg"/>
          <p:cNvPicPr/>
          <p:nvPr/>
        </p:nvPicPr>
        <p:blipFill>
          <a:blip r:embed="rId2">
            <a:extLst/>
          </a:blip>
          <a:stretch>
            <a:fillRect/>
          </a:stretch>
        </p:blipFill>
        <p:spPr>
          <a:xfrm>
            <a:off x="-1752600" y="-825500"/>
            <a:ext cx="11163269" cy="7708900"/>
          </a:xfrm>
          <a:prstGeom prst="rect">
            <a:avLst/>
          </a:prstGeom>
          <a:ln w="12700">
            <a:miter lim="400000"/>
          </a:ln>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Blank copy 4">
    <p:spTree>
      <p:nvGrpSpPr>
        <p:cNvPr id="1" name=""/>
        <p:cNvGrpSpPr/>
        <p:nvPr/>
      </p:nvGrpSpPr>
      <p:grpSpPr>
        <a:xfrm>
          <a:off x="0" y="0"/>
          <a:ext cx="0" cy="0"/>
          <a:chOff x="0" y="0"/>
          <a:chExt cx="0" cy="0"/>
        </a:xfrm>
      </p:grpSpPr>
      <p:pic>
        <p:nvPicPr>
          <p:cNvPr id="10" name="old paper.gif"/>
          <p:cNvPicPr/>
          <p:nvPr/>
        </p:nvPicPr>
        <p:blipFill>
          <a:blip r:embed="rId2">
            <a:extLst/>
          </a:blip>
          <a:stretch>
            <a:fillRect/>
          </a:stretch>
        </p:blipFill>
        <p:spPr>
          <a:xfrm>
            <a:off x="-2806700" y="-279400"/>
            <a:ext cx="15341576" cy="7416797"/>
          </a:xfrm>
          <a:prstGeom prst="rect">
            <a:avLst/>
          </a:prstGeom>
          <a:ln w="12700">
            <a:miter lim="400000"/>
          </a:ln>
          <a:effectLst>
            <a:outerShdw blurRad="279400" dist="12700" dir="2700000" rotWithShape="0">
              <a:srgbClr val="000000"/>
            </a:outerShdw>
          </a:effectLst>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Blank copy 5">
    <p:spTree>
      <p:nvGrpSpPr>
        <p:cNvPr id="1" name=""/>
        <p:cNvGrpSpPr/>
        <p:nvPr/>
      </p:nvGrpSpPr>
      <p:grpSpPr>
        <a:xfrm>
          <a:off x="0" y="0"/>
          <a:ext cx="0" cy="0"/>
          <a:chOff x="0" y="0"/>
          <a:chExt cx="0" cy="0"/>
        </a:xfrm>
      </p:grpSpPr>
      <p:sp>
        <p:nvSpPr>
          <p:cNvPr id="12" name="Shape 12"/>
          <p:cNvSpPr/>
          <p:nvPr/>
        </p:nvSpPr>
        <p:spPr>
          <a:xfrm>
            <a:off x="-749300" y="-76200"/>
            <a:ext cx="10109200" cy="6946900"/>
          </a:xfrm>
          <a:prstGeom prst="rect">
            <a:avLst/>
          </a:prstGeom>
          <a:solidFill>
            <a:srgbClr val="5173E9"/>
          </a:solidFill>
          <a:ln w="12700">
            <a:solidFill/>
            <a:miter lim="400000"/>
          </a:ln>
        </p:spPr>
        <p:txBody>
          <a:bodyPr lIns="0" tIns="0" rIns="0" bIns="0" anchor="ct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sp>
        <p:nvSpPr>
          <p:cNvPr id="13" name="Shape 13"/>
          <p:cNvSpPr/>
          <p:nvPr/>
        </p:nvSpPr>
        <p:spPr>
          <a:xfrm>
            <a:off x="-101600" y="-660400"/>
            <a:ext cx="9251950" cy="7683500"/>
          </a:xfrm>
          <a:prstGeom prst="rect">
            <a:avLst/>
          </a:prstGeom>
          <a:solidFill>
            <a:srgbClr val="E9E7D0"/>
          </a:solidFill>
          <a:ln w="12700">
            <a:solidFill/>
            <a:miter lim="400000"/>
          </a:ln>
        </p:spPr>
        <p:txBody>
          <a:bodyPr lIns="0" tIns="0" rIns="0" bIns="0" anchor="ct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Blank">
    <p:spTree>
      <p:nvGrpSpPr>
        <p:cNvPr id="1" name=""/>
        <p:cNvGrpSpPr/>
        <p:nvPr/>
      </p:nvGrpSpPr>
      <p:grpSpPr>
        <a:xfrm>
          <a:off x="0" y="0"/>
          <a:ext cx="0" cy="0"/>
          <a:chOff x="0" y="0"/>
          <a:chExt cx="0" cy="0"/>
        </a:xfrm>
      </p:grpSpPr>
      <p:sp>
        <p:nvSpPr>
          <p:cNvPr id="15" name="Shape 15"/>
          <p:cNvSpPr/>
          <p:nvPr/>
        </p:nvSpPr>
        <p:spPr>
          <a:xfrm>
            <a:off x="-12700" y="-88900"/>
            <a:ext cx="9182100" cy="6959600"/>
          </a:xfrm>
          <a:prstGeom prst="rect">
            <a:avLst/>
          </a:prstGeom>
          <a:solidFill>
            <a:srgbClr val="020202"/>
          </a:solidFill>
          <a:ln w="12700">
            <a:solidFill/>
            <a:miter lim="400000"/>
          </a:ln>
        </p:spPr>
        <p:txBody>
          <a:bodyPr lIns="0" tIns="0" rIns="0" bIns="0" anchor="ctr"/>
          <a:lstStyle/>
          <a:p>
            <a:pPr lvl="0">
              <a:lnSpc>
                <a:spcPts val="13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effectLst>
                  <a:outerShdw blurRad="38100" dist="12700" dir="5400000" rotWithShape="0">
                    <a:srgbClr val="000000">
                      <a:alpha val="50000"/>
                    </a:srgbClr>
                  </a:outerShdw>
                </a:effectLst>
              </a:defRPr>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15875" y="-88900"/>
            <a:ext cx="9182100" cy="6959600"/>
          </a:xfrm>
          <a:prstGeom prst="rect">
            <a:avLst/>
          </a:prstGeom>
          <a:solidFill>
            <a:srgbClr val="020202"/>
          </a:solidFill>
          <a:ln w="12700">
            <a:solidFill/>
            <a:miter lim="400000"/>
          </a:ln>
        </p:spPr>
        <p:txBody>
          <a:bodyPr lIns="0" tIns="0" rIns="0" bIns="0" anchor="ct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algn="ctr" defTabSz="457200">
        <a:lnSpc>
          <a:spcPts val="52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Times"/>
        </a:defRPr>
      </a:lvl1pPr>
      <a:lvl2pPr indent="228600" algn="ctr" defTabSz="457200">
        <a:lnSpc>
          <a:spcPts val="52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Times"/>
        </a:defRPr>
      </a:lvl2pPr>
      <a:lvl3pPr indent="457200" algn="ctr" defTabSz="457200">
        <a:lnSpc>
          <a:spcPts val="52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Times"/>
        </a:defRPr>
      </a:lvl3pPr>
      <a:lvl4pPr indent="685800" algn="ctr" defTabSz="457200">
        <a:lnSpc>
          <a:spcPts val="52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Times"/>
        </a:defRPr>
      </a:lvl4pPr>
      <a:lvl5pPr indent="914400" algn="ctr" defTabSz="457200">
        <a:lnSpc>
          <a:spcPts val="52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Times"/>
        </a:defRPr>
      </a:lvl5pPr>
      <a:lvl6pPr indent="1143000" algn="ctr" defTabSz="457200">
        <a:lnSpc>
          <a:spcPts val="52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Times"/>
        </a:defRPr>
      </a:lvl6pPr>
      <a:lvl7pPr indent="1371600" algn="ctr" defTabSz="457200">
        <a:lnSpc>
          <a:spcPts val="52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Times"/>
        </a:defRPr>
      </a:lvl7pPr>
      <a:lvl8pPr indent="1600200" algn="ctr" defTabSz="457200">
        <a:lnSpc>
          <a:spcPts val="52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Times"/>
        </a:defRPr>
      </a:lvl8pPr>
      <a:lvl9pPr indent="1828800" algn="ctr" defTabSz="457200">
        <a:lnSpc>
          <a:spcPts val="52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Times"/>
        </a:defRPr>
      </a:lvl9pPr>
    </p:titleStyle>
    <p:bodyStyle>
      <a:lvl1pPr marL="355600" indent="-355600" defTabSz="457200">
        <a:lnSpc>
          <a:spcPts val="3800"/>
        </a:lnSpc>
        <a:spcBef>
          <a:spcPts val="800"/>
        </a:spcBef>
        <a:buSzPct val="100000"/>
        <a:buChar char="•"/>
        <a:tabLst>
          <a:tab pos="304800" algn="l"/>
          <a:tab pos="317500" algn="l"/>
          <a:tab pos="673100" algn="l"/>
          <a:tab pos="1028700" algn="l"/>
          <a:tab pos="1384300" algn="l"/>
          <a:tab pos="1739900" algn="l"/>
          <a:tab pos="2095500" algn="l"/>
          <a:tab pos="2451100" algn="l"/>
          <a:tab pos="2806700" algn="l"/>
          <a:tab pos="3162300" algn="l"/>
          <a:tab pos="3517900" algn="l"/>
          <a:tab pos="3873500" algn="l"/>
          <a:tab pos="4229100" algn="l"/>
        </a:tabLst>
        <a:defRPr sz="3200">
          <a:latin typeface="+mn-lt"/>
          <a:ea typeface="+mn-ea"/>
          <a:cs typeface="+mn-cs"/>
          <a:sym typeface="Times"/>
        </a:defRPr>
      </a:lvl1pPr>
      <a:lvl2pPr marL="820057" indent="-362857" defTabSz="457200">
        <a:lnSpc>
          <a:spcPts val="3800"/>
        </a:lnSpc>
        <a:spcBef>
          <a:spcPts val="800"/>
        </a:spcBef>
        <a:buSzPct val="100000"/>
        <a:buChar char="•"/>
        <a:tabLst>
          <a:tab pos="304800" algn="l"/>
          <a:tab pos="317500" algn="l"/>
          <a:tab pos="673100" algn="l"/>
          <a:tab pos="1028700" algn="l"/>
          <a:tab pos="1384300" algn="l"/>
          <a:tab pos="1739900" algn="l"/>
          <a:tab pos="2095500" algn="l"/>
          <a:tab pos="2451100" algn="l"/>
          <a:tab pos="2806700" algn="l"/>
          <a:tab pos="3162300" algn="l"/>
          <a:tab pos="3517900" algn="l"/>
          <a:tab pos="3873500" algn="l"/>
          <a:tab pos="4229100" algn="l"/>
        </a:tabLst>
        <a:defRPr sz="3200">
          <a:latin typeface="+mn-lt"/>
          <a:ea typeface="+mn-ea"/>
          <a:cs typeface="+mn-cs"/>
          <a:sym typeface="Times"/>
        </a:defRPr>
      </a:lvl2pPr>
      <a:lvl3pPr marL="1242946" indent="-328546" defTabSz="457200">
        <a:lnSpc>
          <a:spcPts val="3800"/>
        </a:lnSpc>
        <a:spcBef>
          <a:spcPts val="800"/>
        </a:spcBef>
        <a:buSzPct val="100000"/>
        <a:buChar char="•"/>
        <a:tabLst>
          <a:tab pos="304800" algn="l"/>
          <a:tab pos="317500" algn="l"/>
          <a:tab pos="673100" algn="l"/>
          <a:tab pos="1028700" algn="l"/>
          <a:tab pos="1384300" algn="l"/>
          <a:tab pos="1739900" algn="l"/>
          <a:tab pos="2095500" algn="l"/>
          <a:tab pos="2451100" algn="l"/>
          <a:tab pos="2806700" algn="l"/>
          <a:tab pos="3162300" algn="l"/>
          <a:tab pos="3517900" algn="l"/>
          <a:tab pos="3873500" algn="l"/>
          <a:tab pos="4229100" algn="l"/>
        </a:tabLst>
        <a:defRPr sz="3200">
          <a:latin typeface="+mn-lt"/>
          <a:ea typeface="+mn-ea"/>
          <a:cs typeface="+mn-cs"/>
          <a:sym typeface="Times"/>
        </a:defRPr>
      </a:lvl3pPr>
      <a:lvl4pPr marL="1798320" indent="-426720" defTabSz="457200">
        <a:lnSpc>
          <a:spcPts val="3800"/>
        </a:lnSpc>
        <a:spcBef>
          <a:spcPts val="800"/>
        </a:spcBef>
        <a:buSzPct val="100000"/>
        <a:buChar char="•"/>
        <a:tabLst>
          <a:tab pos="304800" algn="l"/>
          <a:tab pos="317500" algn="l"/>
          <a:tab pos="673100" algn="l"/>
          <a:tab pos="1028700" algn="l"/>
          <a:tab pos="1384300" algn="l"/>
          <a:tab pos="1739900" algn="l"/>
          <a:tab pos="2095500" algn="l"/>
          <a:tab pos="2451100" algn="l"/>
          <a:tab pos="2806700" algn="l"/>
          <a:tab pos="3162300" algn="l"/>
          <a:tab pos="3517900" algn="l"/>
          <a:tab pos="3873500" algn="l"/>
          <a:tab pos="4229100" algn="l"/>
        </a:tabLst>
        <a:defRPr sz="3200">
          <a:latin typeface="+mn-lt"/>
          <a:ea typeface="+mn-ea"/>
          <a:cs typeface="+mn-cs"/>
          <a:sym typeface="Times"/>
        </a:defRPr>
      </a:lvl4pPr>
      <a:lvl5pPr indent="1828800" defTabSz="457200">
        <a:lnSpc>
          <a:spcPts val="3800"/>
        </a:lnSpc>
        <a:spcBef>
          <a:spcPts val="800"/>
        </a:spcBef>
        <a:tabLst>
          <a:tab pos="304800" algn="l"/>
          <a:tab pos="317500" algn="l"/>
          <a:tab pos="673100" algn="l"/>
          <a:tab pos="1028700" algn="l"/>
          <a:tab pos="1384300" algn="l"/>
          <a:tab pos="1739900" algn="l"/>
          <a:tab pos="2095500" algn="l"/>
          <a:tab pos="2451100" algn="l"/>
          <a:tab pos="2806700" algn="l"/>
          <a:tab pos="3162300" algn="l"/>
          <a:tab pos="3517900" algn="l"/>
          <a:tab pos="3873500" algn="l"/>
          <a:tab pos="4229100" algn="l"/>
        </a:tabLst>
        <a:defRPr sz="3200">
          <a:latin typeface="+mn-lt"/>
          <a:ea typeface="+mn-ea"/>
          <a:cs typeface="+mn-cs"/>
          <a:sym typeface="Times"/>
        </a:defRPr>
      </a:lvl5pPr>
      <a:lvl6pPr indent="2184400" defTabSz="457200">
        <a:lnSpc>
          <a:spcPts val="3800"/>
        </a:lnSpc>
        <a:spcBef>
          <a:spcPts val="800"/>
        </a:spcBef>
        <a:tabLst>
          <a:tab pos="304800" algn="l"/>
          <a:tab pos="317500" algn="l"/>
          <a:tab pos="673100" algn="l"/>
          <a:tab pos="1028700" algn="l"/>
          <a:tab pos="1384300" algn="l"/>
          <a:tab pos="1739900" algn="l"/>
          <a:tab pos="2095500" algn="l"/>
          <a:tab pos="2451100" algn="l"/>
          <a:tab pos="2806700" algn="l"/>
          <a:tab pos="3162300" algn="l"/>
          <a:tab pos="3517900" algn="l"/>
          <a:tab pos="3873500" algn="l"/>
          <a:tab pos="4229100" algn="l"/>
        </a:tabLst>
        <a:defRPr sz="3200">
          <a:latin typeface="+mn-lt"/>
          <a:ea typeface="+mn-ea"/>
          <a:cs typeface="+mn-cs"/>
          <a:sym typeface="Times"/>
        </a:defRPr>
      </a:lvl6pPr>
      <a:lvl7pPr indent="2540000" defTabSz="457200">
        <a:lnSpc>
          <a:spcPts val="3800"/>
        </a:lnSpc>
        <a:spcBef>
          <a:spcPts val="800"/>
        </a:spcBef>
        <a:tabLst>
          <a:tab pos="304800" algn="l"/>
          <a:tab pos="317500" algn="l"/>
          <a:tab pos="673100" algn="l"/>
          <a:tab pos="1028700" algn="l"/>
          <a:tab pos="1384300" algn="l"/>
          <a:tab pos="1739900" algn="l"/>
          <a:tab pos="2095500" algn="l"/>
          <a:tab pos="2451100" algn="l"/>
          <a:tab pos="2806700" algn="l"/>
          <a:tab pos="3162300" algn="l"/>
          <a:tab pos="3517900" algn="l"/>
          <a:tab pos="3873500" algn="l"/>
          <a:tab pos="4229100" algn="l"/>
        </a:tabLst>
        <a:defRPr sz="3200">
          <a:latin typeface="+mn-lt"/>
          <a:ea typeface="+mn-ea"/>
          <a:cs typeface="+mn-cs"/>
          <a:sym typeface="Times"/>
        </a:defRPr>
      </a:lvl7pPr>
      <a:lvl8pPr indent="2895600" defTabSz="457200">
        <a:lnSpc>
          <a:spcPts val="3800"/>
        </a:lnSpc>
        <a:spcBef>
          <a:spcPts val="800"/>
        </a:spcBef>
        <a:tabLst>
          <a:tab pos="304800" algn="l"/>
          <a:tab pos="317500" algn="l"/>
          <a:tab pos="673100" algn="l"/>
          <a:tab pos="1028700" algn="l"/>
          <a:tab pos="1384300" algn="l"/>
          <a:tab pos="1739900" algn="l"/>
          <a:tab pos="2095500" algn="l"/>
          <a:tab pos="2451100" algn="l"/>
          <a:tab pos="2806700" algn="l"/>
          <a:tab pos="3162300" algn="l"/>
          <a:tab pos="3517900" algn="l"/>
          <a:tab pos="3873500" algn="l"/>
          <a:tab pos="4229100" algn="l"/>
        </a:tabLst>
        <a:defRPr sz="3200">
          <a:latin typeface="+mn-lt"/>
          <a:ea typeface="+mn-ea"/>
          <a:cs typeface="+mn-cs"/>
          <a:sym typeface="Times"/>
        </a:defRPr>
      </a:lvl8pPr>
      <a:lvl9pPr indent="3251200" defTabSz="457200">
        <a:lnSpc>
          <a:spcPts val="3800"/>
        </a:lnSpc>
        <a:spcBef>
          <a:spcPts val="800"/>
        </a:spcBef>
        <a:tabLst>
          <a:tab pos="304800" algn="l"/>
          <a:tab pos="317500" algn="l"/>
          <a:tab pos="673100" algn="l"/>
          <a:tab pos="1028700" algn="l"/>
          <a:tab pos="1384300" algn="l"/>
          <a:tab pos="1739900" algn="l"/>
          <a:tab pos="2095500" algn="l"/>
          <a:tab pos="2451100" algn="l"/>
          <a:tab pos="2806700" algn="l"/>
          <a:tab pos="3162300" algn="l"/>
          <a:tab pos="3517900" algn="l"/>
          <a:tab pos="3873500" algn="l"/>
          <a:tab pos="4229100" algn="l"/>
        </a:tabLst>
        <a:defRPr sz="3200">
          <a:latin typeface="+mn-lt"/>
          <a:ea typeface="+mn-ea"/>
          <a:cs typeface="+mn-cs"/>
          <a:sym typeface="Times"/>
        </a:defRPr>
      </a:lvl9pPr>
    </p:bodyStyle>
    <p:otherStyle>
      <a:lvl1pPr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1pPr>
      <a:lvl2pPr indent="228600"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2pPr>
      <a:lvl3pPr indent="457200"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3pPr>
      <a:lvl4pPr indent="685800"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4pPr>
      <a:lvl5pPr indent="914400"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5pPr>
      <a:lvl6pPr indent="1143000"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6pPr>
      <a:lvl7pPr indent="1371600"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7pPr>
      <a:lvl8pPr indent="1600200"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8pPr>
      <a:lvl9pPr indent="1828800"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25.jpeg"/><Relationship Id="rId5" Type="http://schemas.openxmlformats.org/officeDocument/2006/relationships/hyperlink" Target="https://www.youtube.com/watch?v=GlRncI5nem8" TargetMode="External"/><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36.jpeg"/><Relationship Id="rId5" Type="http://schemas.openxmlformats.org/officeDocument/2006/relationships/hyperlink" Target="https://www.youtube.com/watch?v=UBQBLUBnYFM&amp;feature=youtu.be" TargetMode="External"/><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jpeg"/><Relationship Id="rId7" Type="http://schemas.openxmlformats.org/officeDocument/2006/relationships/image" Target="../media/image40.jpe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5" Type="http://schemas.openxmlformats.org/officeDocument/2006/relationships/hyperlink" Target="https://www.youtube.com/watch?v=AEV4Abgoqb8" TargetMode="External"/><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1.png"/><Relationship Id="rId5" Type="http://schemas.openxmlformats.org/officeDocument/2006/relationships/hyperlink" Target="https://www.youtube.com/watch?v=AEV4Abgoqb8" TargetMode="External"/><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4.tiff"/></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hyperlink" Target="https://www.youtube.com/watch?v=GlRncI5nem8" TargetMode="External"/><Relationship Id="rId5" Type="http://schemas.openxmlformats.org/officeDocument/2006/relationships/hyperlink" Target="https://www.youtube.com/watch?v=UYCaob7MDA8" TargetMode="External"/><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 name="2910826997_dc23744549.jpg"/>
          <p:cNvPicPr/>
          <p:nvPr/>
        </p:nvPicPr>
        <p:blipFill>
          <a:blip r:embed="rId3">
            <a:extLst/>
          </a:blip>
          <a:srcRect b="30743"/>
          <a:stretch>
            <a:fillRect/>
          </a:stretch>
        </p:blipFill>
        <p:spPr>
          <a:xfrm>
            <a:off x="7342" y="997203"/>
            <a:ext cx="9144001" cy="4863594"/>
          </a:xfrm>
          <a:prstGeom prst="rect">
            <a:avLst/>
          </a:prstGeom>
          <a:ln w="12700">
            <a:miter lim="400000"/>
          </a:ln>
          <a:effectLst>
            <a:reflection stA="50000" endPos="40000" dir="5400000" sy="-100000" algn="bl" rotWithShape="0"/>
          </a:effectLst>
        </p:spPr>
      </p:pic>
      <p:sp>
        <p:nvSpPr>
          <p:cNvPr id="20" name="Shape 20"/>
          <p:cNvSpPr/>
          <p:nvPr/>
        </p:nvSpPr>
        <p:spPr>
          <a:xfrm>
            <a:off x="-25400" y="-342900"/>
            <a:ext cx="9175750" cy="1231900"/>
          </a:xfrm>
          <a:prstGeom prst="rect">
            <a:avLst/>
          </a:prstGeom>
          <a:solidFill>
            <a:srgbClr val="020202"/>
          </a:solidFill>
          <a:ln w="12700">
            <a:solidFill/>
            <a:miter lim="400000"/>
          </a:ln>
        </p:spPr>
        <p:txBody>
          <a:bodyPr lIns="0" tIns="0" rIns="0" bIns="0" anchor="ct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sp>
        <p:nvSpPr>
          <p:cNvPr id="21" name="Shape 21"/>
          <p:cNvSpPr/>
          <p:nvPr/>
        </p:nvSpPr>
        <p:spPr>
          <a:xfrm>
            <a:off x="4507532" y="3416300"/>
            <a:ext cx="382936" cy="279401"/>
          </a:xfrm>
          <a:prstGeom prst="rect">
            <a:avLst/>
          </a:prstGeom>
          <a:ln w="12700">
            <a:miter lim="400000"/>
          </a:ln>
        </p:spPr>
        <p:txBody>
          <a:bodyPr wrap="none" lIns="50800" tIns="50800" rIns="50800" bIns="50800" anchor="ctr">
            <a:spAutoFit/>
          </a:bodyP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a:p>
        </p:txBody>
      </p:sp>
      <p:pic>
        <p:nvPicPr>
          <p:cNvPr id="22" name="Screen Shot 2014-12-23 at 7.56.26 AM.png"/>
          <p:cNvPicPr/>
          <p:nvPr/>
        </p:nvPicPr>
        <p:blipFill>
          <a:blip r:embed="rId4">
            <a:extLst/>
          </a:blip>
          <a:stretch>
            <a:fillRect/>
          </a:stretch>
        </p:blipFill>
        <p:spPr>
          <a:xfrm>
            <a:off x="469900" y="151171"/>
            <a:ext cx="6577136" cy="1592161"/>
          </a:xfrm>
          <a:prstGeom prst="rect">
            <a:avLst/>
          </a:prstGeom>
          <a:ln w="12700">
            <a:miter lim="400000"/>
          </a:ln>
        </p:spPr>
      </p:pic>
      <p:sp>
        <p:nvSpPr>
          <p:cNvPr id="23" name="Shape 23"/>
          <p:cNvSpPr/>
          <p:nvPr/>
        </p:nvSpPr>
        <p:spPr>
          <a:xfrm>
            <a:off x="832364" y="1622425"/>
            <a:ext cx="2604407" cy="685800"/>
          </a:xfrm>
          <a:prstGeom prst="rect">
            <a:avLst/>
          </a:prstGeom>
          <a:ln w="12700">
            <a:miter lim="400000"/>
          </a:ln>
          <a:effectLst>
            <a:outerShdw blurRad="63500" dir="2700000" rotWithShape="0">
              <a:srgbClr val="000000"/>
            </a:outerShdw>
          </a:effectLst>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none" lIns="0" tIns="0" rIns="0" bIns="0">
            <a:spAutoFit/>
          </a:bodyPr>
          <a:lstStyle>
            <a:lvl1pPr>
              <a:lnSpc>
                <a:spcPts val="49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100">
                <a:solidFill>
                  <a:srgbClr val="FFFFFF"/>
                </a:solidFill>
                <a:effectLst>
                  <a:outerShdw blurRad="12700" dist="63500" dir="3540000" rotWithShape="0">
                    <a:srgbClr val="000000"/>
                  </a:outerShdw>
                </a:effectLst>
                <a:latin typeface="Arial"/>
                <a:ea typeface="Arial"/>
                <a:cs typeface="Arial"/>
                <a:sym typeface="Arial"/>
              </a:defRPr>
            </a:lvl1pPr>
          </a:lstStyle>
          <a:p>
            <a:pPr lvl="0">
              <a:defRPr sz="1800">
                <a:solidFill>
                  <a:srgbClr val="000000"/>
                </a:solidFill>
                <a:effectLst/>
              </a:defRPr>
            </a:pPr>
            <a:r>
              <a:rPr sz="4100">
                <a:solidFill>
                  <a:srgbClr val="FFFFFF"/>
                </a:solidFill>
                <a:effectLst>
                  <a:outerShdw blurRad="12700" dist="63500" dir="3540000" rotWithShape="0">
                    <a:srgbClr val="000000"/>
                  </a:outerShdw>
                </a:effectLst>
              </a:rPr>
              <a:t>1920-1928</a:t>
            </a:r>
          </a:p>
        </p:txBody>
      </p:sp>
    </p:spTree>
  </p:cSld>
  <p:clrMapOvr>
    <a:masterClrMapping/>
  </p:clrMapOvr>
  <p:transition spd="slow">
    <p:cover/>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iterate type="lt">
                                    <p:tmAbs val="0"/>
                                  </p:iterate>
                                  <p:childTnLst>
                                    <p:set>
                                      <p:cBhvr>
                                        <p:cTn id="6" fill="hold"/>
                                        <p:tgtEl>
                                          <p:spTgt spid="23"/>
                                        </p:tgtEl>
                                        <p:attrNameLst>
                                          <p:attrName>style.visibility</p:attrName>
                                        </p:attrNameLst>
                                      </p:cBhvr>
                                      <p:to>
                                        <p:strVal val="visible"/>
                                      </p:to>
                                    </p:set>
                                    <p:animEffect transition="in" filter="dissolve">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animBg="1" advAuto="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 name="78410-050-290F9DEE.jpg"/>
          <p:cNvPicPr/>
          <p:nvPr/>
        </p:nvPicPr>
        <p:blipFill>
          <a:blip r:embed="rId4">
            <a:extLst/>
          </a:blip>
          <a:stretch>
            <a:fillRect/>
          </a:stretch>
        </p:blipFill>
        <p:spPr>
          <a:xfrm flipH="1">
            <a:off x="8668" y="-84833"/>
            <a:ext cx="9144523" cy="6947298"/>
          </a:xfrm>
          <a:prstGeom prst="rect">
            <a:avLst/>
          </a:prstGeom>
          <a:ln w="12700">
            <a:miter lim="400000"/>
          </a:ln>
        </p:spPr>
      </p:pic>
      <p:sp>
        <p:nvSpPr>
          <p:cNvPr id="49" name="Shape 49"/>
          <p:cNvSpPr/>
          <p:nvPr/>
        </p:nvSpPr>
        <p:spPr>
          <a:xfrm>
            <a:off x="-8930" y="-89297"/>
            <a:ext cx="9179719" cy="392906"/>
          </a:xfrm>
          <a:prstGeom prst="rect">
            <a:avLst/>
          </a:prstGeom>
          <a:solidFill>
            <a:srgbClr val="020202"/>
          </a:solidFill>
          <a:ln w="12700">
            <a:solidFill/>
            <a:miter lim="400000"/>
          </a:ln>
        </p:spPr>
        <p:txBody>
          <a:bodyPr lIns="0" tIns="0" rIns="0" bIns="0" anchor="ctr"/>
          <a:lstStyle/>
          <a:p>
            <a:pPr>
              <a:tabLst>
                <a:tab pos="357175" algn="l"/>
                <a:tab pos="714350" algn="l"/>
                <a:tab pos="1062595" algn="l"/>
                <a:tab pos="1419770" algn="l"/>
                <a:tab pos="1776945" algn="l"/>
                <a:tab pos="2134119" algn="l"/>
                <a:tab pos="2491294" algn="l"/>
                <a:tab pos="2848469" algn="l"/>
                <a:tab pos="3196714" algn="l"/>
                <a:tab pos="3553889" algn="l"/>
                <a:tab pos="3911064" algn="l"/>
                <a:tab pos="4268239" algn="l"/>
              </a:tabLst>
              <a:defRPr>
                <a:effectLst>
                  <a:outerShdw blurRad="38100" dist="12700" dir="5400000" rotWithShape="0">
                    <a:srgbClr val="000000">
                      <a:alpha val="50000"/>
                    </a:srgbClr>
                  </a:outerShdw>
                </a:effectLst>
              </a:defRPr>
            </a:pPr>
            <a:endParaRPr dirty="0"/>
          </a:p>
        </p:txBody>
      </p:sp>
      <p:sp>
        <p:nvSpPr>
          <p:cNvPr id="52" name="Shape 52"/>
          <p:cNvSpPr/>
          <p:nvPr/>
        </p:nvSpPr>
        <p:spPr>
          <a:xfrm>
            <a:off x="-116086" y="6759774"/>
            <a:ext cx="9179719" cy="250031"/>
          </a:xfrm>
          <a:prstGeom prst="rect">
            <a:avLst/>
          </a:prstGeom>
          <a:solidFill>
            <a:srgbClr val="020202"/>
          </a:solidFill>
          <a:ln w="12700">
            <a:solidFill/>
            <a:miter lim="400000"/>
          </a:ln>
        </p:spPr>
        <p:txBody>
          <a:bodyPr lIns="0" tIns="0" rIns="0" bIns="0" anchor="ctr"/>
          <a:lstStyle/>
          <a:p>
            <a:pPr>
              <a:tabLst>
                <a:tab pos="357175" algn="l"/>
                <a:tab pos="714350" algn="l"/>
                <a:tab pos="1062595" algn="l"/>
                <a:tab pos="1419770" algn="l"/>
                <a:tab pos="1776945" algn="l"/>
                <a:tab pos="2134119" algn="l"/>
                <a:tab pos="2491294" algn="l"/>
                <a:tab pos="2848469" algn="l"/>
                <a:tab pos="3196714" algn="l"/>
                <a:tab pos="3553889" algn="l"/>
                <a:tab pos="3911064" algn="l"/>
                <a:tab pos="4268239" algn="l"/>
              </a:tabLst>
              <a:defRPr>
                <a:effectLst>
                  <a:outerShdw blurRad="38100" dist="12700" dir="5400000" rotWithShape="0">
                    <a:srgbClr val="000000">
                      <a:alpha val="50000"/>
                    </a:srgbClr>
                  </a:outerShdw>
                </a:effectLst>
              </a:defRPr>
            </a:pPr>
            <a:endParaRPr dirty="0"/>
          </a:p>
        </p:txBody>
      </p:sp>
      <p:sp>
        <p:nvSpPr>
          <p:cNvPr id="54" name="Shape 54">
            <a:hlinkClick r:id="rId5"/>
          </p:cNvPr>
          <p:cNvSpPr/>
          <p:nvPr/>
        </p:nvSpPr>
        <p:spPr>
          <a:xfrm>
            <a:off x="8012107" y="6030122"/>
            <a:ext cx="613847" cy="5804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23C3D"/>
          </a:solidFill>
          <a:ln w="12700">
            <a:solidFill/>
            <a:miter lim="400000"/>
          </a:ln>
          <a:effectLst>
            <a:outerShdw blurRad="469900" dir="5400000" rotWithShape="0">
              <a:srgbClr val="FFFFFF"/>
            </a:outerShdw>
          </a:effectLst>
        </p:spPr>
        <p:txBody>
          <a:bodyPr lIns="0" tIns="0" rIns="0" bIns="0" anchor="ctr"/>
          <a:lstStyle/>
          <a:p>
            <a:pPr>
              <a:tabLst>
                <a:tab pos="357175" algn="l"/>
                <a:tab pos="714350" algn="l"/>
                <a:tab pos="1062595" algn="l"/>
                <a:tab pos="1419770" algn="l"/>
                <a:tab pos="1776945" algn="l"/>
                <a:tab pos="2134119" algn="l"/>
                <a:tab pos="2491294" algn="l"/>
                <a:tab pos="2848469" algn="l"/>
                <a:tab pos="3196714" algn="l"/>
                <a:tab pos="3553889" algn="l"/>
                <a:tab pos="3911064" algn="l"/>
                <a:tab pos="4268239" algn="l"/>
              </a:tabLst>
              <a:defRPr>
                <a:effectLst>
                  <a:outerShdw blurRad="38100" dist="12700" dir="5400000" rotWithShape="0">
                    <a:srgbClr val="000000">
                      <a:alpha val="50000"/>
                    </a:srgbClr>
                  </a:outerShdw>
                </a:effectLst>
              </a:defRPr>
            </a:pPr>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1772289"/>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 name="Shape 69"/>
          <p:cNvSpPr/>
          <p:nvPr/>
        </p:nvSpPr>
        <p:spPr>
          <a:xfrm>
            <a:off x="82993" y="111346"/>
            <a:ext cx="6241607" cy="707886"/>
          </a:xfrm>
          <a:prstGeom prst="rect">
            <a:avLst/>
          </a:prstGeom>
          <a:ln w="12700">
            <a:miter lim="400000"/>
          </a:ln>
          <a:effectLst>
            <a:outerShdw blurRad="152400" dist="12700" dir="16080000" rotWithShape="0">
              <a:srgbClr val="000000"/>
            </a:outerShdw>
          </a:effectLst>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lvl1pPr marL="114300" algn="l">
              <a:lnSpc>
                <a:spcPts val="55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 pos="10236200" algn="l"/>
              </a:tabLst>
              <a:defRPr sz="4600">
                <a:solidFill>
                  <a:srgbClr val="FFFFFF"/>
                </a:solidFill>
                <a:effectLst>
                  <a:outerShdw blurRad="152400" dist="12700" dir="16080000" rotWithShape="0">
                    <a:srgbClr val="000000"/>
                  </a:outerShdw>
                </a:effectLst>
                <a:latin typeface="Arial"/>
                <a:ea typeface="Arial"/>
                <a:cs typeface="Arial"/>
                <a:sym typeface="Arial"/>
              </a:defRPr>
            </a:lvl1pPr>
          </a:lstStyle>
          <a:p>
            <a:pPr lvl="0">
              <a:defRPr sz="1800">
                <a:solidFill>
                  <a:srgbClr val="000000"/>
                </a:solidFill>
                <a:effectLst/>
              </a:defRPr>
            </a:pPr>
            <a:r>
              <a:rPr lang="en-US" sz="4600" dirty="0" smtClean="0">
                <a:solidFill>
                  <a:srgbClr val="FFFFFF"/>
                </a:solidFill>
                <a:effectLst>
                  <a:outerShdw blurRad="152400" dist="12700" dir="16080000" rotWithShape="0">
                    <a:srgbClr val="000000"/>
                  </a:outerShdw>
                </a:effectLst>
              </a:rPr>
              <a:t>Targeting Immigrants</a:t>
            </a:r>
            <a:endParaRPr sz="4600" dirty="0">
              <a:solidFill>
                <a:srgbClr val="FFFFFF"/>
              </a:solidFill>
              <a:effectLst>
                <a:outerShdw blurRad="152400" dist="12700" dir="16080000" rotWithShape="0">
                  <a:srgbClr val="000000"/>
                </a:outerShdw>
              </a:effectLst>
            </a:endParaRPr>
          </a:p>
        </p:txBody>
      </p:sp>
      <p:grpSp>
        <p:nvGrpSpPr>
          <p:cNvPr id="72" name="Group 72"/>
          <p:cNvGrpSpPr/>
          <p:nvPr/>
        </p:nvGrpSpPr>
        <p:grpSpPr>
          <a:xfrm>
            <a:off x="101600" y="2409699"/>
            <a:ext cx="3898900" cy="2500312"/>
            <a:chOff x="0" y="0"/>
            <a:chExt cx="3898900" cy="2500311"/>
          </a:xfrm>
        </p:grpSpPr>
        <p:sp>
          <p:nvSpPr>
            <p:cNvPr id="70" name="Shape 70"/>
            <p:cNvSpPr/>
            <p:nvPr/>
          </p:nvSpPr>
          <p:spPr>
            <a:xfrm>
              <a:off x="0" y="0"/>
              <a:ext cx="3898900" cy="2500311"/>
            </a:xfrm>
            <a:prstGeom prst="rect">
              <a:avLst/>
            </a:prstGeom>
            <a:solidFill>
              <a:srgbClr val="020202"/>
            </a:solidFill>
            <a:ln w="12700" cap="flat">
              <a:solidFill>
                <a:srgbClr val="000000"/>
              </a:solidFill>
              <a:prstDash val="solid"/>
              <a:miter lim="400000"/>
            </a:ln>
            <a:effectLst>
              <a:outerShdw blurRad="241300" dist="12700" dir="16080000" rotWithShape="0">
                <a:srgbClr val="FFFFFF"/>
              </a:outerShdw>
            </a:effectLst>
          </p:spPr>
          <p:txBody>
            <a:bodyPr wrap="square" lIns="0" tIns="0" rIns="0" bIns="0" numCol="1" anchor="ctr">
              <a:noAutofit/>
            </a:bodyP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sp>
          <p:nvSpPr>
            <p:cNvPr id="71" name="Shape 71"/>
            <p:cNvSpPr/>
            <p:nvPr/>
          </p:nvSpPr>
          <p:spPr>
            <a:xfrm>
              <a:off x="47231" y="287074"/>
              <a:ext cx="3804438" cy="1980028"/>
            </a:xfrm>
            <a:prstGeom prst="rect">
              <a:avLst/>
            </a:prstGeom>
            <a:noFill/>
            <a:ln w="12700" cap="flat">
              <a:noFill/>
              <a:miter lim="400000"/>
            </a:ln>
            <a:effectLst/>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numCol="1" anchor="t">
              <a:spAutoFit/>
            </a:bodyPr>
            <a:lstStyle/>
            <a:p>
              <a:pPr marL="322574" marR="40639" lvl="0" indent="-322574" algn="l" defTabSz="914400">
                <a:lnSpc>
                  <a:spcPct val="90000"/>
                </a:lnSpc>
                <a:spcBef>
                  <a:spcPts val="500"/>
                </a:spcBef>
                <a:buClr>
                  <a:srgbClr val="FFFFFF"/>
                </a:buClr>
                <a:buFont typeface="Arial"/>
                <a:tabLst>
                  <a:tab pos="393700" algn="l"/>
                  <a:tab pos="939800" algn="l"/>
                </a:tabLst>
                <a:defRPr sz="1800"/>
              </a:pPr>
              <a:r>
                <a:rPr sz="2000" b="1" spc="-39" dirty="0" smtClean="0">
                  <a:solidFill>
                    <a:srgbClr val="FFFFFF"/>
                  </a:solidFill>
                  <a:uFill>
                    <a:solidFill>
                      <a:srgbClr val="FFFFFF"/>
                    </a:solidFill>
                  </a:uFill>
                  <a:latin typeface="Arial"/>
                  <a:ea typeface="Arial"/>
                  <a:cs typeface="Arial"/>
                  <a:sym typeface="Arial"/>
                </a:rPr>
                <a:t> </a:t>
              </a:r>
              <a:r>
                <a:rPr sz="2000" b="1" u="sng" spc="-39" dirty="0">
                  <a:solidFill>
                    <a:srgbClr val="FFFFFF"/>
                  </a:solidFill>
                  <a:uFill>
                    <a:solidFill>
                      <a:srgbClr val="FFFFFF"/>
                    </a:solidFill>
                  </a:uFill>
                  <a:latin typeface="Arial"/>
                  <a:ea typeface="Arial"/>
                  <a:cs typeface="Arial"/>
                  <a:sym typeface="Arial"/>
                </a:rPr>
                <a:t>Limiting </a:t>
              </a:r>
              <a:r>
                <a:rPr sz="2000" b="1" u="sng" spc="-39" dirty="0" smtClean="0">
                  <a:solidFill>
                    <a:srgbClr val="FFFFFF"/>
                  </a:solidFill>
                  <a:uFill>
                    <a:solidFill>
                      <a:srgbClr val="FFFFFF"/>
                    </a:solidFill>
                  </a:uFill>
                  <a:latin typeface="Arial"/>
                  <a:ea typeface="Arial"/>
                  <a:cs typeface="Arial"/>
                  <a:sym typeface="Arial"/>
                </a:rPr>
                <a:t>Immigration</a:t>
              </a:r>
              <a:endParaRPr lang="en-US" sz="2000" b="1" u="sng" spc="-39" dirty="0" smtClean="0">
                <a:solidFill>
                  <a:srgbClr val="FFFFFF"/>
                </a:solidFill>
                <a:uFill>
                  <a:solidFill>
                    <a:srgbClr val="FFFFFF"/>
                  </a:solidFill>
                </a:uFill>
                <a:latin typeface="Arial"/>
                <a:ea typeface="Arial"/>
                <a:cs typeface="Arial"/>
                <a:sym typeface="Arial"/>
              </a:endParaRPr>
            </a:p>
            <a:p>
              <a:pPr marL="322574" marR="40639" lvl="0" indent="-322574" algn="l" defTabSz="914400">
                <a:lnSpc>
                  <a:spcPct val="90000"/>
                </a:lnSpc>
                <a:spcBef>
                  <a:spcPts val="500"/>
                </a:spcBef>
                <a:buClr>
                  <a:srgbClr val="FFFFFF"/>
                </a:buClr>
                <a:buFont typeface="Arial"/>
                <a:tabLst>
                  <a:tab pos="393700" algn="l"/>
                  <a:tab pos="939800" algn="l"/>
                </a:tabLst>
                <a:defRPr sz="1800"/>
              </a:pPr>
              <a:r>
                <a:rPr sz="2000" dirty="0" smtClean="0">
                  <a:solidFill>
                    <a:srgbClr val="FFFFFF"/>
                  </a:solidFill>
                  <a:uFill>
                    <a:solidFill>
                      <a:srgbClr val="FFFFFF"/>
                    </a:solidFill>
                  </a:uFill>
                  <a:latin typeface="Arial"/>
                  <a:ea typeface="Arial"/>
                  <a:cs typeface="Arial"/>
                  <a:sym typeface="Arial"/>
                </a:rPr>
                <a:t> </a:t>
              </a:r>
              <a:r>
                <a:rPr sz="2000" dirty="0">
                  <a:solidFill>
                    <a:srgbClr val="FFFFFF"/>
                  </a:solidFill>
                  <a:uFill>
                    <a:solidFill>
                      <a:srgbClr val="FFFFFF"/>
                    </a:solidFill>
                  </a:uFill>
                  <a:latin typeface="Arial"/>
                  <a:ea typeface="Arial"/>
                  <a:cs typeface="Arial"/>
                  <a:sym typeface="Arial"/>
                </a:rPr>
                <a:t>-</a:t>
              </a:r>
              <a:r>
                <a:rPr sz="2000" dirty="0" smtClean="0">
                  <a:solidFill>
                    <a:srgbClr val="FFFFFF"/>
                  </a:solidFill>
                  <a:uFill>
                    <a:solidFill>
                      <a:srgbClr val="FFFFFF"/>
                    </a:solidFill>
                  </a:uFill>
                  <a:latin typeface="Arial"/>
                  <a:ea typeface="Arial"/>
                  <a:cs typeface="Arial"/>
                  <a:sym typeface="Arial"/>
                </a:rPr>
                <a:t> </a:t>
              </a:r>
              <a:r>
                <a:rPr lang="en-US" sz="2000" dirty="0" smtClean="0">
                  <a:solidFill>
                    <a:srgbClr val="FFFFFF"/>
                  </a:solidFill>
                  <a:uFill>
                    <a:solidFill>
                      <a:srgbClr val="FFFFFF"/>
                    </a:solidFill>
                  </a:uFill>
                  <a:latin typeface="Arial"/>
                  <a:ea typeface="Arial"/>
                  <a:cs typeface="Arial"/>
                  <a:sym typeface="Arial"/>
                </a:rPr>
                <a:t>Nativism continues</a:t>
              </a:r>
            </a:p>
            <a:p>
              <a:pPr marL="322574" marR="40639" lvl="0" indent="-322574" algn="l" defTabSz="914400">
                <a:lnSpc>
                  <a:spcPct val="90000"/>
                </a:lnSpc>
                <a:spcBef>
                  <a:spcPts val="500"/>
                </a:spcBef>
                <a:buClr>
                  <a:srgbClr val="FFFFFF"/>
                </a:buClr>
                <a:buFont typeface="Arial"/>
                <a:tabLst>
                  <a:tab pos="393700" algn="l"/>
                  <a:tab pos="939800" algn="l"/>
                </a:tabLst>
                <a:defRPr sz="1800"/>
              </a:pPr>
              <a:r>
                <a:rPr lang="en-US" sz="2000" u="sng" dirty="0" smtClean="0">
                  <a:solidFill>
                    <a:srgbClr val="FFFFFF"/>
                  </a:solidFill>
                  <a:uFill>
                    <a:solidFill>
                      <a:srgbClr val="FFFFFF"/>
                    </a:solidFill>
                  </a:uFill>
                  <a:latin typeface="Arial"/>
                  <a:ea typeface="Arial"/>
                  <a:cs typeface="Arial"/>
                  <a:sym typeface="Arial"/>
                </a:rPr>
                <a:t>-</a:t>
              </a:r>
              <a:r>
                <a:rPr sz="2000" u="sng" dirty="0" smtClean="0">
                  <a:solidFill>
                    <a:srgbClr val="FFFFFF"/>
                  </a:solidFill>
                  <a:uFill>
                    <a:solidFill>
                      <a:srgbClr val="FFFFFF"/>
                    </a:solidFill>
                  </a:uFill>
                  <a:latin typeface="Arial"/>
                  <a:ea typeface="Arial"/>
                  <a:cs typeface="Arial"/>
                  <a:sym typeface="Arial"/>
                </a:rPr>
                <a:t>The </a:t>
              </a:r>
              <a:r>
                <a:rPr sz="2000" u="sng" dirty="0">
                  <a:solidFill>
                    <a:srgbClr val="FFFFFF"/>
                  </a:solidFill>
                  <a:uFill>
                    <a:solidFill>
                      <a:srgbClr val="FFFFFF"/>
                    </a:solidFill>
                  </a:uFill>
                  <a:latin typeface="Arial"/>
                  <a:ea typeface="Arial"/>
                  <a:cs typeface="Arial"/>
                  <a:sym typeface="Arial"/>
                </a:rPr>
                <a:t>Emergency Quota Act </a:t>
              </a:r>
              <a:r>
                <a:rPr lang="en-US" sz="2000" u="sng" dirty="0" smtClean="0">
                  <a:solidFill>
                    <a:srgbClr val="FFFFFF"/>
                  </a:solidFill>
                  <a:uFill>
                    <a:solidFill>
                      <a:srgbClr val="FFFFFF"/>
                    </a:solidFill>
                  </a:uFill>
                  <a:latin typeface="Arial"/>
                  <a:ea typeface="Arial"/>
                  <a:cs typeface="Arial"/>
                  <a:sym typeface="Arial"/>
                </a:rPr>
                <a:t>	</a:t>
              </a:r>
              <a:r>
                <a:rPr lang="en-US" sz="2000" dirty="0" smtClean="0">
                  <a:solidFill>
                    <a:srgbClr val="FFFFFF"/>
                  </a:solidFill>
                  <a:uFill>
                    <a:solidFill>
                      <a:srgbClr val="FFFFFF"/>
                    </a:solidFill>
                  </a:uFill>
                  <a:latin typeface="Arial"/>
                  <a:ea typeface="Arial"/>
                  <a:cs typeface="Arial"/>
                  <a:sym typeface="Arial"/>
                </a:rPr>
                <a:t>	 </a:t>
              </a:r>
              <a:r>
                <a:rPr sz="2000" u="sng" dirty="0" smtClean="0">
                  <a:solidFill>
                    <a:srgbClr val="FFFFFF"/>
                  </a:solidFill>
                  <a:uFill>
                    <a:solidFill>
                      <a:srgbClr val="FFFFFF"/>
                    </a:solidFill>
                  </a:uFill>
                  <a:latin typeface="Arial"/>
                  <a:ea typeface="Arial"/>
                  <a:cs typeface="Arial"/>
                  <a:sym typeface="Arial"/>
                </a:rPr>
                <a:t>1921</a:t>
              </a:r>
              <a:r>
                <a:rPr sz="2000" dirty="0" smtClean="0">
                  <a:solidFill>
                    <a:srgbClr val="FFFFFF"/>
                  </a:solidFill>
                  <a:uFill>
                    <a:solidFill>
                      <a:srgbClr val="FFFFFF"/>
                    </a:solidFill>
                  </a:uFill>
                  <a:latin typeface="Arial"/>
                  <a:ea typeface="Arial"/>
                  <a:cs typeface="Arial"/>
                  <a:sym typeface="Arial"/>
                </a:rPr>
                <a:t> </a:t>
              </a:r>
              <a:r>
                <a:rPr sz="2000" dirty="0">
                  <a:solidFill>
                    <a:srgbClr val="FFFFFF"/>
                  </a:solidFill>
                  <a:uFill>
                    <a:solidFill>
                      <a:srgbClr val="FFFFFF"/>
                    </a:solidFill>
                  </a:uFill>
                  <a:latin typeface="Arial"/>
                  <a:ea typeface="Arial"/>
                  <a:cs typeface="Arial"/>
                  <a:sym typeface="Arial"/>
                </a:rPr>
                <a:t>- quota system that cut </a:t>
              </a:r>
              <a:r>
                <a:rPr lang="en-US" sz="2000" dirty="0" smtClean="0">
                  <a:solidFill>
                    <a:srgbClr val="FFFFFF"/>
                  </a:solidFill>
                  <a:uFill>
                    <a:solidFill>
                      <a:srgbClr val="FFFFFF"/>
                    </a:solidFill>
                  </a:uFill>
                  <a:latin typeface="Arial"/>
                  <a:ea typeface="Arial"/>
                  <a:cs typeface="Arial"/>
                  <a:sym typeface="Arial"/>
                </a:rPr>
                <a:t>  </a:t>
              </a:r>
            </a:p>
            <a:p>
              <a:pPr marL="322574" marR="40639" lvl="1" indent="-93974" algn="l" defTabSz="914400">
                <a:lnSpc>
                  <a:spcPct val="100000"/>
                </a:lnSpc>
                <a:spcBef>
                  <a:spcPts val="500"/>
                </a:spcBef>
                <a:tabLst>
                  <a:tab pos="393700" algn="l"/>
                  <a:tab pos="939800" algn="l"/>
                </a:tabLst>
                <a:defRPr sz="1800"/>
              </a:pPr>
              <a:r>
                <a:rPr lang="en-US" sz="2000" dirty="0">
                  <a:solidFill>
                    <a:srgbClr val="FFFFFF"/>
                  </a:solidFill>
                  <a:uFill>
                    <a:solidFill>
                      <a:srgbClr val="FFFFFF"/>
                    </a:solidFill>
                  </a:uFill>
                  <a:latin typeface="Arial"/>
                  <a:ea typeface="Arial"/>
                  <a:cs typeface="Arial"/>
                  <a:sym typeface="Arial"/>
                </a:rPr>
                <a:t> </a:t>
              </a:r>
              <a:r>
                <a:rPr lang="en-US" sz="2000" dirty="0" smtClean="0">
                  <a:solidFill>
                    <a:srgbClr val="FFFFFF"/>
                  </a:solidFill>
                  <a:uFill>
                    <a:solidFill>
                      <a:srgbClr val="FFFFFF"/>
                    </a:solidFill>
                  </a:uFill>
                  <a:latin typeface="Arial"/>
                  <a:ea typeface="Arial"/>
                  <a:cs typeface="Arial"/>
                  <a:sym typeface="Arial"/>
                </a:rPr>
                <a:t>  </a:t>
              </a:r>
              <a:r>
                <a:rPr sz="2000" dirty="0" smtClean="0">
                  <a:solidFill>
                    <a:srgbClr val="FFFFFF"/>
                  </a:solidFill>
                  <a:uFill>
                    <a:solidFill>
                      <a:srgbClr val="FFFFFF"/>
                    </a:solidFill>
                  </a:uFill>
                  <a:latin typeface="Arial"/>
                  <a:ea typeface="Arial"/>
                  <a:cs typeface="Arial"/>
                  <a:sym typeface="Arial"/>
                </a:rPr>
                <a:t>European </a:t>
              </a:r>
              <a:r>
                <a:rPr sz="2000" dirty="0">
                  <a:solidFill>
                    <a:srgbClr val="FFFFFF"/>
                  </a:solidFill>
                  <a:uFill>
                    <a:solidFill>
                      <a:srgbClr val="FFFFFF"/>
                    </a:solidFill>
                  </a:uFill>
                  <a:latin typeface="Arial"/>
                  <a:ea typeface="Arial"/>
                  <a:cs typeface="Arial"/>
                  <a:sym typeface="Arial"/>
                </a:rPr>
                <a:t>immigration</a:t>
              </a:r>
            </a:p>
            <a:p>
              <a:pPr marL="322574" marR="40639" lvl="3" indent="363225" algn="l" defTabSz="914400">
                <a:lnSpc>
                  <a:spcPct val="100000"/>
                </a:lnSpc>
                <a:spcBef>
                  <a:spcPts val="500"/>
                </a:spcBef>
                <a:tabLst>
                  <a:tab pos="393700" algn="l"/>
                  <a:tab pos="939800" algn="l"/>
                </a:tabLst>
                <a:defRPr sz="1800"/>
              </a:pPr>
              <a:r>
                <a:rPr sz="2000" dirty="0">
                  <a:solidFill>
                    <a:srgbClr val="FFFFFF"/>
                  </a:solidFill>
                  <a:uFill>
                    <a:solidFill>
                      <a:srgbClr val="FFFFFF"/>
                    </a:solidFill>
                  </a:uFill>
                  <a:latin typeface="Arial"/>
                  <a:ea typeface="Arial"/>
                  <a:cs typeface="Arial"/>
                  <a:sym typeface="Arial"/>
                </a:rPr>
                <a:t>- mostly Catholics &amp; Jews</a:t>
              </a:r>
            </a:p>
          </p:txBody>
        </p:sp>
      </p:grpSp>
      <p:graphicFrame>
        <p:nvGraphicFramePr>
          <p:cNvPr id="73" name="Chart 7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574988111"/>
              </p:ext>
            </p:extLst>
          </p:nvPr>
        </p:nvGraphicFramePr>
        <p:xfrm>
          <a:off x="4369076" y="1758950"/>
          <a:ext cx="4462729" cy="3365500"/>
        </p:xfrm>
        <a:graphic>
          <a:graphicData uri="http://schemas.openxmlformats.org/drawingml/2006/chart">
            <c:chart xmlns:c="http://schemas.openxmlformats.org/drawingml/2006/chart" xmlns:r="http://schemas.openxmlformats.org/officeDocument/2006/relationships" r:id="rId3"/>
          </a:graphicData>
        </a:graphic>
      </p:graphicFrame>
      <p:sp>
        <p:nvSpPr>
          <p:cNvPr id="74" name="Shape 74"/>
          <p:cNvSpPr/>
          <p:nvPr/>
        </p:nvSpPr>
        <p:spPr>
          <a:xfrm>
            <a:off x="5319343" y="5371380"/>
            <a:ext cx="1443315" cy="780753"/>
          </a:xfrm>
          <a:prstGeom prst="rect">
            <a:avLst/>
          </a:prstGeom>
          <a:ln w="12700">
            <a:miter lim="400000"/>
          </a:ln>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50800" tIns="50800" rIns="50800" bIns="50800" anchor="ctr">
            <a:spAutoFit/>
          </a:bodyPr>
          <a:lstStyle/>
          <a:p>
            <a:pPr lvl="0">
              <a:lnSpc>
                <a:spcPts val="19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solidFill>
                  <a:srgbClr val="FFFFFF"/>
                </a:solidFill>
                <a:latin typeface="Arial"/>
                <a:ea typeface="Arial"/>
                <a:cs typeface="Arial"/>
                <a:sym typeface="Arial"/>
              </a:rPr>
              <a:t>Average Annual Flow </a:t>
            </a:r>
          </a:p>
          <a:p>
            <a:pPr lvl="0">
              <a:lnSpc>
                <a:spcPts val="19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solidFill>
                  <a:srgbClr val="FFFFFF"/>
                </a:solidFill>
                <a:latin typeface="Arial"/>
                <a:ea typeface="Arial"/>
                <a:cs typeface="Arial"/>
                <a:sym typeface="Arial"/>
              </a:rPr>
              <a:t>1907 - 1914</a:t>
            </a:r>
          </a:p>
        </p:txBody>
      </p:sp>
      <p:sp>
        <p:nvSpPr>
          <p:cNvPr id="75" name="Shape 75"/>
          <p:cNvSpPr/>
          <p:nvPr/>
        </p:nvSpPr>
        <p:spPr>
          <a:xfrm>
            <a:off x="6604556" y="5394473"/>
            <a:ext cx="1443315" cy="552154"/>
          </a:xfrm>
          <a:prstGeom prst="rect">
            <a:avLst/>
          </a:prstGeom>
          <a:ln w="12700">
            <a:miter lim="400000"/>
          </a:ln>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50800" tIns="50800" rIns="50800" bIns="50800" anchor="ctr">
            <a:spAutoFit/>
          </a:bodyPr>
          <a:lstStyle>
            <a:lvl1pPr>
              <a:lnSpc>
                <a:spcPts val="19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FFFFFF"/>
                </a:solidFill>
                <a:latin typeface="Arial"/>
                <a:ea typeface="Arial"/>
                <a:cs typeface="Arial"/>
                <a:sym typeface="Arial"/>
              </a:defRPr>
            </a:lvl1pPr>
          </a:lstStyle>
          <a:p>
            <a:pPr lvl="0">
              <a:defRPr sz="1800">
                <a:solidFill>
                  <a:srgbClr val="000000"/>
                </a:solidFill>
              </a:defRPr>
            </a:pPr>
            <a:r>
              <a:rPr sz="1600">
                <a:solidFill>
                  <a:srgbClr val="FFFFFF"/>
                </a:solidFill>
              </a:rPr>
              <a:t>Quotas from 1921 Act</a:t>
            </a:r>
          </a:p>
        </p:txBody>
      </p:sp>
      <p:sp>
        <p:nvSpPr>
          <p:cNvPr id="76" name="Shape 76"/>
          <p:cNvSpPr/>
          <p:nvPr/>
        </p:nvSpPr>
        <p:spPr>
          <a:xfrm>
            <a:off x="7542680" y="4824446"/>
            <a:ext cx="1443315" cy="552153"/>
          </a:xfrm>
          <a:prstGeom prst="rect">
            <a:avLst/>
          </a:prstGeom>
          <a:ln w="12700">
            <a:miter lim="400000"/>
          </a:ln>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50800" tIns="50800" rIns="50800" bIns="50800" anchor="ctr">
            <a:spAutoFit/>
          </a:bodyPr>
          <a:lstStyle>
            <a:lvl1pPr>
              <a:lnSpc>
                <a:spcPts val="19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FFFFFF"/>
                </a:solidFill>
                <a:latin typeface="Arial"/>
                <a:ea typeface="Arial"/>
                <a:cs typeface="Arial"/>
                <a:sym typeface="Arial"/>
              </a:defRPr>
            </a:lvl1pPr>
          </a:lstStyle>
          <a:p>
            <a:pPr lvl="0">
              <a:defRPr sz="1800">
                <a:solidFill>
                  <a:srgbClr val="000000"/>
                </a:solidFill>
              </a:defRPr>
            </a:pPr>
            <a:r>
              <a:rPr sz="1600">
                <a:solidFill>
                  <a:srgbClr val="FFFFFF"/>
                </a:solidFill>
              </a:rPr>
              <a:t>Quotas from 1924 Act</a:t>
            </a:r>
          </a:p>
        </p:txBody>
      </p:sp>
      <p:sp>
        <p:nvSpPr>
          <p:cNvPr id="77" name="Shape 77"/>
          <p:cNvSpPr/>
          <p:nvPr/>
        </p:nvSpPr>
        <p:spPr>
          <a:xfrm flipV="1">
            <a:off x="5987643" y="4331904"/>
            <a:ext cx="1" cy="775237"/>
          </a:xfrm>
          <a:prstGeom prst="line">
            <a:avLst/>
          </a:prstGeom>
          <a:ln w="12700">
            <a:solidFill>
              <a:srgbClr val="FFFFFF"/>
            </a:solidFill>
            <a:miter lim="400000"/>
          </a:ln>
        </p:spPr>
        <p:txBody>
          <a:bodyPr lIns="0" tIns="0" rIns="0" bIns="0"/>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sp>
        <p:nvSpPr>
          <p:cNvPr id="78" name="Shape 78"/>
          <p:cNvSpPr/>
          <p:nvPr/>
        </p:nvSpPr>
        <p:spPr>
          <a:xfrm flipV="1">
            <a:off x="7130643" y="4412371"/>
            <a:ext cx="1" cy="552153"/>
          </a:xfrm>
          <a:prstGeom prst="line">
            <a:avLst/>
          </a:prstGeom>
          <a:ln w="12700">
            <a:solidFill>
              <a:srgbClr val="FFFFFF"/>
            </a:solidFill>
            <a:miter lim="400000"/>
          </a:ln>
        </p:spPr>
        <p:txBody>
          <a:bodyPr lIns="0" tIns="0" rIns="0" bIns="0"/>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pic>
        <p:nvPicPr>
          <p:cNvPr id="79" name="Screen Shot 2015-01-27 at 2.26.28 PM.png"/>
          <p:cNvPicPr/>
          <p:nvPr/>
        </p:nvPicPr>
        <p:blipFill>
          <a:blip r:embed="rId4">
            <a:extLst/>
          </a:blip>
          <a:stretch>
            <a:fillRect/>
          </a:stretch>
        </p:blipFill>
        <p:spPr>
          <a:xfrm>
            <a:off x="4150929" y="1554603"/>
            <a:ext cx="4907253" cy="4773178"/>
          </a:xfrm>
          <a:prstGeom prst="rect">
            <a:avLst/>
          </a:prstGeom>
          <a:ln w="12700">
            <a:miter lim="400000"/>
          </a:ln>
          <a:effectLst>
            <a:outerShdw blurRad="241300" dist="12700" dir="16080000" rotWithShape="0">
              <a:srgbClr val="FFFFFF"/>
            </a:outerShdw>
            <a:reflection stA="50000" endPos="40000" dir="5400000" sy="-100000" algn="bl" rotWithShape="0"/>
          </a:effectLst>
        </p:spPr>
      </p:pic>
      <p:sp>
        <p:nvSpPr>
          <p:cNvPr id="80" name="Shape 80"/>
          <p:cNvSpPr/>
          <p:nvPr/>
        </p:nvSpPr>
        <p:spPr>
          <a:xfrm>
            <a:off x="4579890" y="1112128"/>
            <a:ext cx="4232115" cy="838201"/>
          </a:xfrm>
          <a:prstGeom prst="rect">
            <a:avLst/>
          </a:prstGeom>
          <a:ln w="12700">
            <a:miter lim="400000"/>
          </a:ln>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50800" tIns="50800" rIns="50800" bIns="50800" anchor="ctr">
            <a:spAutoFit/>
          </a:bodyPr>
          <a:lstStyle>
            <a:lvl1pPr>
              <a:lnSpc>
                <a:spcPct val="100000"/>
              </a:lnSpc>
              <a:tabLst/>
              <a:defRPr sz="2400">
                <a:solidFill>
                  <a:srgbClr val="FFFFFF"/>
                </a:solidFill>
                <a:latin typeface="Helvetica"/>
                <a:ea typeface="Helvetica"/>
                <a:cs typeface="Helvetica"/>
                <a:sym typeface="Helvetica"/>
              </a:defRPr>
            </a:lvl1pPr>
          </a:lstStyle>
          <a:p>
            <a:pPr lvl="0">
              <a:defRPr sz="1800">
                <a:solidFill>
                  <a:srgbClr val="000000"/>
                </a:solidFill>
              </a:defRPr>
            </a:pPr>
            <a:r>
              <a:rPr sz="2400">
                <a:solidFill>
                  <a:srgbClr val="FFFFFF"/>
                </a:solidFill>
              </a:rPr>
              <a:t>Immigrants from Primarily Eastern &amp; Southern Europe</a:t>
            </a:r>
          </a:p>
        </p:txBody>
      </p:sp>
      <p:sp>
        <p:nvSpPr>
          <p:cNvPr id="81" name="Shape 81"/>
          <p:cNvSpPr/>
          <p:nvPr/>
        </p:nvSpPr>
        <p:spPr>
          <a:xfrm>
            <a:off x="4174218" y="993929"/>
            <a:ext cx="4852445" cy="5333852"/>
          </a:xfrm>
          <a:prstGeom prst="rect">
            <a:avLst/>
          </a:prstGeom>
          <a:ln w="12700">
            <a:solidFill>
              <a:srgbClr val="FFFFFF"/>
            </a:solidFill>
            <a:miter lim="400000"/>
          </a:ln>
        </p:spPr>
        <p:txBody>
          <a:bodyPr lIns="0" tIns="0" rIns="0" bIns="0" anchor="ct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spTree>
  </p:cSld>
  <p:clrMapOvr>
    <a:masterClrMapping/>
  </p:clrMapOvr>
  <p:transition spd="slow">
    <p:cover/>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iterate>
                                    <p:tmAbs val="0"/>
                                  </p:iterate>
                                  <p:childTnLst>
                                    <p:set>
                                      <p:cBhvr>
                                        <p:cTn id="6" fill="hold"/>
                                        <p:tgtEl>
                                          <p:spTgt spid="72"/>
                                        </p:tgtEl>
                                        <p:attrNameLst>
                                          <p:attrName>style.visibility</p:attrName>
                                        </p:attrNameLst>
                                      </p:cBhvr>
                                      <p:to>
                                        <p:strVal val="visible"/>
                                      </p:to>
                                    </p:set>
                                    <p:animEffect transition="in" filter="wipe(up)">
                                      <p:cBhvr>
                                        <p:cTn id="7" dur="10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2" nodeType="clickEffect">
                                  <p:stCondLst>
                                    <p:cond delay="0"/>
                                  </p:stCondLst>
                                  <p:iterate>
                                    <p:tmAbs val="0"/>
                                  </p:iterate>
                                  <p:childTnLst>
                                    <p:set>
                                      <p:cBhvr>
                                        <p:cTn id="11" fill="hold"/>
                                        <p:tgtEl>
                                          <p:spTgt spid="80"/>
                                        </p:tgtEl>
                                        <p:attrNameLst>
                                          <p:attrName>style.visibility</p:attrName>
                                        </p:attrNameLst>
                                      </p:cBhvr>
                                      <p:to>
                                        <p:strVal val="visible"/>
                                      </p:to>
                                    </p:set>
                                    <p:animEffect transition="in" filter="wipe(up)">
                                      <p:cBhvr>
                                        <p:cTn id="12" dur="1000"/>
                                        <p:tgtEl>
                                          <p:spTgt spid="80"/>
                                        </p:tgtEl>
                                      </p:cBhvr>
                                    </p:animEffect>
                                  </p:childTnLst>
                                </p:cTn>
                              </p:par>
                            </p:childTnLst>
                          </p:cTn>
                        </p:par>
                        <p:par>
                          <p:cTn id="13" fill="hold">
                            <p:stCondLst>
                              <p:cond delay="1000"/>
                            </p:stCondLst>
                            <p:childTnLst>
                              <p:par>
                                <p:cTn id="14" presetID="22" presetClass="exit" presetSubtype="1" fill="hold" grpId="3" nodeType="afterEffect">
                                  <p:stCondLst>
                                    <p:cond delay="0"/>
                                  </p:stCondLst>
                                  <p:iterate>
                                    <p:tmAbs val="0"/>
                                  </p:iterate>
                                  <p:childTnLst>
                                    <p:animEffect transition="out" filter="wipe(up)">
                                      <p:cBhvr>
                                        <p:cTn id="15" dur="1000" fill="hold"/>
                                        <p:tgtEl>
                                          <p:spTgt spid="79"/>
                                        </p:tgtEl>
                                      </p:cBhvr>
                                    </p:animEffect>
                                    <p:set>
                                      <p:cBhvr>
                                        <p:cTn id="16" fill="hold">
                                          <p:stCondLst>
                                            <p:cond delay="999"/>
                                          </p:stCondLst>
                                        </p:cTn>
                                        <p:tgtEl>
                                          <p:spTgt spid="79"/>
                                        </p:tgtEl>
                                        <p:attrNameLst>
                                          <p:attrName>style.visibility</p:attrName>
                                        </p:attrNameLst>
                                      </p:cBhvr>
                                      <p:to>
                                        <p:strVal val="hidden"/>
                                      </p:to>
                                    </p:set>
                                  </p:childTnLst>
                                </p:cTn>
                              </p:par>
                            </p:childTnLst>
                          </p:cTn>
                        </p:par>
                        <p:par>
                          <p:cTn id="17" fill="hold">
                            <p:stCondLst>
                              <p:cond delay="2000"/>
                            </p:stCondLst>
                            <p:childTnLst>
                              <p:par>
                                <p:cTn id="18" presetID="22" presetClass="entr" presetSubtype="1" fill="hold" grpId="4" nodeType="afterEffect">
                                  <p:stCondLst>
                                    <p:cond delay="0"/>
                                  </p:stCondLst>
                                  <p:iterate>
                                    <p:tmAbs val="0"/>
                                  </p:iterate>
                                  <p:childTnLst>
                                    <p:set>
                                      <p:cBhvr>
                                        <p:cTn id="19" fill="hold"/>
                                        <p:tgtEl>
                                          <p:spTgt spid="81"/>
                                        </p:tgtEl>
                                        <p:attrNameLst>
                                          <p:attrName>style.visibility</p:attrName>
                                        </p:attrNameLst>
                                      </p:cBhvr>
                                      <p:to>
                                        <p:strVal val="visible"/>
                                      </p:to>
                                    </p:set>
                                    <p:animEffect transition="in" filter="wipe(up)">
                                      <p:cBhvr>
                                        <p:cTn id="20"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1" animBg="1" advAuto="0"/>
      <p:bldP spid="79" grpId="3" animBg="1" advAuto="0"/>
      <p:bldP spid="80" grpId="2" animBg="1" advAuto="0"/>
      <p:bldP spid="81" grpId="4" animBg="1" advAuto="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4422987" y="0"/>
            <a:ext cx="4721013" cy="6553200"/>
          </a:xfrm>
          <a:prstGeom prst="rect">
            <a:avLst/>
          </a:prstGeom>
        </p:spPr>
      </p:pic>
      <p:sp>
        <p:nvSpPr>
          <p:cNvPr id="53" name="Shape 53"/>
          <p:cNvSpPr/>
          <p:nvPr/>
        </p:nvSpPr>
        <p:spPr>
          <a:xfrm>
            <a:off x="241300" y="190500"/>
            <a:ext cx="8115300" cy="806631"/>
          </a:xfrm>
          <a:prstGeom prst="rect">
            <a:avLst/>
          </a:prstGeom>
          <a:ln w="12700">
            <a:miter lim="400000"/>
          </a:ln>
          <a:effectLst>
            <a:outerShdw blurRad="152400" dist="12700" dir="16080000" rotWithShape="0">
              <a:srgbClr val="000000"/>
            </a:outerShdw>
          </a:effectLst>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0" tIns="0" rIns="0" bIns="0">
            <a:spAutoFit/>
          </a:bodyPr>
          <a:lstStyle>
            <a:lvl1pPr marL="114300" algn="l">
              <a:lnSpc>
                <a:spcPts val="63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 pos="10236200" algn="l"/>
              </a:tabLst>
              <a:defRPr sz="5200">
                <a:solidFill>
                  <a:srgbClr val="FFFFFF"/>
                </a:solidFill>
                <a:effectLst>
                  <a:outerShdw blurRad="152400" dist="12700" dir="16080000" rotWithShape="0">
                    <a:srgbClr val="000000"/>
                  </a:outerShdw>
                </a:effectLst>
                <a:latin typeface="Arial"/>
                <a:ea typeface="Arial"/>
                <a:cs typeface="Arial"/>
                <a:sym typeface="Arial"/>
              </a:defRPr>
            </a:lvl1pPr>
          </a:lstStyle>
          <a:p>
            <a:pPr lvl="0">
              <a:defRPr sz="1800">
                <a:solidFill>
                  <a:srgbClr val="000000"/>
                </a:solidFill>
                <a:effectLst/>
              </a:defRPr>
            </a:pPr>
            <a:r>
              <a:rPr lang="en-US" sz="5200" dirty="0" smtClean="0">
                <a:solidFill>
                  <a:srgbClr val="FFFFFF"/>
                </a:solidFill>
                <a:effectLst>
                  <a:outerShdw blurRad="152400" dist="12700" dir="16080000" rotWithShape="0">
                    <a:srgbClr val="000000"/>
                  </a:outerShdw>
                </a:effectLst>
              </a:rPr>
              <a:t>8</a:t>
            </a:r>
            <a:r>
              <a:rPr sz="5200" dirty="0" smtClean="0">
                <a:solidFill>
                  <a:srgbClr val="FFFFFF"/>
                </a:solidFill>
                <a:effectLst>
                  <a:outerShdw blurRad="152400" dist="12700" dir="16080000" rotWithShape="0">
                    <a:srgbClr val="000000"/>
                  </a:outerShdw>
                </a:effectLst>
              </a:rPr>
              <a:t>. </a:t>
            </a:r>
            <a:r>
              <a:rPr lang="en-US" sz="5200" dirty="0" smtClean="0">
                <a:solidFill>
                  <a:srgbClr val="FFFFFF"/>
                </a:solidFill>
                <a:effectLst>
                  <a:outerShdw blurRad="152400" dist="12700" dir="16080000" rotWithShape="0">
                    <a:srgbClr val="000000"/>
                  </a:outerShdw>
                </a:effectLst>
              </a:rPr>
              <a:t>Mass Media</a:t>
            </a:r>
            <a:endParaRPr sz="5200" dirty="0">
              <a:solidFill>
                <a:srgbClr val="FFFFFF"/>
              </a:solidFill>
              <a:effectLst>
                <a:outerShdw blurRad="152400" dist="12700" dir="16080000" rotWithShape="0">
                  <a:srgbClr val="000000"/>
                </a:outerShdw>
              </a:effectLst>
            </a:endParaRPr>
          </a:p>
        </p:txBody>
      </p:sp>
      <p:sp>
        <p:nvSpPr>
          <p:cNvPr id="60" name="Shape 60"/>
          <p:cNvSpPr/>
          <p:nvPr/>
        </p:nvSpPr>
        <p:spPr>
          <a:xfrm>
            <a:off x="228600" y="1155700"/>
            <a:ext cx="3898900" cy="5816600"/>
          </a:xfrm>
          <a:prstGeom prst="rect">
            <a:avLst/>
          </a:prstGeom>
          <a:solidFill>
            <a:srgbClr val="020202"/>
          </a:solidFill>
          <a:ln w="12700">
            <a:solidFill/>
            <a:miter lim="400000"/>
          </a:ln>
          <a:effectLst>
            <a:outerShdw blurRad="241300" dist="12700" dir="16080000" rotWithShape="0">
              <a:srgbClr val="FFFFFF"/>
            </a:outerShdw>
          </a:effectLst>
        </p:spPr>
        <p:txBody>
          <a:bodyPr lIns="0" tIns="0" rIns="0" bIns="0" anchor="ct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sp>
        <p:nvSpPr>
          <p:cNvPr id="61" name="Shape 61"/>
          <p:cNvSpPr/>
          <p:nvPr/>
        </p:nvSpPr>
        <p:spPr>
          <a:xfrm>
            <a:off x="288684" y="1232392"/>
            <a:ext cx="3778732" cy="4460196"/>
          </a:xfrm>
          <a:prstGeom prst="rect">
            <a:avLst/>
          </a:prstGeom>
          <a:ln w="12700">
            <a:miter lim="400000"/>
          </a:ln>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0" tIns="0" rIns="0" bIns="0">
            <a:spAutoFit/>
          </a:bodyPr>
          <a:lstStyle/>
          <a:p>
            <a:pPr marL="233674" marR="40639" lvl="0" indent="-233674" algn="l" defTabSz="914400">
              <a:lnSpc>
                <a:spcPct val="90000"/>
              </a:lnSpc>
              <a:spcBef>
                <a:spcPts val="500"/>
              </a:spcBef>
              <a:buClr>
                <a:srgbClr val="FFFFFF"/>
              </a:buClr>
              <a:buFont typeface="Arial"/>
              <a:tabLst>
                <a:tab pos="203200" algn="l"/>
                <a:tab pos="469900" algn="l"/>
              </a:tabLst>
              <a:defRPr sz="1800"/>
            </a:pPr>
            <a:r>
              <a:rPr lang="en-US" sz="2000" b="1" spc="-39" dirty="0" smtClean="0">
                <a:solidFill>
                  <a:srgbClr val="FFFFFF"/>
                </a:solidFill>
                <a:uFill>
                  <a:solidFill>
                    <a:srgbClr val="FFFFFF"/>
                  </a:solidFill>
                </a:uFill>
                <a:latin typeface="Arial"/>
                <a:ea typeface="Arial"/>
                <a:cs typeface="Arial"/>
                <a:sym typeface="Arial"/>
              </a:rPr>
              <a:t>Rise in radio, movies, music, etc. all in new nationalized culture</a:t>
            </a:r>
          </a:p>
          <a:p>
            <a:pPr marL="233674" marR="40639" lvl="0" indent="-233674" algn="l" defTabSz="914400">
              <a:lnSpc>
                <a:spcPct val="90000"/>
              </a:lnSpc>
              <a:spcBef>
                <a:spcPts val="500"/>
              </a:spcBef>
              <a:buClr>
                <a:srgbClr val="FFFFFF"/>
              </a:buClr>
              <a:buFont typeface="Arial"/>
              <a:tabLst>
                <a:tab pos="203200" algn="l"/>
                <a:tab pos="469900" algn="l"/>
              </a:tabLst>
              <a:defRPr sz="1800"/>
            </a:pPr>
            <a:endParaRPr lang="en-US" sz="2000" b="1" spc="-39" dirty="0" smtClean="0">
              <a:solidFill>
                <a:srgbClr val="FFFFFF"/>
              </a:solidFill>
              <a:uFill>
                <a:solidFill>
                  <a:srgbClr val="FFFFFF"/>
                </a:solidFill>
              </a:uFill>
              <a:latin typeface="Arial"/>
              <a:ea typeface="Arial"/>
              <a:cs typeface="Arial"/>
              <a:sym typeface="Arial"/>
            </a:endParaRPr>
          </a:p>
          <a:p>
            <a:pPr marL="233674" marR="40639" lvl="0" indent="-233674" algn="l" defTabSz="914400">
              <a:lnSpc>
                <a:spcPct val="90000"/>
              </a:lnSpc>
              <a:spcBef>
                <a:spcPts val="500"/>
              </a:spcBef>
              <a:buClr>
                <a:srgbClr val="FFFFFF"/>
              </a:buClr>
              <a:buFont typeface="Arial"/>
              <a:tabLst>
                <a:tab pos="203200" algn="l"/>
                <a:tab pos="469900" algn="l"/>
              </a:tabLst>
              <a:defRPr sz="1800"/>
            </a:pPr>
            <a:r>
              <a:rPr lang="en-US" sz="2000" b="1" spc="-39" dirty="0" smtClean="0">
                <a:solidFill>
                  <a:srgbClr val="FFFFFF"/>
                </a:solidFill>
                <a:uFill>
                  <a:solidFill>
                    <a:srgbClr val="FFFFFF"/>
                  </a:solidFill>
                </a:uFill>
                <a:latin typeface="Arial"/>
                <a:ea typeface="Arial"/>
                <a:cs typeface="Arial"/>
                <a:sym typeface="Arial"/>
              </a:rPr>
              <a:t>1930- first radio station in SC</a:t>
            </a:r>
          </a:p>
          <a:p>
            <a:pPr marL="233674" marR="40639" lvl="0" indent="-233674" algn="l" defTabSz="914400">
              <a:lnSpc>
                <a:spcPct val="90000"/>
              </a:lnSpc>
              <a:spcBef>
                <a:spcPts val="500"/>
              </a:spcBef>
              <a:buClr>
                <a:srgbClr val="FFFFFF"/>
              </a:buClr>
              <a:buFont typeface="Arial"/>
              <a:tabLst>
                <a:tab pos="203200" algn="l"/>
                <a:tab pos="469900" algn="l"/>
              </a:tabLst>
              <a:defRPr sz="1800"/>
            </a:pPr>
            <a:r>
              <a:rPr lang="en-US" sz="2000" b="1" spc="-39" dirty="0" smtClean="0">
                <a:solidFill>
                  <a:srgbClr val="FFFFFF"/>
                </a:solidFill>
                <a:uFill>
                  <a:solidFill>
                    <a:srgbClr val="FFFFFF"/>
                  </a:solidFill>
                </a:uFill>
                <a:latin typeface="Arial"/>
                <a:ea typeface="Arial"/>
                <a:cs typeface="Arial"/>
                <a:sym typeface="Arial"/>
              </a:rPr>
              <a:t>	-gave news and entertainment</a:t>
            </a:r>
          </a:p>
          <a:p>
            <a:pPr marL="233674" marR="40639" lvl="0" indent="-233674" algn="l" defTabSz="914400">
              <a:lnSpc>
                <a:spcPct val="90000"/>
              </a:lnSpc>
              <a:spcBef>
                <a:spcPts val="500"/>
              </a:spcBef>
              <a:buClr>
                <a:srgbClr val="FFFFFF"/>
              </a:buClr>
              <a:buFont typeface="Arial"/>
              <a:tabLst>
                <a:tab pos="203200" algn="l"/>
                <a:tab pos="469900" algn="l"/>
              </a:tabLst>
              <a:defRPr sz="1800"/>
            </a:pPr>
            <a:endParaRPr lang="en-US" sz="2000" b="1" spc="-39" dirty="0" smtClean="0">
              <a:solidFill>
                <a:srgbClr val="FFFFFF"/>
              </a:solidFill>
              <a:uFill>
                <a:solidFill>
                  <a:srgbClr val="FFFFFF"/>
                </a:solidFill>
              </a:uFill>
              <a:latin typeface="Arial"/>
              <a:ea typeface="Arial"/>
              <a:cs typeface="Arial"/>
              <a:sym typeface="Arial"/>
            </a:endParaRPr>
          </a:p>
          <a:p>
            <a:pPr marL="233674" marR="40639" lvl="0" indent="-233674" algn="l" defTabSz="914400">
              <a:lnSpc>
                <a:spcPct val="90000"/>
              </a:lnSpc>
              <a:spcBef>
                <a:spcPts val="500"/>
              </a:spcBef>
              <a:buClr>
                <a:srgbClr val="FFFFFF"/>
              </a:buClr>
              <a:buFont typeface="Arial"/>
              <a:tabLst>
                <a:tab pos="203200" algn="l"/>
                <a:tab pos="469900" algn="l"/>
              </a:tabLst>
              <a:defRPr sz="1800"/>
            </a:pPr>
            <a:r>
              <a:rPr lang="en-US" sz="2000" b="1" spc="-39" dirty="0" smtClean="0">
                <a:solidFill>
                  <a:srgbClr val="FFFFFF"/>
                </a:solidFill>
                <a:uFill>
                  <a:solidFill>
                    <a:srgbClr val="FFFFFF"/>
                  </a:solidFill>
                </a:uFill>
                <a:latin typeface="Arial"/>
                <a:ea typeface="Arial"/>
                <a:cs typeface="Arial"/>
                <a:sym typeface="Arial"/>
              </a:rPr>
              <a:t>Silent films transitioned to sound</a:t>
            </a:r>
          </a:p>
          <a:p>
            <a:pPr marL="233674" marR="40639" lvl="0" indent="-233674" algn="l" defTabSz="914400">
              <a:lnSpc>
                <a:spcPct val="90000"/>
              </a:lnSpc>
              <a:spcBef>
                <a:spcPts val="500"/>
              </a:spcBef>
              <a:buClr>
                <a:srgbClr val="FFFFFF"/>
              </a:buClr>
              <a:buFont typeface="Arial"/>
              <a:tabLst>
                <a:tab pos="203200" algn="l"/>
                <a:tab pos="469900" algn="l"/>
              </a:tabLst>
              <a:defRPr sz="1800"/>
            </a:pPr>
            <a:endParaRPr lang="en-US" sz="2000" b="1" spc="-39" dirty="0" smtClean="0">
              <a:solidFill>
                <a:srgbClr val="FFFFFF"/>
              </a:solidFill>
              <a:uFill>
                <a:solidFill>
                  <a:srgbClr val="FFFFFF"/>
                </a:solidFill>
              </a:uFill>
              <a:latin typeface="Arial"/>
              <a:ea typeface="Arial"/>
              <a:cs typeface="Arial"/>
              <a:sym typeface="Arial"/>
            </a:endParaRPr>
          </a:p>
          <a:p>
            <a:pPr marL="233674" marR="40639" lvl="0" indent="-233674" algn="l" defTabSz="914400">
              <a:lnSpc>
                <a:spcPct val="90000"/>
              </a:lnSpc>
              <a:spcBef>
                <a:spcPts val="500"/>
              </a:spcBef>
              <a:buClr>
                <a:srgbClr val="FFFFFF"/>
              </a:buClr>
              <a:buFont typeface="Arial"/>
              <a:tabLst>
                <a:tab pos="203200" algn="l"/>
                <a:tab pos="469900" algn="l"/>
              </a:tabLst>
              <a:defRPr sz="1800"/>
            </a:pPr>
            <a:r>
              <a:rPr lang="en-US" sz="2000" b="1" spc="-39" dirty="0" smtClean="0">
                <a:solidFill>
                  <a:srgbClr val="FFFFFF"/>
                </a:solidFill>
                <a:uFill>
                  <a:solidFill>
                    <a:srgbClr val="FFFFFF"/>
                  </a:solidFill>
                </a:uFill>
                <a:latin typeface="Arial"/>
                <a:ea typeface="Arial"/>
                <a:cs typeface="Arial"/>
                <a:sym typeface="Arial"/>
              </a:rPr>
              <a:t>Dance crazes like the Charleston &amp; the Big Apple</a:t>
            </a:r>
          </a:p>
          <a:p>
            <a:pPr marL="233674" marR="40639" lvl="0" indent="-233674" algn="l" defTabSz="914400">
              <a:lnSpc>
                <a:spcPct val="90000"/>
              </a:lnSpc>
              <a:spcBef>
                <a:spcPts val="500"/>
              </a:spcBef>
              <a:buClr>
                <a:srgbClr val="FFFFFF"/>
              </a:buClr>
              <a:buFont typeface="Arial"/>
              <a:tabLst>
                <a:tab pos="203200" algn="l"/>
                <a:tab pos="469900" algn="l"/>
              </a:tabLst>
              <a:defRPr sz="1800"/>
            </a:pPr>
            <a:endParaRPr lang="en-US" sz="2000" b="1" spc="-39" dirty="0" smtClean="0">
              <a:solidFill>
                <a:srgbClr val="FFFFFF"/>
              </a:solidFill>
              <a:uFill>
                <a:solidFill>
                  <a:srgbClr val="FFFFFF"/>
                </a:solidFill>
              </a:uFill>
              <a:latin typeface="Arial"/>
              <a:ea typeface="Arial"/>
              <a:cs typeface="Arial"/>
              <a:sym typeface="Arial"/>
            </a:endParaRPr>
          </a:p>
          <a:p>
            <a:pPr marL="233674" marR="40639" lvl="0" indent="-233674" algn="l" defTabSz="914400">
              <a:lnSpc>
                <a:spcPct val="90000"/>
              </a:lnSpc>
              <a:spcBef>
                <a:spcPts val="500"/>
              </a:spcBef>
              <a:buClr>
                <a:srgbClr val="FFFFFF"/>
              </a:buClr>
              <a:buFont typeface="Arial"/>
              <a:tabLst>
                <a:tab pos="203200" algn="l"/>
                <a:tab pos="469900" algn="l"/>
              </a:tabLst>
              <a:defRPr sz="1800"/>
            </a:pPr>
            <a:endParaRPr sz="2000" dirty="0">
              <a:solidFill>
                <a:srgbClr val="FFFFFF"/>
              </a:solidFill>
              <a:uFill>
                <a:solidFill>
                  <a:srgbClr val="FFFFFF"/>
                </a:solidFill>
              </a:uFill>
              <a:latin typeface="Arial"/>
              <a:ea typeface="Arial"/>
              <a:cs typeface="Arial"/>
              <a:sym typeface="Arial"/>
            </a:endParaRPr>
          </a:p>
        </p:txBody>
      </p:sp>
    </p:spTree>
  </p:cSld>
  <p:clrMapOvr>
    <a:masterClrMapping/>
  </p:clrMapOvr>
  <p:transition spd="slow">
    <p:cover/>
  </p:transition>
  <p:timing>
    <p:tnLst>
      <p:par>
        <p:cTn id="1" dur="indefinite" restart="never" fill="hold"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 name="Shape 53"/>
          <p:cNvSpPr/>
          <p:nvPr/>
        </p:nvSpPr>
        <p:spPr>
          <a:xfrm>
            <a:off x="0" y="190500"/>
            <a:ext cx="9144000" cy="786113"/>
          </a:xfrm>
          <a:prstGeom prst="rect">
            <a:avLst/>
          </a:prstGeom>
          <a:ln w="12700">
            <a:miter lim="400000"/>
          </a:ln>
          <a:effectLst>
            <a:outerShdw blurRad="152400" dist="12700" dir="16080000" rotWithShape="0">
              <a:srgbClr val="000000"/>
            </a:outerShdw>
          </a:effectLst>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lvl1pPr marL="114300" algn="l">
              <a:lnSpc>
                <a:spcPts val="63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 pos="10236200" algn="l"/>
              </a:tabLst>
              <a:defRPr sz="5200">
                <a:solidFill>
                  <a:srgbClr val="FFFFFF"/>
                </a:solidFill>
                <a:effectLst>
                  <a:outerShdw blurRad="152400" dist="12700" dir="16080000" rotWithShape="0">
                    <a:srgbClr val="000000"/>
                  </a:outerShdw>
                </a:effectLst>
                <a:latin typeface="Arial"/>
                <a:ea typeface="Arial"/>
                <a:cs typeface="Arial"/>
                <a:sym typeface="Arial"/>
              </a:defRPr>
            </a:lvl1pPr>
          </a:lstStyle>
          <a:p>
            <a:pPr lvl="0">
              <a:defRPr sz="1800">
                <a:solidFill>
                  <a:srgbClr val="000000"/>
                </a:solidFill>
                <a:effectLst/>
              </a:defRPr>
            </a:pPr>
            <a:r>
              <a:rPr lang="en-US" sz="4400" dirty="0" smtClean="0">
                <a:solidFill>
                  <a:srgbClr val="FFFFFF"/>
                </a:solidFill>
                <a:effectLst>
                  <a:outerShdw blurRad="152400" dist="12700" dir="16080000" rotWithShape="0">
                    <a:srgbClr val="000000"/>
                  </a:outerShdw>
                </a:effectLst>
              </a:rPr>
              <a:t>9</a:t>
            </a:r>
            <a:r>
              <a:rPr sz="4400" dirty="0" smtClean="0">
                <a:solidFill>
                  <a:srgbClr val="FFFFFF"/>
                </a:solidFill>
                <a:effectLst>
                  <a:outerShdw blurRad="152400" dist="12700" dir="16080000" rotWithShape="0">
                    <a:srgbClr val="000000"/>
                  </a:outerShdw>
                </a:effectLst>
              </a:rPr>
              <a:t>. </a:t>
            </a:r>
            <a:r>
              <a:rPr lang="en-US" sz="4400" dirty="0" smtClean="0">
                <a:solidFill>
                  <a:srgbClr val="FFFFFF"/>
                </a:solidFill>
                <a:effectLst>
                  <a:outerShdw blurRad="152400" dist="12700" dir="16080000" rotWithShape="0">
                    <a:srgbClr val="000000"/>
                  </a:outerShdw>
                </a:effectLst>
              </a:rPr>
              <a:t>Southern Literary Renaissance</a:t>
            </a:r>
            <a:endParaRPr sz="4400" dirty="0">
              <a:solidFill>
                <a:srgbClr val="FFFFFF"/>
              </a:solidFill>
              <a:effectLst>
                <a:outerShdw blurRad="152400" dist="12700" dir="16080000" rotWithShape="0">
                  <a:srgbClr val="000000"/>
                </a:outerShdw>
              </a:effectLst>
            </a:endParaRPr>
          </a:p>
        </p:txBody>
      </p:sp>
      <p:sp>
        <p:nvSpPr>
          <p:cNvPr id="60" name="Shape 60"/>
          <p:cNvSpPr/>
          <p:nvPr/>
        </p:nvSpPr>
        <p:spPr>
          <a:xfrm>
            <a:off x="228600" y="1155700"/>
            <a:ext cx="3898900" cy="5816600"/>
          </a:xfrm>
          <a:prstGeom prst="rect">
            <a:avLst/>
          </a:prstGeom>
          <a:solidFill>
            <a:srgbClr val="020202"/>
          </a:solidFill>
          <a:ln w="12700">
            <a:solidFill/>
            <a:miter lim="400000"/>
          </a:ln>
          <a:effectLst>
            <a:outerShdw blurRad="241300" dist="12700" dir="16080000" rotWithShape="0">
              <a:srgbClr val="FFFFFF"/>
            </a:outerShdw>
          </a:effectLst>
        </p:spPr>
        <p:txBody>
          <a:bodyPr lIns="0" tIns="0" rIns="0" bIns="0" anchor="ct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sp>
        <p:nvSpPr>
          <p:cNvPr id="61" name="Shape 61"/>
          <p:cNvSpPr/>
          <p:nvPr/>
        </p:nvSpPr>
        <p:spPr>
          <a:xfrm>
            <a:off x="288684" y="1232392"/>
            <a:ext cx="3778732" cy="5078314"/>
          </a:xfrm>
          <a:prstGeom prst="rect">
            <a:avLst/>
          </a:prstGeom>
          <a:ln w="12700">
            <a:miter lim="400000"/>
          </a:ln>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0" tIns="0" rIns="0" bIns="0">
            <a:spAutoFit/>
          </a:bodyPr>
          <a:lstStyle/>
          <a:p>
            <a:pPr marL="233674" marR="40639" lvl="0" indent="-233674" algn="l" defTabSz="914400">
              <a:lnSpc>
                <a:spcPct val="90000"/>
              </a:lnSpc>
              <a:spcBef>
                <a:spcPts val="500"/>
              </a:spcBef>
              <a:buClr>
                <a:srgbClr val="FFFFFF"/>
              </a:buClr>
              <a:buFont typeface="Arial"/>
              <a:tabLst>
                <a:tab pos="203200" algn="l"/>
                <a:tab pos="469900" algn="l"/>
              </a:tabLst>
              <a:defRPr sz="1800"/>
            </a:pPr>
            <a:r>
              <a:rPr lang="en-US" sz="2000" b="1" spc="-39" dirty="0" smtClean="0">
                <a:solidFill>
                  <a:srgbClr val="FFFFFF"/>
                </a:solidFill>
                <a:uFill>
                  <a:solidFill>
                    <a:srgbClr val="FFFFFF"/>
                  </a:solidFill>
                </a:uFill>
                <a:latin typeface="Arial"/>
                <a:ea typeface="Arial"/>
                <a:cs typeface="Arial"/>
                <a:sym typeface="Arial"/>
              </a:rPr>
              <a:t>SC was criticized as cultural wasteland</a:t>
            </a:r>
          </a:p>
          <a:p>
            <a:pPr marL="233674" marR="40639" lvl="0" indent="-233674" algn="l" defTabSz="914400">
              <a:lnSpc>
                <a:spcPct val="90000"/>
              </a:lnSpc>
              <a:spcBef>
                <a:spcPts val="500"/>
              </a:spcBef>
              <a:buClr>
                <a:srgbClr val="FFFFFF"/>
              </a:buClr>
              <a:buFont typeface="Arial"/>
              <a:tabLst>
                <a:tab pos="203200" algn="l"/>
                <a:tab pos="469900" algn="l"/>
              </a:tabLst>
              <a:defRPr sz="1800"/>
            </a:pPr>
            <a:endParaRPr lang="en-US" sz="2000" b="1" spc="-39" dirty="0" smtClean="0">
              <a:solidFill>
                <a:srgbClr val="FFFFFF"/>
              </a:solidFill>
              <a:uFill>
                <a:solidFill>
                  <a:srgbClr val="FFFFFF"/>
                </a:solidFill>
              </a:uFill>
              <a:latin typeface="Arial"/>
              <a:ea typeface="Arial"/>
              <a:cs typeface="Arial"/>
              <a:sym typeface="Arial"/>
            </a:endParaRPr>
          </a:p>
          <a:p>
            <a:pPr marL="233674" marR="40639" lvl="0" indent="-233674" algn="l" defTabSz="914400">
              <a:lnSpc>
                <a:spcPct val="90000"/>
              </a:lnSpc>
              <a:spcBef>
                <a:spcPts val="500"/>
              </a:spcBef>
              <a:buClr>
                <a:srgbClr val="FFFFFF"/>
              </a:buClr>
              <a:buFont typeface="Arial"/>
              <a:tabLst>
                <a:tab pos="203200" algn="l"/>
                <a:tab pos="469900" algn="l"/>
              </a:tabLst>
              <a:defRPr sz="1800"/>
            </a:pPr>
            <a:r>
              <a:rPr lang="en-US" sz="2000" b="1" spc="-39" dirty="0" smtClean="0">
                <a:solidFill>
                  <a:srgbClr val="FFFFFF"/>
                </a:solidFill>
                <a:uFill>
                  <a:solidFill>
                    <a:srgbClr val="FFFFFF"/>
                  </a:solidFill>
                </a:uFill>
                <a:latin typeface="Arial"/>
                <a:ea typeface="Arial"/>
                <a:cs typeface="Arial"/>
                <a:sym typeface="Arial"/>
              </a:rPr>
              <a:t>Movement celebrated </a:t>
            </a:r>
            <a:r>
              <a:rPr lang="en-US" sz="2000" b="1" spc="-39" dirty="0" err="1" smtClean="0">
                <a:solidFill>
                  <a:srgbClr val="FFFFFF"/>
                </a:solidFill>
                <a:uFill>
                  <a:solidFill>
                    <a:srgbClr val="FFFFFF"/>
                  </a:solidFill>
                </a:uFill>
                <a:latin typeface="Arial"/>
                <a:ea typeface="Arial"/>
                <a:cs typeface="Arial"/>
                <a:sym typeface="Arial"/>
              </a:rPr>
              <a:t>SC’s</a:t>
            </a:r>
            <a:r>
              <a:rPr lang="en-US" sz="2000" b="1" spc="-39" dirty="0" smtClean="0">
                <a:solidFill>
                  <a:srgbClr val="FFFFFF"/>
                </a:solidFill>
                <a:uFill>
                  <a:solidFill>
                    <a:srgbClr val="FFFFFF"/>
                  </a:solidFill>
                </a:uFill>
                <a:latin typeface="Arial"/>
                <a:ea typeface="Arial"/>
                <a:cs typeface="Arial"/>
                <a:sym typeface="Arial"/>
              </a:rPr>
              <a:t> heritage</a:t>
            </a:r>
          </a:p>
          <a:p>
            <a:pPr marL="233674" marR="40639" lvl="0" indent="-233674" algn="l" defTabSz="914400">
              <a:lnSpc>
                <a:spcPct val="90000"/>
              </a:lnSpc>
              <a:spcBef>
                <a:spcPts val="500"/>
              </a:spcBef>
              <a:buClr>
                <a:srgbClr val="FFFFFF"/>
              </a:buClr>
              <a:buFont typeface="Arial"/>
              <a:tabLst>
                <a:tab pos="203200" algn="l"/>
                <a:tab pos="469900" algn="l"/>
              </a:tabLst>
              <a:defRPr sz="1800"/>
            </a:pPr>
            <a:endParaRPr lang="en-US" sz="2000" b="1" spc="-39" dirty="0" smtClean="0">
              <a:solidFill>
                <a:srgbClr val="FFFFFF"/>
              </a:solidFill>
              <a:uFill>
                <a:solidFill>
                  <a:srgbClr val="FFFFFF"/>
                </a:solidFill>
              </a:uFill>
              <a:latin typeface="Arial"/>
              <a:ea typeface="Arial"/>
              <a:cs typeface="Arial"/>
              <a:sym typeface="Arial"/>
            </a:endParaRPr>
          </a:p>
          <a:p>
            <a:pPr marL="233674" marR="40639" lvl="0" indent="-233674" algn="l" defTabSz="914400">
              <a:lnSpc>
                <a:spcPct val="90000"/>
              </a:lnSpc>
              <a:spcBef>
                <a:spcPts val="500"/>
              </a:spcBef>
              <a:buClr>
                <a:srgbClr val="FFFFFF"/>
              </a:buClr>
              <a:buFont typeface="Arial"/>
              <a:tabLst>
                <a:tab pos="203200" algn="l"/>
                <a:tab pos="469900" algn="l"/>
              </a:tabLst>
              <a:defRPr sz="1800"/>
            </a:pPr>
            <a:r>
              <a:rPr lang="en-US" sz="2000" b="1" spc="-39" dirty="0" smtClean="0">
                <a:solidFill>
                  <a:srgbClr val="FFFFFF"/>
                </a:solidFill>
                <a:uFill>
                  <a:solidFill>
                    <a:srgbClr val="FFFFFF"/>
                  </a:solidFill>
                </a:uFill>
                <a:latin typeface="Arial"/>
                <a:ea typeface="Arial"/>
                <a:cs typeface="Arial"/>
                <a:sym typeface="Arial"/>
              </a:rPr>
              <a:t>Led by Poetry Society of SC</a:t>
            </a:r>
          </a:p>
          <a:p>
            <a:pPr marL="233674" marR="40639" lvl="0" indent="-233674" algn="l" defTabSz="914400">
              <a:lnSpc>
                <a:spcPct val="90000"/>
              </a:lnSpc>
              <a:spcBef>
                <a:spcPts val="500"/>
              </a:spcBef>
              <a:buClr>
                <a:srgbClr val="FFFFFF"/>
              </a:buClr>
              <a:buFont typeface="Arial"/>
              <a:tabLst>
                <a:tab pos="203200" algn="l"/>
                <a:tab pos="469900" algn="l"/>
              </a:tabLst>
              <a:defRPr sz="1800"/>
            </a:pPr>
            <a:endParaRPr lang="en-US" sz="2000" b="1" spc="-39" dirty="0" smtClean="0">
              <a:solidFill>
                <a:srgbClr val="FFFFFF"/>
              </a:solidFill>
              <a:uFill>
                <a:solidFill>
                  <a:srgbClr val="FFFFFF"/>
                </a:solidFill>
              </a:uFill>
              <a:latin typeface="Arial"/>
              <a:ea typeface="Arial"/>
              <a:cs typeface="Arial"/>
              <a:sym typeface="Arial"/>
            </a:endParaRPr>
          </a:p>
          <a:p>
            <a:pPr marL="233674" marR="40639" lvl="0" indent="-233674" algn="l" defTabSz="914400">
              <a:lnSpc>
                <a:spcPct val="90000"/>
              </a:lnSpc>
              <a:spcBef>
                <a:spcPts val="500"/>
              </a:spcBef>
              <a:buClr>
                <a:srgbClr val="FFFFFF"/>
              </a:buClr>
              <a:buFont typeface="Arial"/>
              <a:tabLst>
                <a:tab pos="203200" algn="l"/>
                <a:tab pos="469900" algn="l"/>
              </a:tabLst>
              <a:defRPr sz="1800"/>
            </a:pPr>
            <a:r>
              <a:rPr lang="en-US" sz="2000" b="1" spc="-39" dirty="0" smtClean="0">
                <a:solidFill>
                  <a:srgbClr val="FFFFFF"/>
                </a:solidFill>
                <a:uFill>
                  <a:solidFill>
                    <a:srgbClr val="FFFFFF"/>
                  </a:solidFill>
                </a:uFill>
                <a:latin typeface="Arial"/>
                <a:ea typeface="Arial"/>
                <a:cs typeface="Arial"/>
                <a:sym typeface="Arial"/>
              </a:rPr>
              <a:t>Julia </a:t>
            </a:r>
            <a:r>
              <a:rPr lang="en-US" sz="2000" b="1" spc="-39" dirty="0" err="1" smtClean="0">
                <a:solidFill>
                  <a:srgbClr val="FFFFFF"/>
                </a:solidFill>
                <a:uFill>
                  <a:solidFill>
                    <a:srgbClr val="FFFFFF"/>
                  </a:solidFill>
                </a:uFill>
                <a:latin typeface="Arial"/>
                <a:ea typeface="Arial"/>
                <a:cs typeface="Arial"/>
                <a:sym typeface="Arial"/>
              </a:rPr>
              <a:t>Peterkin</a:t>
            </a:r>
            <a:r>
              <a:rPr lang="en-US" sz="2000" b="1" spc="-39" dirty="0" smtClean="0">
                <a:solidFill>
                  <a:srgbClr val="FFFFFF"/>
                </a:solidFill>
                <a:uFill>
                  <a:solidFill>
                    <a:srgbClr val="FFFFFF"/>
                  </a:solidFill>
                </a:uFill>
                <a:latin typeface="Arial"/>
                <a:ea typeface="Arial"/>
                <a:cs typeface="Arial"/>
                <a:sym typeface="Arial"/>
              </a:rPr>
              <a:t> won Pulitzer Prize for Literature</a:t>
            </a:r>
          </a:p>
          <a:p>
            <a:pPr marL="233674" marR="40639" lvl="0" indent="-233674" algn="l" defTabSz="914400">
              <a:lnSpc>
                <a:spcPct val="90000"/>
              </a:lnSpc>
              <a:spcBef>
                <a:spcPts val="500"/>
              </a:spcBef>
              <a:buClr>
                <a:srgbClr val="FFFFFF"/>
              </a:buClr>
              <a:buFont typeface="Arial"/>
              <a:tabLst>
                <a:tab pos="203200" algn="l"/>
                <a:tab pos="469900" algn="l"/>
              </a:tabLst>
              <a:defRPr sz="1800"/>
            </a:pPr>
            <a:endParaRPr lang="en-US" sz="2000" b="1" spc="-39" dirty="0" smtClean="0">
              <a:solidFill>
                <a:srgbClr val="FFFFFF"/>
              </a:solidFill>
              <a:uFill>
                <a:solidFill>
                  <a:srgbClr val="FFFFFF"/>
                </a:solidFill>
              </a:uFill>
              <a:latin typeface="Arial"/>
              <a:ea typeface="Arial"/>
              <a:cs typeface="Arial"/>
              <a:sym typeface="Arial"/>
            </a:endParaRPr>
          </a:p>
          <a:p>
            <a:pPr marL="233674" marR="40639" lvl="0" indent="-233674" algn="l" defTabSz="914400">
              <a:lnSpc>
                <a:spcPct val="90000"/>
              </a:lnSpc>
              <a:spcBef>
                <a:spcPts val="500"/>
              </a:spcBef>
              <a:buClr>
                <a:srgbClr val="FFFFFF"/>
              </a:buClr>
              <a:buFont typeface="Arial"/>
              <a:tabLst>
                <a:tab pos="203200" algn="l"/>
                <a:tab pos="469900" algn="l"/>
              </a:tabLst>
              <a:defRPr sz="1800"/>
            </a:pPr>
            <a:r>
              <a:rPr lang="en-US" sz="2000" b="1" spc="-39" dirty="0" err="1" smtClean="0">
                <a:solidFill>
                  <a:srgbClr val="FFFFFF"/>
                </a:solidFill>
                <a:uFill>
                  <a:solidFill>
                    <a:srgbClr val="FFFFFF"/>
                  </a:solidFill>
                </a:uFill>
                <a:latin typeface="Arial"/>
                <a:ea typeface="Arial"/>
                <a:cs typeface="Arial"/>
                <a:sym typeface="Arial"/>
              </a:rPr>
              <a:t>DuBose</a:t>
            </a:r>
            <a:r>
              <a:rPr lang="en-US" sz="2000" b="1" spc="-39" dirty="0" smtClean="0">
                <a:solidFill>
                  <a:srgbClr val="FFFFFF"/>
                </a:solidFill>
                <a:uFill>
                  <a:solidFill>
                    <a:srgbClr val="FFFFFF"/>
                  </a:solidFill>
                </a:uFill>
                <a:latin typeface="Arial"/>
                <a:ea typeface="Arial"/>
                <a:cs typeface="Arial"/>
                <a:sym typeface="Arial"/>
              </a:rPr>
              <a:t> Heyward wrote Porgy which later became the opera Porgy &amp; Bess</a:t>
            </a:r>
          </a:p>
          <a:p>
            <a:pPr marL="233674" marR="40639" lvl="0" indent="-233674" algn="l" defTabSz="914400">
              <a:lnSpc>
                <a:spcPct val="90000"/>
              </a:lnSpc>
              <a:spcBef>
                <a:spcPts val="500"/>
              </a:spcBef>
              <a:buClr>
                <a:srgbClr val="FFFFFF"/>
              </a:buClr>
              <a:buFont typeface="Arial"/>
              <a:tabLst>
                <a:tab pos="203200" algn="l"/>
                <a:tab pos="469900" algn="l"/>
              </a:tabLst>
              <a:defRPr sz="1800"/>
            </a:pPr>
            <a:endParaRPr lang="en-US" sz="2000" b="1" spc="-39" dirty="0" smtClean="0">
              <a:solidFill>
                <a:srgbClr val="FFFFFF"/>
              </a:solidFill>
              <a:uFill>
                <a:solidFill>
                  <a:srgbClr val="FFFFFF"/>
                </a:solidFill>
              </a:uFill>
              <a:latin typeface="Arial"/>
              <a:ea typeface="Arial"/>
              <a:cs typeface="Arial"/>
              <a:sym typeface="Arial"/>
            </a:endParaRPr>
          </a:p>
          <a:p>
            <a:pPr marL="233674" marR="40639" lvl="0" indent="-233674" algn="l" defTabSz="914400">
              <a:lnSpc>
                <a:spcPct val="90000"/>
              </a:lnSpc>
              <a:spcBef>
                <a:spcPts val="500"/>
              </a:spcBef>
              <a:buClr>
                <a:srgbClr val="FFFFFF"/>
              </a:buClr>
              <a:buFont typeface="Arial"/>
              <a:tabLst>
                <a:tab pos="203200" algn="l"/>
                <a:tab pos="469900" algn="l"/>
              </a:tabLst>
              <a:defRPr sz="1800"/>
            </a:pPr>
            <a:endParaRPr sz="2000" dirty="0">
              <a:solidFill>
                <a:srgbClr val="FFFFFF"/>
              </a:solidFill>
              <a:uFill>
                <a:solidFill>
                  <a:srgbClr val="FFFFFF"/>
                </a:solidFill>
              </a:uFill>
              <a:latin typeface="Arial"/>
              <a:ea typeface="Arial"/>
              <a:cs typeface="Arial"/>
              <a:sym typeface="Arial"/>
            </a:endParaRPr>
          </a:p>
        </p:txBody>
      </p:sp>
      <p:pic>
        <p:nvPicPr>
          <p:cNvPr id="5" name="Picture 4"/>
          <p:cNvPicPr>
            <a:picLocks noChangeAspect="1"/>
          </p:cNvPicPr>
          <p:nvPr/>
        </p:nvPicPr>
        <p:blipFill>
          <a:blip r:embed="rId3"/>
          <a:stretch>
            <a:fillRect/>
          </a:stretch>
        </p:blipFill>
        <p:spPr>
          <a:xfrm>
            <a:off x="4038600" y="914400"/>
            <a:ext cx="3111500" cy="3949700"/>
          </a:xfrm>
          <a:prstGeom prst="rect">
            <a:avLst/>
          </a:prstGeom>
        </p:spPr>
      </p:pic>
      <p:pic>
        <p:nvPicPr>
          <p:cNvPr id="6" name="Picture 5"/>
          <p:cNvPicPr>
            <a:picLocks noChangeAspect="1"/>
          </p:cNvPicPr>
          <p:nvPr/>
        </p:nvPicPr>
        <p:blipFill>
          <a:blip r:embed="rId4"/>
          <a:stretch>
            <a:fillRect/>
          </a:stretch>
        </p:blipFill>
        <p:spPr>
          <a:xfrm>
            <a:off x="5943600" y="3352800"/>
            <a:ext cx="3200400" cy="3200400"/>
          </a:xfrm>
          <a:prstGeom prst="rect">
            <a:avLst/>
          </a:prstGeom>
        </p:spPr>
      </p:pic>
    </p:spTree>
  </p:cSld>
  <p:clrMapOvr>
    <a:masterClrMapping/>
  </p:clrMapOvr>
  <p:transition spd="slow">
    <p:cover/>
  </p:transition>
  <p:timing>
    <p:tnLst>
      <p:par>
        <p:cTn id="1" dur="indefinite" restart="never" fill="hold"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851400" y="990600"/>
            <a:ext cx="4292600" cy="3273108"/>
          </a:xfrm>
          <a:prstGeom prst="rect">
            <a:avLst/>
          </a:prstGeom>
        </p:spPr>
      </p:pic>
      <p:pic>
        <p:nvPicPr>
          <p:cNvPr id="6" name="Picture 5"/>
          <p:cNvPicPr>
            <a:picLocks noChangeAspect="1"/>
          </p:cNvPicPr>
          <p:nvPr/>
        </p:nvPicPr>
        <p:blipFill>
          <a:blip r:embed="rId4"/>
          <a:stretch>
            <a:fillRect/>
          </a:stretch>
        </p:blipFill>
        <p:spPr>
          <a:xfrm>
            <a:off x="5334000" y="3886200"/>
            <a:ext cx="4306025" cy="2711450"/>
          </a:xfrm>
          <a:prstGeom prst="rect">
            <a:avLst/>
          </a:prstGeom>
        </p:spPr>
      </p:pic>
      <p:sp>
        <p:nvSpPr>
          <p:cNvPr id="53" name="Shape 53"/>
          <p:cNvSpPr/>
          <p:nvPr/>
        </p:nvSpPr>
        <p:spPr>
          <a:xfrm>
            <a:off x="0" y="190500"/>
            <a:ext cx="9144000" cy="786113"/>
          </a:xfrm>
          <a:prstGeom prst="rect">
            <a:avLst/>
          </a:prstGeom>
          <a:ln w="12700">
            <a:miter lim="400000"/>
          </a:ln>
          <a:effectLst>
            <a:outerShdw blurRad="152400" dist="12700" dir="16080000" rotWithShape="0">
              <a:srgbClr val="000000"/>
            </a:outerShdw>
          </a:effectLst>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lvl1pPr marL="114300" algn="l">
              <a:lnSpc>
                <a:spcPts val="63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 pos="10236200" algn="l"/>
              </a:tabLst>
              <a:defRPr sz="5200">
                <a:solidFill>
                  <a:srgbClr val="FFFFFF"/>
                </a:solidFill>
                <a:effectLst>
                  <a:outerShdw blurRad="152400" dist="12700" dir="16080000" rotWithShape="0">
                    <a:srgbClr val="000000"/>
                  </a:outerShdw>
                </a:effectLst>
                <a:latin typeface="Arial"/>
                <a:ea typeface="Arial"/>
                <a:cs typeface="Arial"/>
                <a:sym typeface="Arial"/>
              </a:defRPr>
            </a:lvl1pPr>
          </a:lstStyle>
          <a:p>
            <a:pPr lvl="0">
              <a:defRPr sz="1800">
                <a:solidFill>
                  <a:srgbClr val="000000"/>
                </a:solidFill>
                <a:effectLst/>
              </a:defRPr>
            </a:pPr>
            <a:r>
              <a:rPr lang="en-US" sz="4400" dirty="0" smtClean="0">
                <a:solidFill>
                  <a:srgbClr val="FFFFFF"/>
                </a:solidFill>
                <a:effectLst>
                  <a:outerShdw blurRad="152400" dist="12700" dir="16080000" rotWithShape="0">
                    <a:srgbClr val="000000"/>
                  </a:outerShdw>
                </a:effectLst>
              </a:rPr>
              <a:t>10</a:t>
            </a:r>
            <a:r>
              <a:rPr sz="4400" dirty="0" smtClean="0">
                <a:solidFill>
                  <a:srgbClr val="FFFFFF"/>
                </a:solidFill>
                <a:effectLst>
                  <a:outerShdw blurRad="152400" dist="12700" dir="16080000" rotWithShape="0">
                    <a:srgbClr val="000000"/>
                  </a:outerShdw>
                </a:effectLst>
              </a:rPr>
              <a:t>. </a:t>
            </a:r>
            <a:r>
              <a:rPr lang="en-US" sz="4400" dirty="0" smtClean="0">
                <a:solidFill>
                  <a:srgbClr val="FFFFFF"/>
                </a:solidFill>
                <a:effectLst>
                  <a:outerShdw blurRad="152400" dist="12700" dir="16080000" rotWithShape="0">
                    <a:srgbClr val="000000"/>
                  </a:outerShdw>
                </a:effectLst>
              </a:rPr>
              <a:t>Harlem Renaissance</a:t>
            </a:r>
            <a:endParaRPr sz="4400" dirty="0">
              <a:solidFill>
                <a:srgbClr val="FFFFFF"/>
              </a:solidFill>
              <a:effectLst>
                <a:outerShdw blurRad="152400" dist="12700" dir="16080000" rotWithShape="0">
                  <a:srgbClr val="000000"/>
                </a:outerShdw>
              </a:effectLst>
            </a:endParaRPr>
          </a:p>
        </p:txBody>
      </p:sp>
      <p:sp>
        <p:nvSpPr>
          <p:cNvPr id="60" name="Shape 60"/>
          <p:cNvSpPr/>
          <p:nvPr/>
        </p:nvSpPr>
        <p:spPr>
          <a:xfrm>
            <a:off x="228600" y="1155700"/>
            <a:ext cx="4876800" cy="5816600"/>
          </a:xfrm>
          <a:prstGeom prst="rect">
            <a:avLst/>
          </a:prstGeom>
          <a:solidFill>
            <a:srgbClr val="020202"/>
          </a:solidFill>
          <a:ln w="12700">
            <a:solidFill/>
            <a:miter lim="400000"/>
          </a:ln>
          <a:effectLst>
            <a:outerShdw blurRad="241300" dist="12700" dir="16080000" rotWithShape="0">
              <a:srgbClr val="FFFFFF"/>
            </a:outerShdw>
          </a:effectLst>
        </p:spPr>
        <p:txBody>
          <a:bodyPr lIns="0" tIns="0" rIns="0" bIns="0" anchor="ct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sp>
        <p:nvSpPr>
          <p:cNvPr id="61" name="Shape 61"/>
          <p:cNvSpPr/>
          <p:nvPr/>
        </p:nvSpPr>
        <p:spPr>
          <a:xfrm>
            <a:off x="288684" y="1232392"/>
            <a:ext cx="4588116" cy="5355313"/>
          </a:xfrm>
          <a:prstGeom prst="rect">
            <a:avLst/>
          </a:prstGeom>
          <a:ln w="12700">
            <a:miter lim="400000"/>
          </a:ln>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marL="233674" marR="40639" lvl="0" indent="-233674" algn="l" defTabSz="914400">
              <a:lnSpc>
                <a:spcPct val="90000"/>
              </a:lnSpc>
              <a:spcBef>
                <a:spcPts val="500"/>
              </a:spcBef>
              <a:buClr>
                <a:srgbClr val="FFFFFF"/>
              </a:buClr>
              <a:buFont typeface="Arial"/>
              <a:tabLst>
                <a:tab pos="203200" algn="l"/>
                <a:tab pos="469900" algn="l"/>
              </a:tabLst>
              <a:defRPr sz="1800"/>
            </a:pPr>
            <a:r>
              <a:rPr lang="en-US" sz="2000" b="1" spc="-39" dirty="0" smtClean="0">
                <a:solidFill>
                  <a:srgbClr val="FFFFFF"/>
                </a:solidFill>
                <a:uFill>
                  <a:solidFill>
                    <a:srgbClr val="FFFFFF"/>
                  </a:solidFill>
                </a:uFill>
                <a:latin typeface="Arial"/>
                <a:ea typeface="Arial"/>
                <a:cs typeface="Arial"/>
                <a:sym typeface="Arial"/>
              </a:rPr>
              <a:t>Celebrated African American culture</a:t>
            </a:r>
          </a:p>
          <a:p>
            <a:pPr marL="233674" marR="40639" lvl="0" indent="-233674" algn="l" defTabSz="914400">
              <a:lnSpc>
                <a:spcPct val="90000"/>
              </a:lnSpc>
              <a:spcBef>
                <a:spcPts val="500"/>
              </a:spcBef>
              <a:buClr>
                <a:srgbClr val="FFFFFF"/>
              </a:buClr>
              <a:buFont typeface="Arial"/>
              <a:tabLst>
                <a:tab pos="203200" algn="l"/>
                <a:tab pos="469900" algn="l"/>
              </a:tabLst>
              <a:defRPr sz="1800"/>
            </a:pPr>
            <a:endParaRPr lang="en-US" sz="2000" b="1" spc="-39" dirty="0" smtClean="0">
              <a:solidFill>
                <a:srgbClr val="FFFFFF"/>
              </a:solidFill>
              <a:uFill>
                <a:solidFill>
                  <a:srgbClr val="FFFFFF"/>
                </a:solidFill>
              </a:uFill>
              <a:latin typeface="Arial"/>
              <a:ea typeface="Arial"/>
              <a:cs typeface="Arial"/>
              <a:sym typeface="Arial"/>
            </a:endParaRPr>
          </a:p>
          <a:p>
            <a:pPr marL="233674" marR="40639" lvl="0" indent="-233674" algn="l" defTabSz="914400">
              <a:lnSpc>
                <a:spcPct val="90000"/>
              </a:lnSpc>
              <a:spcBef>
                <a:spcPts val="500"/>
              </a:spcBef>
              <a:buClr>
                <a:srgbClr val="FFFFFF"/>
              </a:buClr>
              <a:buFont typeface="Arial"/>
              <a:tabLst>
                <a:tab pos="203200" algn="l"/>
                <a:tab pos="469900" algn="l"/>
              </a:tabLst>
              <a:defRPr sz="1800"/>
            </a:pPr>
            <a:r>
              <a:rPr lang="en-US" sz="2000" b="1" spc="-39" dirty="0" smtClean="0">
                <a:solidFill>
                  <a:srgbClr val="FFFFFF"/>
                </a:solidFill>
                <a:uFill>
                  <a:solidFill>
                    <a:srgbClr val="FFFFFF"/>
                  </a:solidFill>
                </a:uFill>
                <a:latin typeface="Arial"/>
                <a:ea typeface="Arial"/>
                <a:cs typeface="Arial"/>
                <a:sym typeface="Arial"/>
              </a:rPr>
              <a:t>Spread new music, esp. Jazz to white audiences</a:t>
            </a:r>
          </a:p>
          <a:p>
            <a:pPr marL="233674" marR="40639" lvl="0" indent="-233674" algn="l" defTabSz="914400">
              <a:lnSpc>
                <a:spcPct val="90000"/>
              </a:lnSpc>
              <a:spcBef>
                <a:spcPts val="500"/>
              </a:spcBef>
              <a:buClr>
                <a:srgbClr val="FFFFFF"/>
              </a:buClr>
              <a:buFont typeface="Arial"/>
              <a:tabLst>
                <a:tab pos="203200" algn="l"/>
                <a:tab pos="469900" algn="l"/>
              </a:tabLst>
              <a:defRPr sz="1800"/>
            </a:pPr>
            <a:endParaRPr lang="en-US" sz="2000" b="1" spc="-39" dirty="0" smtClean="0">
              <a:solidFill>
                <a:srgbClr val="FFFFFF"/>
              </a:solidFill>
              <a:uFill>
                <a:solidFill>
                  <a:srgbClr val="FFFFFF"/>
                </a:solidFill>
              </a:uFill>
              <a:latin typeface="Arial"/>
              <a:ea typeface="Arial"/>
              <a:cs typeface="Arial"/>
              <a:sym typeface="Arial"/>
            </a:endParaRPr>
          </a:p>
          <a:p>
            <a:pPr marL="233674" marR="40639" lvl="0" indent="-233674" algn="l" defTabSz="914400">
              <a:lnSpc>
                <a:spcPct val="90000"/>
              </a:lnSpc>
              <a:spcBef>
                <a:spcPts val="500"/>
              </a:spcBef>
              <a:buClr>
                <a:srgbClr val="FFFFFF"/>
              </a:buClr>
              <a:buFont typeface="Arial"/>
              <a:tabLst>
                <a:tab pos="203200" algn="l"/>
                <a:tab pos="469900" algn="l"/>
              </a:tabLst>
              <a:defRPr sz="1800"/>
            </a:pPr>
            <a:r>
              <a:rPr lang="en-US" sz="2000" b="1" spc="-39" dirty="0" smtClean="0">
                <a:solidFill>
                  <a:srgbClr val="FFFFFF"/>
                </a:solidFill>
                <a:uFill>
                  <a:solidFill>
                    <a:srgbClr val="FFFFFF"/>
                  </a:solidFill>
                </a:uFill>
                <a:latin typeface="Arial"/>
                <a:ea typeface="Arial"/>
                <a:cs typeface="Arial"/>
                <a:sym typeface="Arial"/>
              </a:rPr>
              <a:t>Black writers like James Weldon Johnson or Langston Hughes) wrote of black pride &amp; questioned position in society</a:t>
            </a:r>
          </a:p>
          <a:p>
            <a:pPr marL="233674" marR="40639" lvl="0" indent="-233674" algn="l" defTabSz="914400">
              <a:lnSpc>
                <a:spcPct val="90000"/>
              </a:lnSpc>
              <a:spcBef>
                <a:spcPts val="500"/>
              </a:spcBef>
              <a:buClr>
                <a:srgbClr val="FFFFFF"/>
              </a:buClr>
              <a:buFont typeface="Arial"/>
              <a:tabLst>
                <a:tab pos="203200" algn="l"/>
                <a:tab pos="469900" algn="l"/>
              </a:tabLst>
              <a:defRPr sz="1800"/>
            </a:pPr>
            <a:endParaRPr lang="en-US" sz="2000" b="1" spc="-39" dirty="0" smtClean="0">
              <a:solidFill>
                <a:srgbClr val="FFFFFF"/>
              </a:solidFill>
              <a:uFill>
                <a:solidFill>
                  <a:srgbClr val="FFFFFF"/>
                </a:solidFill>
              </a:uFill>
              <a:latin typeface="Arial"/>
              <a:ea typeface="Arial"/>
              <a:cs typeface="Arial"/>
              <a:sym typeface="Arial"/>
            </a:endParaRPr>
          </a:p>
          <a:p>
            <a:pPr marL="233674" marR="40639" lvl="0" indent="-233674" algn="l" defTabSz="914400">
              <a:lnSpc>
                <a:spcPct val="90000"/>
              </a:lnSpc>
              <a:spcBef>
                <a:spcPts val="500"/>
              </a:spcBef>
              <a:buClr>
                <a:srgbClr val="FFFFFF"/>
              </a:buClr>
              <a:buFont typeface="Arial"/>
              <a:tabLst>
                <a:tab pos="203200" algn="l"/>
                <a:tab pos="469900" algn="l"/>
              </a:tabLst>
              <a:defRPr sz="1800"/>
            </a:pPr>
            <a:r>
              <a:rPr lang="en-US" sz="2000" b="1" spc="-39" dirty="0" smtClean="0">
                <a:solidFill>
                  <a:srgbClr val="FFFFFF"/>
                </a:solidFill>
                <a:uFill>
                  <a:solidFill>
                    <a:srgbClr val="FFFFFF"/>
                  </a:solidFill>
                </a:uFill>
                <a:latin typeface="Arial"/>
                <a:ea typeface="Arial"/>
                <a:cs typeface="Arial"/>
                <a:sym typeface="Arial"/>
              </a:rPr>
              <a:t>Artists like William H. Johnson captured the era</a:t>
            </a:r>
          </a:p>
          <a:p>
            <a:pPr marL="233674" marR="40639" lvl="0" indent="-233674" algn="l" defTabSz="914400">
              <a:lnSpc>
                <a:spcPct val="90000"/>
              </a:lnSpc>
              <a:spcBef>
                <a:spcPts val="500"/>
              </a:spcBef>
              <a:buClr>
                <a:srgbClr val="FFFFFF"/>
              </a:buClr>
              <a:buFont typeface="Arial"/>
              <a:tabLst>
                <a:tab pos="203200" algn="l"/>
                <a:tab pos="469900" algn="l"/>
              </a:tabLst>
              <a:defRPr sz="1800"/>
            </a:pPr>
            <a:endParaRPr lang="en-US" sz="2000" b="1" spc="-39" dirty="0" smtClean="0">
              <a:solidFill>
                <a:srgbClr val="FFFFFF"/>
              </a:solidFill>
              <a:uFill>
                <a:solidFill>
                  <a:srgbClr val="FFFFFF"/>
                </a:solidFill>
              </a:uFill>
              <a:latin typeface="Arial"/>
              <a:ea typeface="Arial"/>
              <a:cs typeface="Arial"/>
              <a:sym typeface="Arial"/>
            </a:endParaRPr>
          </a:p>
          <a:p>
            <a:pPr marL="233674" marR="40639" lvl="0" indent="-233674" algn="l" defTabSz="914400">
              <a:lnSpc>
                <a:spcPct val="90000"/>
              </a:lnSpc>
              <a:spcBef>
                <a:spcPts val="500"/>
              </a:spcBef>
              <a:buClr>
                <a:srgbClr val="FFFFFF"/>
              </a:buClr>
              <a:buFont typeface="Arial"/>
              <a:tabLst>
                <a:tab pos="203200" algn="l"/>
                <a:tab pos="469900" algn="l"/>
              </a:tabLst>
              <a:defRPr sz="1800"/>
            </a:pPr>
            <a:r>
              <a:rPr lang="en-US" sz="2000" b="1" spc="-39" dirty="0" smtClean="0">
                <a:solidFill>
                  <a:srgbClr val="FFFFFF"/>
                </a:solidFill>
                <a:uFill>
                  <a:solidFill>
                    <a:srgbClr val="FFFFFF"/>
                  </a:solidFill>
                </a:uFill>
                <a:latin typeface="Arial"/>
                <a:ea typeface="Arial"/>
                <a:cs typeface="Arial"/>
                <a:sym typeface="Arial"/>
              </a:rPr>
              <a:t>Further pointed out the second class citizenship of African Americans</a:t>
            </a:r>
          </a:p>
          <a:p>
            <a:pPr marL="233674" marR="40639" lvl="0" indent="-233674" algn="l" defTabSz="914400">
              <a:lnSpc>
                <a:spcPct val="90000"/>
              </a:lnSpc>
              <a:spcBef>
                <a:spcPts val="500"/>
              </a:spcBef>
              <a:buClr>
                <a:srgbClr val="FFFFFF"/>
              </a:buClr>
              <a:buFont typeface="Arial"/>
              <a:tabLst>
                <a:tab pos="203200" algn="l"/>
                <a:tab pos="469900" algn="l"/>
              </a:tabLst>
              <a:defRPr sz="1800"/>
            </a:pPr>
            <a:endParaRPr lang="en-US" sz="2000" b="1" spc="-39" dirty="0" smtClean="0">
              <a:solidFill>
                <a:srgbClr val="FFFFFF"/>
              </a:solidFill>
              <a:uFill>
                <a:solidFill>
                  <a:srgbClr val="FFFFFF"/>
                </a:solidFill>
              </a:uFill>
              <a:latin typeface="Arial"/>
              <a:ea typeface="Arial"/>
              <a:cs typeface="Arial"/>
              <a:sym typeface="Arial"/>
            </a:endParaRPr>
          </a:p>
          <a:p>
            <a:pPr marL="233674" marR="40639" lvl="0" indent="-233674" algn="l" defTabSz="914400">
              <a:lnSpc>
                <a:spcPct val="90000"/>
              </a:lnSpc>
              <a:spcBef>
                <a:spcPts val="500"/>
              </a:spcBef>
              <a:buClr>
                <a:srgbClr val="FFFFFF"/>
              </a:buClr>
              <a:buFont typeface="Arial"/>
              <a:tabLst>
                <a:tab pos="203200" algn="l"/>
                <a:tab pos="469900" algn="l"/>
              </a:tabLst>
              <a:defRPr sz="1800"/>
            </a:pPr>
            <a:endParaRPr sz="2000" dirty="0">
              <a:solidFill>
                <a:srgbClr val="FFFFFF"/>
              </a:solidFill>
              <a:uFill>
                <a:solidFill>
                  <a:srgbClr val="FFFFFF"/>
                </a:solidFill>
              </a:uFill>
              <a:latin typeface="Arial"/>
              <a:ea typeface="Arial"/>
              <a:cs typeface="Arial"/>
              <a:sym typeface="Arial"/>
            </a:endParaRPr>
          </a:p>
        </p:txBody>
      </p:sp>
      <p:pic>
        <p:nvPicPr>
          <p:cNvPr id="7" name="Picture 6"/>
          <p:cNvPicPr>
            <a:picLocks noChangeAspect="1"/>
          </p:cNvPicPr>
          <p:nvPr/>
        </p:nvPicPr>
        <p:blipFill>
          <a:blip r:embed="rId5"/>
          <a:stretch>
            <a:fillRect/>
          </a:stretch>
        </p:blipFill>
        <p:spPr>
          <a:xfrm>
            <a:off x="4795242" y="3810000"/>
            <a:ext cx="2357438" cy="3048000"/>
          </a:xfrm>
          <a:prstGeom prst="rect">
            <a:avLst/>
          </a:prstGeom>
        </p:spPr>
      </p:pic>
      <p:pic>
        <p:nvPicPr>
          <p:cNvPr id="8" name="Picture 7"/>
          <p:cNvPicPr>
            <a:picLocks noChangeAspect="1"/>
          </p:cNvPicPr>
          <p:nvPr/>
        </p:nvPicPr>
        <p:blipFill>
          <a:blip r:embed="rId6"/>
          <a:stretch>
            <a:fillRect/>
          </a:stretch>
        </p:blipFill>
        <p:spPr>
          <a:xfrm>
            <a:off x="4574972" y="2514600"/>
            <a:ext cx="4569028" cy="3625850"/>
          </a:xfrm>
          <a:prstGeom prst="rect">
            <a:avLst/>
          </a:prstGeom>
        </p:spPr>
      </p:pic>
    </p:spTree>
  </p:cSld>
  <p:clrMapOvr>
    <a:masterClrMapping/>
  </p:clrMapOvr>
  <p:transition spd="slow">
    <p:cove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 name="Shape 54"/>
          <p:cNvSpPr/>
          <p:nvPr/>
        </p:nvSpPr>
        <p:spPr>
          <a:xfrm>
            <a:off x="-15875" y="-482600"/>
            <a:ext cx="9182100" cy="7620000"/>
          </a:xfrm>
          <a:prstGeom prst="rect">
            <a:avLst/>
          </a:prstGeom>
          <a:solidFill>
            <a:srgbClr val="020202"/>
          </a:solidFill>
          <a:ln w="12700">
            <a:solidFill/>
            <a:miter lim="400000"/>
          </a:ln>
        </p:spPr>
        <p:txBody>
          <a:bodyPr lIns="0" tIns="0" rIns="0" bIns="0" anchor="ct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pic>
        <p:nvPicPr>
          <p:cNvPr id="55" name="charles_lindbergh.jpg"/>
          <p:cNvPicPr/>
          <p:nvPr/>
        </p:nvPicPr>
        <p:blipFill>
          <a:blip r:embed="rId4">
            <a:extLst/>
          </a:blip>
          <a:stretch>
            <a:fillRect/>
          </a:stretch>
        </p:blipFill>
        <p:spPr>
          <a:xfrm>
            <a:off x="-38100" y="-25400"/>
            <a:ext cx="9186548" cy="7239000"/>
          </a:xfrm>
          <a:prstGeom prst="rect">
            <a:avLst/>
          </a:prstGeom>
          <a:ln w="12700">
            <a:miter lim="400000"/>
          </a:ln>
        </p:spPr>
      </p:pic>
      <p:sp>
        <p:nvSpPr>
          <p:cNvPr id="56" name="Shape 56"/>
          <p:cNvSpPr/>
          <p:nvPr/>
        </p:nvSpPr>
        <p:spPr>
          <a:xfrm>
            <a:off x="241300" y="190500"/>
            <a:ext cx="8115300" cy="806631"/>
          </a:xfrm>
          <a:prstGeom prst="rect">
            <a:avLst/>
          </a:prstGeom>
          <a:ln w="12700">
            <a:miter lim="400000"/>
          </a:ln>
          <a:effectLst>
            <a:outerShdw blurRad="152400" dist="12700" dir="16080000" rotWithShape="0">
              <a:srgbClr val="000000"/>
            </a:outerShdw>
          </a:effectLst>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spAutoFit/>
          </a:bodyPr>
          <a:lstStyle>
            <a:lvl1pPr marL="114300" algn="l">
              <a:lnSpc>
                <a:spcPts val="63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 pos="10236200" algn="l"/>
              </a:tabLst>
              <a:defRPr sz="5200">
                <a:solidFill>
                  <a:srgbClr val="FFFFFF"/>
                </a:solidFill>
                <a:effectLst>
                  <a:outerShdw blurRad="152400" dist="12700" dir="16080000" rotWithShape="0">
                    <a:srgbClr val="000000"/>
                  </a:outerShdw>
                </a:effectLst>
                <a:latin typeface="Arial"/>
                <a:ea typeface="Arial"/>
                <a:cs typeface="Arial"/>
                <a:sym typeface="Arial"/>
              </a:defRPr>
            </a:lvl1pPr>
          </a:lstStyle>
          <a:p>
            <a:pPr lvl="0">
              <a:defRPr sz="1800">
                <a:solidFill>
                  <a:srgbClr val="000000"/>
                </a:solidFill>
                <a:effectLst/>
              </a:defRPr>
            </a:pPr>
            <a:r>
              <a:rPr lang="en-US" sz="5200" dirty="0" smtClean="0">
                <a:solidFill>
                  <a:srgbClr val="FFFFFF"/>
                </a:solidFill>
                <a:effectLst>
                  <a:outerShdw blurRad="152400" dist="12700" dir="16080000" rotWithShape="0">
                    <a:srgbClr val="000000"/>
                  </a:outerShdw>
                </a:effectLst>
              </a:rPr>
              <a:t>11</a:t>
            </a:r>
            <a:r>
              <a:rPr sz="5200" dirty="0" smtClean="0">
                <a:solidFill>
                  <a:srgbClr val="FFFFFF"/>
                </a:solidFill>
                <a:effectLst>
                  <a:outerShdw blurRad="152400" dist="12700" dir="16080000" rotWithShape="0">
                    <a:srgbClr val="000000"/>
                  </a:outerShdw>
                </a:effectLst>
              </a:rPr>
              <a:t>. </a:t>
            </a:r>
            <a:r>
              <a:rPr lang="en-US" sz="5200" dirty="0" smtClean="0">
                <a:solidFill>
                  <a:srgbClr val="FFFFFF"/>
                </a:solidFill>
                <a:effectLst>
                  <a:outerShdw blurRad="152400" dist="12700" dir="16080000" rotWithShape="0">
                    <a:srgbClr val="000000"/>
                  </a:outerShdw>
                </a:effectLst>
              </a:rPr>
              <a:t>American Heroes</a:t>
            </a:r>
            <a:endParaRPr sz="5200" dirty="0">
              <a:solidFill>
                <a:srgbClr val="FFFFFF"/>
              </a:solidFill>
              <a:effectLst>
                <a:outerShdw blurRad="152400" dist="12700" dir="16080000" rotWithShape="0">
                  <a:srgbClr val="000000"/>
                </a:outerShdw>
              </a:effectLst>
            </a:endParaRPr>
          </a:p>
        </p:txBody>
      </p:sp>
      <p:sp>
        <p:nvSpPr>
          <p:cNvPr id="57" name="Shape 57"/>
          <p:cNvSpPr/>
          <p:nvPr/>
        </p:nvSpPr>
        <p:spPr>
          <a:xfrm>
            <a:off x="228600" y="838200"/>
            <a:ext cx="8115300" cy="841996"/>
          </a:xfrm>
          <a:prstGeom prst="rect">
            <a:avLst/>
          </a:prstGeom>
          <a:ln w="12700">
            <a:miter lim="400000"/>
          </a:ln>
          <a:effectLst>
            <a:outerShdw blurRad="152400" dist="12700" dir="16080000" rotWithShape="0">
              <a:srgbClr val="000000"/>
            </a:outerShdw>
          </a:effectLst>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spAutoFit/>
          </a:bodyPr>
          <a:lstStyle>
            <a:lvl1pPr marL="114300" algn="l">
              <a:lnSpc>
                <a:spcPts val="63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 pos="10236200" algn="l"/>
              </a:tabLst>
              <a:defRPr sz="5200">
                <a:solidFill>
                  <a:srgbClr val="FFFFFF"/>
                </a:solidFill>
                <a:effectLst>
                  <a:outerShdw blurRad="152400" dist="12700" dir="16080000" rotWithShape="0">
                    <a:srgbClr val="000000"/>
                  </a:outerShdw>
                </a:effectLst>
                <a:latin typeface="Arial"/>
                <a:ea typeface="Arial"/>
                <a:cs typeface="Arial"/>
                <a:sym typeface="Arial"/>
              </a:defRPr>
            </a:lvl1pPr>
          </a:lstStyle>
          <a:p>
            <a:pPr lvl="0">
              <a:defRPr sz="1800">
                <a:solidFill>
                  <a:srgbClr val="000000"/>
                </a:solidFill>
                <a:effectLst/>
              </a:defRPr>
            </a:pPr>
            <a:r>
              <a:rPr sz="5200" dirty="0">
                <a:solidFill>
                  <a:srgbClr val="FFFFFF"/>
                </a:solidFill>
                <a:effectLst>
                  <a:outerShdw blurRad="152400" dist="12700" dir="16080000" rotWithShape="0">
                    <a:srgbClr val="000000"/>
                  </a:outerShdw>
                </a:effectLst>
              </a:rPr>
              <a:t>I. Society</a:t>
            </a:r>
          </a:p>
        </p:txBody>
      </p:sp>
      <p:sp>
        <p:nvSpPr>
          <p:cNvPr id="58" name="Shape 58"/>
          <p:cNvSpPr/>
          <p:nvPr/>
        </p:nvSpPr>
        <p:spPr>
          <a:xfrm>
            <a:off x="139700" y="901700"/>
            <a:ext cx="3898900" cy="5816600"/>
          </a:xfrm>
          <a:prstGeom prst="rect">
            <a:avLst/>
          </a:prstGeom>
          <a:solidFill>
            <a:srgbClr val="020202"/>
          </a:solidFill>
          <a:ln w="12700">
            <a:solidFill/>
            <a:miter lim="400000"/>
          </a:ln>
          <a:effectLst>
            <a:outerShdw blurRad="241300" dist="12700" dir="16080000" rotWithShape="0">
              <a:srgbClr val="FFFFFF"/>
            </a:outerShdw>
          </a:effectLst>
        </p:spPr>
        <p:txBody>
          <a:bodyPr lIns="0" tIns="0" rIns="0" bIns="0" anchor="ct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sp>
        <p:nvSpPr>
          <p:cNvPr id="59" name="Shape 59"/>
          <p:cNvSpPr/>
          <p:nvPr/>
        </p:nvSpPr>
        <p:spPr>
          <a:xfrm>
            <a:off x="152400" y="1117600"/>
            <a:ext cx="3695700" cy="3059812"/>
          </a:xfrm>
          <a:prstGeom prst="rect">
            <a:avLst/>
          </a:prstGeom>
          <a:ln w="12700">
            <a:miter lim="400000"/>
          </a:ln>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spAutoFit/>
          </a:bodyPr>
          <a:lstStyle/>
          <a:p>
            <a:pPr marL="322574" marR="40639" lvl="0" indent="-322574" algn="l" defTabSz="914400">
              <a:lnSpc>
                <a:spcPct val="90000"/>
              </a:lnSpc>
              <a:spcBef>
                <a:spcPts val="500"/>
              </a:spcBef>
              <a:buClr>
                <a:srgbClr val="FFFFFF"/>
              </a:buClr>
              <a:buFont typeface="Arial"/>
              <a:tabLst>
                <a:tab pos="393700" algn="l"/>
                <a:tab pos="939800" algn="l"/>
              </a:tabLst>
              <a:defRPr sz="1800"/>
            </a:pPr>
            <a:r>
              <a:rPr sz="2000" b="1" spc="-39" dirty="0" smtClean="0">
                <a:solidFill>
                  <a:srgbClr val="FFFFFF"/>
                </a:solidFill>
                <a:uFill>
                  <a:solidFill>
                    <a:srgbClr val="FFFFFF"/>
                  </a:solidFill>
                </a:uFill>
                <a:latin typeface="Arial"/>
                <a:ea typeface="Arial"/>
                <a:cs typeface="Arial"/>
                <a:sym typeface="Arial"/>
              </a:rPr>
              <a:t> </a:t>
            </a:r>
            <a:r>
              <a:rPr sz="2000" b="1" spc="-39" dirty="0">
                <a:solidFill>
                  <a:srgbClr val="FFFFFF"/>
                </a:solidFill>
                <a:uFill>
                  <a:solidFill>
                    <a:srgbClr val="FFFFFF"/>
                  </a:solidFill>
                </a:uFill>
                <a:latin typeface="Arial"/>
                <a:ea typeface="Arial"/>
                <a:cs typeface="Arial"/>
                <a:sym typeface="Arial"/>
              </a:rPr>
              <a:t>American Heroes</a:t>
            </a:r>
          </a:p>
          <a:p>
            <a:pPr marL="322574" marR="40639" lvl="1" indent="20325" algn="l" defTabSz="914400">
              <a:lnSpc>
                <a:spcPct val="100000"/>
              </a:lnSpc>
              <a:spcBef>
                <a:spcPts val="500"/>
              </a:spcBef>
              <a:buClr>
                <a:srgbClr val="FFFFFF"/>
              </a:buClr>
              <a:buFont typeface="Arial"/>
              <a:tabLst>
                <a:tab pos="393700" algn="l"/>
                <a:tab pos="939800" algn="l"/>
              </a:tabLst>
              <a:defRPr sz="1800"/>
            </a:pPr>
            <a:r>
              <a:rPr sz="2000" dirty="0">
                <a:solidFill>
                  <a:srgbClr val="FFFFFF"/>
                </a:solidFill>
                <a:uFill>
                  <a:solidFill>
                    <a:srgbClr val="FFFFFF"/>
                  </a:solidFill>
                </a:uFill>
                <a:latin typeface="Arial"/>
                <a:ea typeface="Arial"/>
                <a:cs typeface="Arial"/>
                <a:sym typeface="Arial"/>
              </a:rPr>
              <a:t>a. Charles Lindbergh - 1st nonstop flight from NY to Paris</a:t>
            </a:r>
          </a:p>
          <a:p>
            <a:pPr marL="322574" marR="40639" lvl="2" indent="363225" algn="l" defTabSz="914400">
              <a:lnSpc>
                <a:spcPct val="100000"/>
              </a:lnSpc>
              <a:spcBef>
                <a:spcPts val="500"/>
              </a:spcBef>
              <a:buClr>
                <a:srgbClr val="FFFFFF"/>
              </a:buClr>
              <a:buFont typeface="Arial"/>
              <a:tabLst>
                <a:tab pos="393700" algn="l"/>
                <a:tab pos="939800" algn="l"/>
              </a:tabLst>
              <a:defRPr sz="1800"/>
            </a:pPr>
            <a:r>
              <a:rPr sz="2000" dirty="0">
                <a:solidFill>
                  <a:srgbClr val="FFFFFF"/>
                </a:solidFill>
                <a:uFill>
                  <a:solidFill>
                    <a:srgbClr val="FFFFFF"/>
                  </a:solidFill>
                </a:uFill>
                <a:latin typeface="Arial"/>
                <a:ea typeface="Arial"/>
                <a:cs typeface="Arial"/>
                <a:sym typeface="Arial"/>
              </a:rPr>
              <a:t>- proved worth of solid moral values in rural America </a:t>
            </a:r>
          </a:p>
          <a:p>
            <a:pPr marL="322574" marR="40639" lvl="0" indent="-322574" algn="l" defTabSz="914400">
              <a:lnSpc>
                <a:spcPct val="100000"/>
              </a:lnSpc>
              <a:spcBef>
                <a:spcPts val="500"/>
              </a:spcBef>
              <a:buClr>
                <a:srgbClr val="FFFFFF"/>
              </a:buClr>
              <a:buFont typeface="Arial"/>
              <a:tabLst>
                <a:tab pos="393700" algn="l"/>
                <a:tab pos="939800" algn="l"/>
              </a:tabLst>
              <a:defRPr sz="1800"/>
            </a:pPr>
            <a:r>
              <a:rPr sz="2000" b="1" dirty="0">
                <a:solidFill>
                  <a:srgbClr val="FFFFFF"/>
                </a:solidFill>
                <a:uFill>
                  <a:solidFill>
                    <a:srgbClr val="FFFFFF"/>
                  </a:solidFill>
                </a:uFill>
                <a:latin typeface="Arial"/>
                <a:ea typeface="Arial"/>
                <a:cs typeface="Arial"/>
                <a:sym typeface="Arial"/>
              </a:rPr>
              <a:t>    </a:t>
            </a:r>
            <a:r>
              <a:rPr sz="2000" dirty="0">
                <a:solidFill>
                  <a:srgbClr val="FFFFFF"/>
                </a:solidFill>
                <a:uFill>
                  <a:solidFill>
                    <a:srgbClr val="FFFFFF"/>
                  </a:solidFill>
                </a:uFill>
                <a:latin typeface="Arial"/>
                <a:ea typeface="Arial"/>
                <a:cs typeface="Arial"/>
                <a:sym typeface="Arial"/>
              </a:rPr>
              <a:t>b. Amelia Earhart</a:t>
            </a:r>
          </a:p>
          <a:p>
            <a:pPr marL="322574" marR="40639" lvl="1" indent="20325" algn="l" defTabSz="914400">
              <a:lnSpc>
                <a:spcPct val="100000"/>
              </a:lnSpc>
              <a:spcBef>
                <a:spcPts val="500"/>
              </a:spcBef>
              <a:tabLst>
                <a:tab pos="393700" algn="l"/>
                <a:tab pos="939800" algn="l"/>
              </a:tabLst>
              <a:defRPr sz="1800"/>
            </a:pPr>
            <a:r>
              <a:rPr sz="2000" dirty="0">
                <a:solidFill>
                  <a:srgbClr val="FFFFFF"/>
                </a:solidFill>
                <a:uFill>
                  <a:solidFill>
                    <a:srgbClr val="FFFFFF"/>
                  </a:solidFill>
                </a:uFill>
                <a:latin typeface="Arial"/>
                <a:ea typeface="Arial"/>
                <a:cs typeface="Arial"/>
                <a:sym typeface="Arial"/>
              </a:rPr>
              <a:t>- 1st woman to fly the Atlantic </a:t>
            </a:r>
          </a:p>
          <a:p>
            <a:pPr marL="322574" marR="40639" lvl="1" indent="20325" algn="l" defTabSz="914400">
              <a:lnSpc>
                <a:spcPct val="100000"/>
              </a:lnSpc>
              <a:spcBef>
                <a:spcPts val="500"/>
              </a:spcBef>
              <a:tabLst>
                <a:tab pos="393700" algn="l"/>
                <a:tab pos="939800" algn="l"/>
              </a:tabLst>
              <a:defRPr sz="1800"/>
            </a:pPr>
            <a:r>
              <a:rPr sz="2000" dirty="0">
                <a:solidFill>
                  <a:srgbClr val="FFFFFF"/>
                </a:solidFill>
                <a:uFill>
                  <a:solidFill>
                    <a:srgbClr val="FFFFFF"/>
                  </a:solidFill>
                </a:uFill>
                <a:latin typeface="Arial"/>
                <a:ea typeface="Arial"/>
                <a:cs typeface="Arial"/>
                <a:sym typeface="Arial"/>
              </a:rPr>
              <a:t>- opened aviation to women</a:t>
            </a:r>
          </a:p>
        </p:txBody>
      </p:sp>
      <p:sp>
        <p:nvSpPr>
          <p:cNvPr id="61" name="Shape 61"/>
          <p:cNvSpPr/>
          <p:nvPr/>
        </p:nvSpPr>
        <p:spPr>
          <a:xfrm>
            <a:off x="190500" y="5067300"/>
            <a:ext cx="2850715" cy="1423467"/>
          </a:xfrm>
          <a:prstGeom prst="rect">
            <a:avLst/>
          </a:prstGeom>
          <a:ln w="12700">
            <a:miter lim="400000"/>
          </a:ln>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wrap="none" lIns="0" tIns="0" rIns="0" bIns="0">
            <a:spAutoFit/>
          </a:bodyPr>
          <a:lstStyle/>
          <a:p>
            <a:pPr marL="322574" marR="40639" lvl="1" indent="20325" algn="l" defTabSz="914400">
              <a:lnSpc>
                <a:spcPct val="100000"/>
              </a:lnSpc>
              <a:spcBef>
                <a:spcPts val="500"/>
              </a:spcBef>
              <a:tabLst>
                <a:tab pos="393700" algn="l"/>
                <a:tab pos="939800" algn="l"/>
              </a:tabLst>
              <a:defRPr sz="1800"/>
            </a:pPr>
            <a:r>
              <a:rPr sz="2000" dirty="0">
                <a:solidFill>
                  <a:srgbClr val="FFFFFF"/>
                </a:solidFill>
                <a:uFill>
                  <a:solidFill>
                    <a:srgbClr val="FFFFFF"/>
                  </a:solidFill>
                </a:uFill>
                <a:latin typeface="Arial"/>
                <a:ea typeface="Arial"/>
                <a:cs typeface="Arial"/>
                <a:sym typeface="Arial"/>
              </a:rPr>
              <a:t>c. Sports Heroes</a:t>
            </a:r>
          </a:p>
          <a:p>
            <a:pPr marL="322574" marR="40639" lvl="1" indent="20325" algn="l" defTabSz="914400">
              <a:lnSpc>
                <a:spcPct val="100000"/>
              </a:lnSpc>
              <a:spcBef>
                <a:spcPts val="500"/>
              </a:spcBef>
              <a:tabLst>
                <a:tab pos="393700" algn="l"/>
                <a:tab pos="939800" algn="l"/>
              </a:tabLst>
              <a:defRPr sz="1800"/>
            </a:pPr>
            <a:r>
              <a:rPr sz="2000" dirty="0">
                <a:solidFill>
                  <a:srgbClr val="FFFFFF"/>
                </a:solidFill>
                <a:uFill>
                  <a:solidFill>
                    <a:srgbClr val="FFFFFF"/>
                  </a:solidFill>
                </a:uFill>
                <a:latin typeface="Arial"/>
                <a:ea typeface="Arial"/>
                <a:cs typeface="Arial"/>
                <a:sym typeface="Arial"/>
              </a:rPr>
              <a:t>- Jim Thorpe - </a:t>
            </a:r>
            <a:r>
              <a:rPr sz="2000" dirty="0" smtClean="0">
                <a:solidFill>
                  <a:srgbClr val="FFFFFF"/>
                </a:solidFill>
                <a:uFill>
                  <a:solidFill>
                    <a:srgbClr val="FFFFFF"/>
                  </a:solidFill>
                </a:uFill>
                <a:latin typeface="Arial"/>
                <a:ea typeface="Arial"/>
                <a:cs typeface="Arial"/>
                <a:sym typeface="Arial"/>
              </a:rPr>
              <a:t>F</a:t>
            </a:r>
            <a:r>
              <a:rPr lang="en-US" sz="2000" dirty="0" smtClean="0">
                <a:solidFill>
                  <a:srgbClr val="FFFFFF"/>
                </a:solidFill>
                <a:uFill>
                  <a:solidFill>
                    <a:srgbClr val="FFFFFF"/>
                  </a:solidFill>
                </a:uFill>
                <a:latin typeface="Arial"/>
                <a:ea typeface="Arial"/>
                <a:cs typeface="Arial"/>
                <a:sym typeface="Arial"/>
              </a:rPr>
              <a:t>oo</a:t>
            </a:r>
            <a:r>
              <a:rPr sz="2000" dirty="0" smtClean="0">
                <a:solidFill>
                  <a:srgbClr val="FFFFFF"/>
                </a:solidFill>
                <a:uFill>
                  <a:solidFill>
                    <a:srgbClr val="FFFFFF"/>
                  </a:solidFill>
                </a:uFill>
                <a:latin typeface="Arial"/>
                <a:ea typeface="Arial"/>
                <a:cs typeface="Arial"/>
                <a:sym typeface="Arial"/>
              </a:rPr>
              <a:t>tball</a:t>
            </a:r>
            <a:endParaRPr sz="2000" dirty="0">
              <a:solidFill>
                <a:srgbClr val="FFFFFF"/>
              </a:solidFill>
              <a:uFill>
                <a:solidFill>
                  <a:srgbClr val="FFFFFF"/>
                </a:solidFill>
              </a:uFill>
              <a:latin typeface="Arial"/>
              <a:ea typeface="Arial"/>
              <a:cs typeface="Arial"/>
              <a:sym typeface="Arial"/>
            </a:endParaRPr>
          </a:p>
          <a:p>
            <a:pPr marL="322574" marR="40639" lvl="1" indent="20325" algn="l" defTabSz="914400">
              <a:lnSpc>
                <a:spcPct val="100000"/>
              </a:lnSpc>
              <a:spcBef>
                <a:spcPts val="500"/>
              </a:spcBef>
              <a:tabLst>
                <a:tab pos="393700" algn="l"/>
                <a:tab pos="939800" algn="l"/>
              </a:tabLst>
              <a:defRPr sz="1800"/>
            </a:pPr>
            <a:r>
              <a:rPr sz="2000" dirty="0">
                <a:solidFill>
                  <a:srgbClr val="FFFFFF"/>
                </a:solidFill>
                <a:uFill>
                  <a:solidFill>
                    <a:srgbClr val="FFFFFF"/>
                  </a:solidFill>
                </a:uFill>
                <a:latin typeface="Arial"/>
                <a:ea typeface="Arial"/>
                <a:cs typeface="Arial"/>
                <a:sym typeface="Arial"/>
              </a:rPr>
              <a:t>- Jack Dempsey - Boxing</a:t>
            </a:r>
          </a:p>
          <a:p>
            <a:pPr marL="322574" marR="40639" lvl="1" indent="20325" algn="l" defTabSz="914400">
              <a:lnSpc>
                <a:spcPct val="100000"/>
              </a:lnSpc>
              <a:spcBef>
                <a:spcPts val="500"/>
              </a:spcBef>
              <a:tabLst>
                <a:tab pos="393700" algn="l"/>
                <a:tab pos="939800" algn="l"/>
              </a:tabLst>
              <a:defRPr sz="1800"/>
            </a:pPr>
            <a:r>
              <a:rPr sz="2000" dirty="0">
                <a:solidFill>
                  <a:srgbClr val="FFFFFF"/>
                </a:solidFill>
                <a:uFill>
                  <a:solidFill>
                    <a:srgbClr val="FFFFFF"/>
                  </a:solidFill>
                </a:uFill>
                <a:latin typeface="Arial"/>
                <a:ea typeface="Arial"/>
                <a:cs typeface="Arial"/>
                <a:sym typeface="Arial"/>
              </a:rPr>
              <a:t>- Babe Ruth - Baseball</a:t>
            </a:r>
          </a:p>
        </p:txBody>
      </p:sp>
      <p:sp>
        <p:nvSpPr>
          <p:cNvPr id="62" name="Shape 62"/>
          <p:cNvSpPr/>
          <p:nvPr/>
        </p:nvSpPr>
        <p:spPr>
          <a:xfrm>
            <a:off x="3827148" y="572912"/>
            <a:ext cx="5321300" cy="4197208"/>
          </a:xfrm>
          <a:prstGeom prst="roundRect">
            <a:avLst>
              <a:gd name="adj" fmla="val 4688"/>
            </a:avLst>
          </a:prstGeom>
          <a:solidFill>
            <a:srgbClr val="FCFFFC">
              <a:alpha val="16000"/>
            </a:srgbClr>
          </a:solidFill>
          <a:ln w="25400">
            <a:solidFill>
              <a:srgbClr val="FFFFFF"/>
            </a:solidFill>
            <a:round/>
          </a:ln>
          <a:effectLst>
            <a:outerShdw blurRad="63500" dir="2700000" rotWithShape="0">
              <a:srgbClr val="000000"/>
            </a:outerShdw>
          </a:effectLst>
        </p:spPr>
        <p:txBody>
          <a:bodyPr lIns="50800" tIns="50800" rIns="50800" bIns="50800" anchor="ctr"/>
          <a:lstStyle/>
          <a:p>
            <a:pPr marL="40639" marR="40639" lvl="0" algn="l" defTabSz="914400">
              <a:lnSpc>
                <a:spcPct val="100000"/>
              </a:lnSpc>
              <a:tabLst/>
              <a:defRPr sz="2400">
                <a:solidFill>
                  <a:srgbClr val="FFFFFF"/>
                </a:solidFill>
                <a:uFill>
                  <a:solidFill>
                    <a:srgbClr val="FFFFFF"/>
                  </a:solidFill>
                </a:uFill>
                <a:latin typeface="Verdana"/>
                <a:ea typeface="Verdana"/>
                <a:cs typeface="Verdana"/>
                <a:sym typeface="Verdana"/>
              </a:defRPr>
            </a:pPr>
            <a:endParaRPr/>
          </a:p>
        </p:txBody>
      </p:sp>
      <p:sp>
        <p:nvSpPr>
          <p:cNvPr id="63" name="Shape 63">
            <a:hlinkClick r:id="rId5"/>
          </p:cNvPr>
          <p:cNvSpPr/>
          <p:nvPr/>
        </p:nvSpPr>
        <p:spPr>
          <a:xfrm>
            <a:off x="300674" y="6542351"/>
            <a:ext cx="388244" cy="4081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w="12700">
            <a:miter lim="400000"/>
          </a:ln>
          <a:effectLst>
            <a:outerShdw blurRad="294790" dir="2700000" rotWithShape="0">
              <a:srgbClr val="FFFFFF"/>
            </a:outerShdw>
            <a:reflection stA="50000" endPos="40000" dir="5400000" sy="-100000" algn="bl" rotWithShape="0"/>
          </a:effectLst>
        </p:spPr>
        <p:txBody>
          <a:bodyPr lIns="0" tIns="0" rIns="0" bIns="0" anchor="ct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spTree>
  </p:cSld>
  <p:clrMapOvr>
    <a:masterClrMapping/>
  </p:clrMapOvr>
  <p:transition spd="slow">
    <p:wipe/>
  </p:transition>
  <p:timing>
    <p:tnLst>
      <p:par>
        <p:cTn id="1" dur="indefinite" restart="never" fill="hold"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 name="Shape 67"/>
          <p:cNvSpPr/>
          <p:nvPr/>
        </p:nvSpPr>
        <p:spPr>
          <a:xfrm>
            <a:off x="-15875" y="-482600"/>
            <a:ext cx="9182100" cy="7620000"/>
          </a:xfrm>
          <a:prstGeom prst="rect">
            <a:avLst/>
          </a:prstGeom>
          <a:solidFill>
            <a:srgbClr val="020202"/>
          </a:solidFill>
          <a:ln w="12700">
            <a:solidFill/>
            <a:miter lim="400000"/>
          </a:ln>
        </p:spPr>
        <p:txBody>
          <a:bodyPr lIns="0" tIns="0" rIns="0" bIns="0" anchor="ct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pic>
        <p:nvPicPr>
          <p:cNvPr id="68" name="charles_lindbergh.jpg"/>
          <p:cNvPicPr/>
          <p:nvPr/>
        </p:nvPicPr>
        <p:blipFill>
          <a:blip r:embed="rId3">
            <a:extLst/>
          </a:blip>
          <a:stretch>
            <a:fillRect/>
          </a:stretch>
        </p:blipFill>
        <p:spPr>
          <a:xfrm>
            <a:off x="-38100" y="-25400"/>
            <a:ext cx="9186548" cy="7239000"/>
          </a:xfrm>
          <a:prstGeom prst="rect">
            <a:avLst/>
          </a:prstGeom>
          <a:ln w="12700">
            <a:miter lim="400000"/>
          </a:ln>
        </p:spPr>
      </p:pic>
      <p:sp>
        <p:nvSpPr>
          <p:cNvPr id="70" name="Shape 70"/>
          <p:cNvSpPr/>
          <p:nvPr/>
        </p:nvSpPr>
        <p:spPr>
          <a:xfrm>
            <a:off x="3797300" y="444500"/>
            <a:ext cx="5321300" cy="4064000"/>
          </a:xfrm>
          <a:prstGeom prst="roundRect">
            <a:avLst>
              <a:gd name="adj" fmla="val 4688"/>
            </a:avLst>
          </a:prstGeom>
          <a:solidFill>
            <a:srgbClr val="FCFFFC">
              <a:alpha val="16000"/>
            </a:srgbClr>
          </a:solidFill>
          <a:ln w="25400">
            <a:solidFill>
              <a:srgbClr val="FFFFFF"/>
            </a:solidFill>
            <a:round/>
          </a:ln>
          <a:effectLst>
            <a:outerShdw blurRad="63500" dir="2700000" rotWithShape="0">
              <a:srgbClr val="000000"/>
            </a:outerShdw>
          </a:effectLst>
        </p:spPr>
        <p:txBody>
          <a:bodyPr lIns="50800" tIns="50800" rIns="50800" bIns="50800" anchor="ctr"/>
          <a:lstStyle/>
          <a:p>
            <a:pPr marL="40639" marR="40639" lvl="0" algn="l" defTabSz="914400">
              <a:lnSpc>
                <a:spcPct val="100000"/>
              </a:lnSpc>
              <a:tabLst/>
              <a:defRPr sz="2400">
                <a:solidFill>
                  <a:srgbClr val="FFFFFF"/>
                </a:solidFill>
                <a:uFill>
                  <a:solidFill>
                    <a:srgbClr val="FFFFFF"/>
                  </a:solidFill>
                </a:uFill>
                <a:latin typeface="Verdana"/>
                <a:ea typeface="Verdana"/>
                <a:cs typeface="Verdana"/>
                <a:sym typeface="Verdana"/>
              </a:defRPr>
            </a:pPr>
            <a:endParaRPr/>
          </a:p>
        </p:txBody>
      </p:sp>
      <p:grpSp>
        <p:nvGrpSpPr>
          <p:cNvPr id="2" name="Group 73"/>
          <p:cNvGrpSpPr/>
          <p:nvPr/>
        </p:nvGrpSpPr>
        <p:grpSpPr>
          <a:xfrm>
            <a:off x="3797300" y="444500"/>
            <a:ext cx="5321300" cy="4064000"/>
            <a:chOff x="0" y="0"/>
            <a:chExt cx="5321300" cy="4064000"/>
          </a:xfrm>
        </p:grpSpPr>
        <p:sp>
          <p:nvSpPr>
            <p:cNvPr id="71" name="Shape 71"/>
            <p:cNvSpPr/>
            <p:nvPr/>
          </p:nvSpPr>
          <p:spPr>
            <a:xfrm>
              <a:off x="0" y="0"/>
              <a:ext cx="5321300" cy="4064000"/>
            </a:xfrm>
            <a:prstGeom prst="roundRect">
              <a:avLst>
                <a:gd name="adj" fmla="val 4688"/>
              </a:avLst>
            </a:prstGeom>
            <a:solidFill>
              <a:srgbClr val="FCFFFC">
                <a:alpha val="16000"/>
              </a:srgbClr>
            </a:solidFill>
            <a:ln w="25400" cap="flat">
              <a:solidFill>
                <a:srgbClr val="FFFFFF"/>
              </a:solidFill>
              <a:prstDash val="solid"/>
              <a:round/>
            </a:ln>
            <a:effectLst>
              <a:outerShdw blurRad="63500" dir="2700000" rotWithShape="0">
                <a:srgbClr val="000000"/>
              </a:outerShdw>
            </a:effectLst>
          </p:spPr>
          <p:txBody>
            <a:bodyPr wrap="square" lIns="50800" tIns="50800" rIns="50800" bIns="50800" numCol="1" anchor="ctr">
              <a:noAutofit/>
            </a:bodyPr>
            <a:lstStyle/>
            <a:p>
              <a:pPr marL="40639" marR="40639" lvl="0" algn="l" defTabSz="914400">
                <a:lnSpc>
                  <a:spcPct val="100000"/>
                </a:lnSpc>
                <a:tabLst/>
                <a:defRPr sz="2400">
                  <a:solidFill>
                    <a:srgbClr val="FFFFFF"/>
                  </a:solidFill>
                  <a:uFill>
                    <a:solidFill>
                      <a:srgbClr val="FFFFFF"/>
                    </a:solidFill>
                  </a:uFill>
                  <a:latin typeface="Verdana"/>
                  <a:ea typeface="Verdana"/>
                  <a:cs typeface="Verdana"/>
                  <a:sym typeface="Verdana"/>
                </a:defRPr>
              </a:pPr>
              <a:endParaRPr/>
            </a:p>
          </p:txBody>
        </p:sp>
        <p:pic>
          <p:nvPicPr>
            <p:cNvPr id="72" name="Amelia_Earhart.jpg"/>
            <p:cNvPicPr/>
            <p:nvPr/>
          </p:nvPicPr>
          <p:blipFill>
            <a:blip r:embed="rId4">
              <a:extLst/>
            </a:blip>
            <a:stretch>
              <a:fillRect/>
            </a:stretch>
          </p:blipFill>
          <p:spPr>
            <a:xfrm>
              <a:off x="266700" y="115728"/>
              <a:ext cx="4838700" cy="3823918"/>
            </a:xfrm>
            <a:prstGeom prst="rect">
              <a:avLst/>
            </a:prstGeom>
            <a:ln w="12700" cap="flat">
              <a:noFill/>
              <a:miter lim="400000"/>
            </a:ln>
            <a:effectLst>
              <a:outerShdw blurRad="63500" dir="2700000" rotWithShape="0">
                <a:srgbClr val="FFFFFF"/>
              </a:outerShdw>
            </a:effectLst>
          </p:spPr>
        </p:pic>
      </p:grpSp>
      <p:pic>
        <p:nvPicPr>
          <p:cNvPr id="74" name="jim-thorpe.jpg"/>
          <p:cNvPicPr/>
          <p:nvPr/>
        </p:nvPicPr>
        <p:blipFill>
          <a:blip r:embed="rId5">
            <a:extLst/>
          </a:blip>
          <a:srcRect r="13509"/>
          <a:stretch>
            <a:fillRect/>
          </a:stretch>
        </p:blipFill>
        <p:spPr>
          <a:xfrm>
            <a:off x="3999703" y="535573"/>
            <a:ext cx="2362997" cy="3873501"/>
          </a:xfrm>
          <a:prstGeom prst="rect">
            <a:avLst/>
          </a:prstGeom>
          <a:ln w="12700">
            <a:miter lim="400000"/>
          </a:ln>
        </p:spPr>
      </p:pic>
      <p:pic>
        <p:nvPicPr>
          <p:cNvPr id="75" name="jack_dempsey-filtered.jpg"/>
          <p:cNvPicPr/>
          <p:nvPr/>
        </p:nvPicPr>
        <p:blipFill>
          <a:blip r:embed="rId6">
            <a:extLst/>
          </a:blip>
          <a:srcRect l="12447" t="3995" r="7552" b="1771"/>
          <a:stretch>
            <a:fillRect/>
          </a:stretch>
        </p:blipFill>
        <p:spPr>
          <a:xfrm>
            <a:off x="6369050" y="551841"/>
            <a:ext cx="2552700" cy="3842630"/>
          </a:xfrm>
          <a:prstGeom prst="rect">
            <a:avLst/>
          </a:prstGeom>
          <a:ln w="12700">
            <a:miter lim="400000"/>
          </a:ln>
        </p:spPr>
      </p:pic>
      <p:pic>
        <p:nvPicPr>
          <p:cNvPr id="76" name="Babe-Ruth-at-Bat-filtered.jpg"/>
          <p:cNvPicPr/>
          <p:nvPr/>
        </p:nvPicPr>
        <p:blipFill>
          <a:blip r:embed="rId7">
            <a:extLst/>
          </a:blip>
          <a:srcRect l="11169" t="5471" r="11055" b="3584"/>
          <a:stretch>
            <a:fillRect/>
          </a:stretch>
        </p:blipFill>
        <p:spPr>
          <a:xfrm>
            <a:off x="4004716" y="520700"/>
            <a:ext cx="2540001" cy="3886200"/>
          </a:xfrm>
          <a:prstGeom prst="rect">
            <a:avLst/>
          </a:prstGeom>
          <a:ln w="12700">
            <a:miter lim="400000"/>
          </a:ln>
        </p:spPr>
      </p:pic>
      <p:sp>
        <p:nvSpPr>
          <p:cNvPr id="81" name="Shape 81"/>
          <p:cNvSpPr/>
          <p:nvPr/>
        </p:nvSpPr>
        <p:spPr>
          <a:xfrm>
            <a:off x="190500" y="5067300"/>
            <a:ext cx="3693815" cy="1475051"/>
          </a:xfrm>
          <a:prstGeom prst="rect">
            <a:avLst/>
          </a:prstGeom>
          <a:ln w="12700">
            <a:miter lim="400000"/>
          </a:ln>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wrap="none" lIns="0" tIns="0" rIns="0" bIns="0">
            <a:spAutoFit/>
          </a:bodyPr>
          <a:lstStyle/>
          <a:p>
            <a:pPr marL="322574" marR="40639" lvl="1" indent="20325" algn="l" defTabSz="914400">
              <a:lnSpc>
                <a:spcPct val="100000"/>
              </a:lnSpc>
              <a:spcBef>
                <a:spcPts val="500"/>
              </a:spcBef>
              <a:tabLst>
                <a:tab pos="393700" algn="l"/>
                <a:tab pos="939800" algn="l"/>
              </a:tabLst>
              <a:defRPr sz="1800"/>
            </a:pPr>
            <a:r>
              <a:rPr sz="2000" dirty="0">
                <a:solidFill>
                  <a:srgbClr val="FFFFFF"/>
                </a:solidFill>
                <a:uFill>
                  <a:solidFill>
                    <a:srgbClr val="FFFFFF"/>
                  </a:solidFill>
                </a:uFill>
                <a:latin typeface="Arial"/>
                <a:ea typeface="Arial"/>
                <a:cs typeface="Arial"/>
                <a:sym typeface="Arial"/>
              </a:rPr>
              <a:t>c. Sports Heroes</a:t>
            </a:r>
          </a:p>
          <a:p>
            <a:pPr marL="322574" marR="40639" lvl="1" indent="20325" algn="l" defTabSz="914400">
              <a:lnSpc>
                <a:spcPct val="100000"/>
              </a:lnSpc>
              <a:spcBef>
                <a:spcPts val="500"/>
              </a:spcBef>
              <a:tabLst>
                <a:tab pos="393700" algn="l"/>
                <a:tab pos="939800" algn="l"/>
              </a:tabLst>
              <a:defRPr sz="1800"/>
            </a:pPr>
            <a:r>
              <a:rPr sz="2000" dirty="0">
                <a:solidFill>
                  <a:srgbClr val="FFFFFF"/>
                </a:solidFill>
                <a:uFill>
                  <a:solidFill>
                    <a:srgbClr val="FFFFFF"/>
                  </a:solidFill>
                </a:uFill>
                <a:latin typeface="Arial"/>
                <a:ea typeface="Arial"/>
                <a:cs typeface="Arial"/>
                <a:sym typeface="Arial"/>
              </a:rPr>
              <a:t>- Jim Thorpe - </a:t>
            </a:r>
            <a:r>
              <a:rPr sz="2000" dirty="0" err="1">
                <a:solidFill>
                  <a:srgbClr val="FFFFFF"/>
                </a:solidFill>
                <a:uFill>
                  <a:solidFill>
                    <a:srgbClr val="FFFFFF"/>
                  </a:solidFill>
                </a:uFill>
                <a:latin typeface="Arial"/>
                <a:ea typeface="Arial"/>
                <a:cs typeface="Arial"/>
                <a:sym typeface="Arial"/>
              </a:rPr>
              <a:t>Ftball</a:t>
            </a:r>
            <a:endParaRPr sz="2000" dirty="0">
              <a:solidFill>
                <a:srgbClr val="FFFFFF"/>
              </a:solidFill>
              <a:uFill>
                <a:solidFill>
                  <a:srgbClr val="FFFFFF"/>
                </a:solidFill>
              </a:uFill>
              <a:latin typeface="Arial"/>
              <a:ea typeface="Arial"/>
              <a:cs typeface="Arial"/>
              <a:sym typeface="Arial"/>
            </a:endParaRPr>
          </a:p>
          <a:p>
            <a:pPr marL="322574" marR="40639" lvl="1" indent="20325" algn="l" defTabSz="914400">
              <a:lnSpc>
                <a:spcPct val="100000"/>
              </a:lnSpc>
              <a:spcBef>
                <a:spcPts val="500"/>
              </a:spcBef>
              <a:tabLst>
                <a:tab pos="393700" algn="l"/>
                <a:tab pos="939800" algn="l"/>
              </a:tabLst>
              <a:defRPr sz="1800"/>
            </a:pPr>
            <a:r>
              <a:rPr sz="2000" dirty="0">
                <a:solidFill>
                  <a:srgbClr val="FFFFFF"/>
                </a:solidFill>
                <a:uFill>
                  <a:solidFill>
                    <a:srgbClr val="FFFFFF"/>
                  </a:solidFill>
                </a:uFill>
                <a:latin typeface="Arial"/>
                <a:ea typeface="Arial"/>
                <a:cs typeface="Arial"/>
                <a:sym typeface="Arial"/>
              </a:rPr>
              <a:t>- Jack Dempsey - Boxing</a:t>
            </a:r>
          </a:p>
          <a:p>
            <a:pPr marL="322574" marR="40639" lvl="1" indent="20325" algn="l" defTabSz="914400">
              <a:lnSpc>
                <a:spcPct val="100000"/>
              </a:lnSpc>
              <a:spcBef>
                <a:spcPts val="500"/>
              </a:spcBef>
              <a:tabLst>
                <a:tab pos="393700" algn="l"/>
                <a:tab pos="939800" algn="l"/>
              </a:tabLst>
              <a:defRPr sz="1800"/>
            </a:pPr>
            <a:r>
              <a:rPr sz="2000" dirty="0">
                <a:solidFill>
                  <a:srgbClr val="FFFFFF"/>
                </a:solidFill>
                <a:uFill>
                  <a:solidFill>
                    <a:srgbClr val="FFFFFF"/>
                  </a:solidFill>
                </a:uFill>
                <a:latin typeface="Arial"/>
                <a:ea typeface="Arial"/>
                <a:cs typeface="Arial"/>
                <a:sym typeface="Arial"/>
              </a:rPr>
              <a:t>- Babe Ruth - Baseball</a:t>
            </a:r>
          </a:p>
        </p:txBody>
      </p:sp>
      <p:sp>
        <p:nvSpPr>
          <p:cNvPr id="17" name="Shape 69"/>
          <p:cNvSpPr/>
          <p:nvPr/>
        </p:nvSpPr>
        <p:spPr>
          <a:xfrm>
            <a:off x="292100" y="1691640"/>
            <a:ext cx="3898900" cy="5179060"/>
          </a:xfrm>
          <a:prstGeom prst="rect">
            <a:avLst/>
          </a:prstGeom>
          <a:solidFill>
            <a:srgbClr val="020202"/>
          </a:solidFill>
          <a:ln w="12700">
            <a:solidFill/>
            <a:miter lim="400000"/>
          </a:ln>
          <a:effectLst>
            <a:outerShdw blurRad="241300" dist="12700" dir="16080000" rotWithShape="0">
              <a:srgbClr val="FFFFFF"/>
            </a:outerShdw>
          </a:effectLst>
        </p:spPr>
        <p:txBody>
          <a:bodyPr lIns="0" tIns="0" rIns="0" bIns="0" anchor="ct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sp>
        <p:nvSpPr>
          <p:cNvPr id="18" name="Shape 80"/>
          <p:cNvSpPr/>
          <p:nvPr/>
        </p:nvSpPr>
        <p:spPr>
          <a:xfrm>
            <a:off x="304800" y="1857605"/>
            <a:ext cx="3695700" cy="3244390"/>
          </a:xfrm>
          <a:prstGeom prst="rect">
            <a:avLst/>
          </a:prstGeom>
          <a:ln w="12700">
            <a:miter lim="400000"/>
          </a:ln>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spAutoFit/>
          </a:bodyPr>
          <a:lstStyle/>
          <a:p>
            <a:pPr marL="322574" marR="40639" lvl="0" indent="-322574" algn="l" defTabSz="914400">
              <a:lnSpc>
                <a:spcPct val="90000"/>
              </a:lnSpc>
              <a:spcBef>
                <a:spcPts val="500"/>
              </a:spcBef>
              <a:buClr>
                <a:srgbClr val="FFFFFF"/>
              </a:buClr>
              <a:buFont typeface="Arial"/>
              <a:tabLst>
                <a:tab pos="393700" algn="l"/>
                <a:tab pos="939800" algn="l"/>
              </a:tabLst>
              <a:defRPr sz="1800"/>
            </a:pPr>
            <a:r>
              <a:rPr sz="2000" b="1" spc="-39" dirty="0">
                <a:solidFill>
                  <a:srgbClr val="FFFFFF"/>
                </a:solidFill>
                <a:uFill>
                  <a:solidFill>
                    <a:srgbClr val="FFFFFF"/>
                  </a:solidFill>
                </a:uFill>
                <a:latin typeface="Arial"/>
                <a:ea typeface="Arial"/>
                <a:cs typeface="Arial"/>
                <a:sym typeface="Arial"/>
              </a:rPr>
              <a:t>3. American Heroes</a:t>
            </a:r>
          </a:p>
          <a:p>
            <a:pPr marL="322574" marR="40639" lvl="1" indent="20325" algn="l" defTabSz="914400">
              <a:lnSpc>
                <a:spcPct val="100000"/>
              </a:lnSpc>
              <a:spcBef>
                <a:spcPts val="500"/>
              </a:spcBef>
              <a:buClr>
                <a:srgbClr val="FFFFFF"/>
              </a:buClr>
              <a:buFont typeface="Arial"/>
              <a:tabLst>
                <a:tab pos="393700" algn="l"/>
                <a:tab pos="939800" algn="l"/>
              </a:tabLst>
              <a:defRPr sz="1800"/>
            </a:pPr>
            <a:r>
              <a:rPr sz="2000" dirty="0">
                <a:solidFill>
                  <a:srgbClr val="FFFFFF"/>
                </a:solidFill>
                <a:uFill>
                  <a:solidFill>
                    <a:srgbClr val="FFFFFF"/>
                  </a:solidFill>
                </a:uFill>
                <a:latin typeface="Arial"/>
                <a:ea typeface="Arial"/>
                <a:cs typeface="Arial"/>
                <a:sym typeface="Arial"/>
              </a:rPr>
              <a:t>a. Charles Lindbergh - 1st nonstop flight from NY to Paris</a:t>
            </a:r>
          </a:p>
          <a:p>
            <a:pPr marL="322574" marR="40639" lvl="2" indent="363225" algn="l" defTabSz="914400">
              <a:lnSpc>
                <a:spcPct val="100000"/>
              </a:lnSpc>
              <a:spcBef>
                <a:spcPts val="500"/>
              </a:spcBef>
              <a:buClr>
                <a:srgbClr val="FFFFFF"/>
              </a:buClr>
              <a:buFont typeface="Arial"/>
              <a:tabLst>
                <a:tab pos="393700" algn="l"/>
                <a:tab pos="939800" algn="l"/>
              </a:tabLst>
              <a:defRPr sz="1800"/>
            </a:pPr>
            <a:r>
              <a:rPr sz="2000" dirty="0">
                <a:solidFill>
                  <a:srgbClr val="FFFFFF"/>
                </a:solidFill>
                <a:uFill>
                  <a:solidFill>
                    <a:srgbClr val="FFFFFF"/>
                  </a:solidFill>
                </a:uFill>
                <a:latin typeface="Arial"/>
                <a:ea typeface="Arial"/>
                <a:cs typeface="Arial"/>
                <a:sym typeface="Arial"/>
              </a:rPr>
              <a:t>- proved worth of solid moral values in rural America </a:t>
            </a:r>
          </a:p>
          <a:p>
            <a:pPr marL="322574" marR="40639" lvl="0" indent="-322574" algn="l" defTabSz="914400">
              <a:lnSpc>
                <a:spcPct val="100000"/>
              </a:lnSpc>
              <a:spcBef>
                <a:spcPts val="500"/>
              </a:spcBef>
              <a:buClr>
                <a:srgbClr val="FFFFFF"/>
              </a:buClr>
              <a:buFont typeface="Arial"/>
              <a:tabLst>
                <a:tab pos="393700" algn="l"/>
                <a:tab pos="939800" algn="l"/>
              </a:tabLst>
              <a:defRPr sz="1800"/>
            </a:pPr>
            <a:r>
              <a:rPr sz="2000" b="1" dirty="0">
                <a:solidFill>
                  <a:srgbClr val="FFFFFF"/>
                </a:solidFill>
                <a:uFill>
                  <a:solidFill>
                    <a:srgbClr val="FFFFFF"/>
                  </a:solidFill>
                </a:uFill>
                <a:latin typeface="Arial"/>
                <a:ea typeface="Arial"/>
                <a:cs typeface="Arial"/>
                <a:sym typeface="Arial"/>
              </a:rPr>
              <a:t>    </a:t>
            </a:r>
            <a:r>
              <a:rPr sz="2000" dirty="0">
                <a:solidFill>
                  <a:srgbClr val="FFFFFF"/>
                </a:solidFill>
                <a:uFill>
                  <a:solidFill>
                    <a:srgbClr val="FFFFFF"/>
                  </a:solidFill>
                </a:uFill>
                <a:latin typeface="Arial"/>
                <a:ea typeface="Arial"/>
                <a:cs typeface="Arial"/>
                <a:sym typeface="Arial"/>
              </a:rPr>
              <a:t>b. Amelia Earhart</a:t>
            </a:r>
          </a:p>
          <a:p>
            <a:pPr marL="322574" marR="40639" lvl="1" indent="20325" algn="l" defTabSz="914400">
              <a:lnSpc>
                <a:spcPct val="100000"/>
              </a:lnSpc>
              <a:spcBef>
                <a:spcPts val="500"/>
              </a:spcBef>
              <a:tabLst>
                <a:tab pos="393700" algn="l"/>
                <a:tab pos="939800" algn="l"/>
              </a:tabLst>
              <a:defRPr sz="1800"/>
            </a:pPr>
            <a:r>
              <a:rPr sz="2000" dirty="0">
                <a:solidFill>
                  <a:srgbClr val="FFFFFF"/>
                </a:solidFill>
                <a:uFill>
                  <a:solidFill>
                    <a:srgbClr val="FFFFFF"/>
                  </a:solidFill>
                </a:uFill>
                <a:latin typeface="Arial"/>
                <a:ea typeface="Arial"/>
                <a:cs typeface="Arial"/>
                <a:sym typeface="Arial"/>
              </a:rPr>
              <a:t>- 1st woman to fly the Atlantic </a:t>
            </a:r>
          </a:p>
          <a:p>
            <a:pPr marL="322574" marR="40639" lvl="1" indent="20325" algn="l" defTabSz="914400">
              <a:lnSpc>
                <a:spcPct val="100000"/>
              </a:lnSpc>
              <a:spcBef>
                <a:spcPts val="500"/>
              </a:spcBef>
              <a:tabLst>
                <a:tab pos="393700" algn="l"/>
                <a:tab pos="939800" algn="l"/>
              </a:tabLst>
              <a:defRPr sz="1800"/>
            </a:pPr>
            <a:r>
              <a:rPr sz="2000" dirty="0">
                <a:solidFill>
                  <a:srgbClr val="FFFFFF"/>
                </a:solidFill>
                <a:uFill>
                  <a:solidFill>
                    <a:srgbClr val="FFFFFF"/>
                  </a:solidFill>
                </a:uFill>
                <a:latin typeface="Arial"/>
                <a:ea typeface="Arial"/>
                <a:cs typeface="Arial"/>
                <a:sym typeface="Arial"/>
              </a:rPr>
              <a:t>- opened aviation to women</a:t>
            </a:r>
          </a:p>
        </p:txBody>
      </p:sp>
      <p:sp>
        <p:nvSpPr>
          <p:cNvPr id="19" name="Shape 81"/>
          <p:cNvSpPr/>
          <p:nvPr/>
        </p:nvSpPr>
        <p:spPr>
          <a:xfrm>
            <a:off x="342900" y="5219700"/>
            <a:ext cx="2850715" cy="1423467"/>
          </a:xfrm>
          <a:prstGeom prst="rect">
            <a:avLst/>
          </a:prstGeom>
          <a:ln w="12700">
            <a:miter lim="400000"/>
          </a:ln>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wrap="none" lIns="0" tIns="0" rIns="0" bIns="0">
            <a:spAutoFit/>
          </a:bodyPr>
          <a:lstStyle/>
          <a:p>
            <a:pPr marL="322574" marR="40639" lvl="1" indent="20325" algn="l" defTabSz="914400">
              <a:lnSpc>
                <a:spcPct val="100000"/>
              </a:lnSpc>
              <a:spcBef>
                <a:spcPts val="500"/>
              </a:spcBef>
              <a:tabLst>
                <a:tab pos="393700" algn="l"/>
                <a:tab pos="939800" algn="l"/>
              </a:tabLst>
              <a:defRPr sz="1800"/>
            </a:pPr>
            <a:r>
              <a:rPr sz="2000" dirty="0">
                <a:solidFill>
                  <a:srgbClr val="FFFFFF"/>
                </a:solidFill>
                <a:uFill>
                  <a:solidFill>
                    <a:srgbClr val="FFFFFF"/>
                  </a:solidFill>
                </a:uFill>
                <a:latin typeface="Arial"/>
                <a:ea typeface="Arial"/>
                <a:cs typeface="Arial"/>
                <a:sym typeface="Arial"/>
              </a:rPr>
              <a:t>c. Sports Heroes</a:t>
            </a:r>
          </a:p>
          <a:p>
            <a:pPr marL="322574" marR="40639" lvl="1" indent="20325" algn="l" defTabSz="914400">
              <a:lnSpc>
                <a:spcPct val="100000"/>
              </a:lnSpc>
              <a:spcBef>
                <a:spcPts val="500"/>
              </a:spcBef>
              <a:tabLst>
                <a:tab pos="393700" algn="l"/>
                <a:tab pos="939800" algn="l"/>
              </a:tabLst>
              <a:defRPr sz="1800"/>
            </a:pPr>
            <a:r>
              <a:rPr sz="2000" dirty="0">
                <a:solidFill>
                  <a:srgbClr val="FFFFFF"/>
                </a:solidFill>
                <a:uFill>
                  <a:solidFill>
                    <a:srgbClr val="FFFFFF"/>
                  </a:solidFill>
                </a:uFill>
                <a:latin typeface="Arial"/>
                <a:ea typeface="Arial"/>
                <a:cs typeface="Arial"/>
                <a:sym typeface="Arial"/>
              </a:rPr>
              <a:t>- Jim Thorpe - </a:t>
            </a:r>
            <a:r>
              <a:rPr sz="2000" dirty="0" smtClean="0">
                <a:solidFill>
                  <a:srgbClr val="FFFFFF"/>
                </a:solidFill>
                <a:uFill>
                  <a:solidFill>
                    <a:srgbClr val="FFFFFF"/>
                  </a:solidFill>
                </a:uFill>
                <a:latin typeface="Arial"/>
                <a:ea typeface="Arial"/>
                <a:cs typeface="Arial"/>
                <a:sym typeface="Arial"/>
              </a:rPr>
              <a:t>F</a:t>
            </a:r>
            <a:r>
              <a:rPr lang="en-US" sz="2000" dirty="0" smtClean="0">
                <a:solidFill>
                  <a:srgbClr val="FFFFFF"/>
                </a:solidFill>
                <a:uFill>
                  <a:solidFill>
                    <a:srgbClr val="FFFFFF"/>
                  </a:solidFill>
                </a:uFill>
                <a:latin typeface="Arial"/>
                <a:ea typeface="Arial"/>
                <a:cs typeface="Arial"/>
                <a:sym typeface="Arial"/>
              </a:rPr>
              <a:t>oo</a:t>
            </a:r>
            <a:r>
              <a:rPr sz="2000" dirty="0" smtClean="0">
                <a:solidFill>
                  <a:srgbClr val="FFFFFF"/>
                </a:solidFill>
                <a:uFill>
                  <a:solidFill>
                    <a:srgbClr val="FFFFFF"/>
                  </a:solidFill>
                </a:uFill>
                <a:latin typeface="Arial"/>
                <a:ea typeface="Arial"/>
                <a:cs typeface="Arial"/>
                <a:sym typeface="Arial"/>
              </a:rPr>
              <a:t>tball</a:t>
            </a:r>
            <a:endParaRPr sz="2000" dirty="0">
              <a:solidFill>
                <a:srgbClr val="FFFFFF"/>
              </a:solidFill>
              <a:uFill>
                <a:solidFill>
                  <a:srgbClr val="FFFFFF"/>
                </a:solidFill>
              </a:uFill>
              <a:latin typeface="Arial"/>
              <a:ea typeface="Arial"/>
              <a:cs typeface="Arial"/>
              <a:sym typeface="Arial"/>
            </a:endParaRPr>
          </a:p>
          <a:p>
            <a:pPr marL="322574" marR="40639" lvl="1" indent="20325" algn="l" defTabSz="914400">
              <a:lnSpc>
                <a:spcPct val="100000"/>
              </a:lnSpc>
              <a:spcBef>
                <a:spcPts val="500"/>
              </a:spcBef>
              <a:tabLst>
                <a:tab pos="393700" algn="l"/>
                <a:tab pos="939800" algn="l"/>
              </a:tabLst>
              <a:defRPr sz="1800"/>
            </a:pPr>
            <a:r>
              <a:rPr sz="2000" dirty="0">
                <a:solidFill>
                  <a:srgbClr val="FFFFFF"/>
                </a:solidFill>
                <a:uFill>
                  <a:solidFill>
                    <a:srgbClr val="FFFFFF"/>
                  </a:solidFill>
                </a:uFill>
                <a:latin typeface="Arial"/>
                <a:ea typeface="Arial"/>
                <a:cs typeface="Arial"/>
                <a:sym typeface="Arial"/>
              </a:rPr>
              <a:t>- Jack Dempsey - Boxing</a:t>
            </a:r>
          </a:p>
          <a:p>
            <a:pPr marL="322574" marR="40639" lvl="1" indent="20325" algn="l" defTabSz="914400">
              <a:lnSpc>
                <a:spcPct val="100000"/>
              </a:lnSpc>
              <a:spcBef>
                <a:spcPts val="500"/>
              </a:spcBef>
              <a:tabLst>
                <a:tab pos="393700" algn="l"/>
                <a:tab pos="939800" algn="l"/>
              </a:tabLst>
              <a:defRPr sz="1800"/>
            </a:pPr>
            <a:r>
              <a:rPr sz="2000" dirty="0">
                <a:solidFill>
                  <a:srgbClr val="FFFFFF"/>
                </a:solidFill>
                <a:uFill>
                  <a:solidFill>
                    <a:srgbClr val="FFFFFF"/>
                  </a:solidFill>
                </a:uFill>
                <a:latin typeface="Arial"/>
                <a:ea typeface="Arial"/>
                <a:cs typeface="Arial"/>
                <a:sym typeface="Arial"/>
              </a:rPr>
              <a:t>- Babe Ruth - Baseball</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xit" presetSubtype="2" fill="hold" grpId="0" nodeType="afterEffect">
                                  <p:stCondLst>
                                    <p:cond delay="0"/>
                                  </p:stCondLst>
                                  <p:iterate>
                                    <p:tmAbs val="0"/>
                                  </p:iterate>
                                  <p:childTnLst>
                                    <p:animEffect transition="out" filter="(null)(left)">
                                      <p:cBhvr>
                                        <p:cTn id="6" dur="1000" fill="hold"/>
                                        <p:tgtEl>
                                          <p:spTgt spid="70"/>
                                        </p:tgtEl>
                                      </p:cBhvr>
                                    </p:animEffect>
                                    <p:set>
                                      <p:cBhvr>
                                        <p:cTn id="7" fill="hold">
                                          <p:stCondLst>
                                            <p:cond delay="999"/>
                                          </p:stCondLst>
                                        </p:cTn>
                                        <p:tgtEl>
                                          <p:spTgt spid="70"/>
                                        </p:tgtEl>
                                        <p:attrNameLst>
                                          <p:attrName>style.visibility</p:attrName>
                                        </p:attrNameLst>
                                      </p:cBhvr>
                                      <p:to>
                                        <p:strVal val="hidden"/>
                                      </p:to>
                                    </p:set>
                                  </p:childTnLst>
                                </p:cTn>
                              </p:par>
                            </p:childTnLst>
                          </p:cTn>
                        </p:par>
                        <p:par>
                          <p:cTn id="8" fill="hold">
                            <p:stCondLst>
                              <p:cond delay="1000"/>
                            </p:stCondLst>
                            <p:childTnLst>
                              <p:par>
                                <p:cTn id="9" presetID="19"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0" fill="hold"/>
                                        <p:tgtEl>
                                          <p:spTgt spid="2"/>
                                        </p:tgtEl>
                                        <p:attrNameLst>
                                          <p:attrName>ppt_w</p:attrName>
                                        </p:attrNameLst>
                                      </p:cBhvr>
                                      <p:tavLst>
                                        <p:tav tm="0" fmla="#ppt_w*sin(2.5*pi*$)">
                                          <p:val>
                                            <p:fltVal val="0"/>
                                          </p:val>
                                        </p:tav>
                                        <p:tav tm="100000">
                                          <p:val>
                                            <p:fltVal val="1"/>
                                          </p:val>
                                        </p:tav>
                                      </p:tavLst>
                                    </p:anim>
                                    <p:anim calcmode="lin" valueType="num">
                                      <p:cBhvr>
                                        <p:cTn id="12"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p:tmAbs val="0"/>
                                  </p:iterate>
                                  <p:childTnLst>
                                    <p:set>
                                      <p:cBhvr>
                                        <p:cTn id="16" fill="hold"/>
                                        <p:tgtEl>
                                          <p:spTgt spid="74"/>
                                        </p:tgtEl>
                                        <p:attrNameLst>
                                          <p:attrName>style.visibility</p:attrName>
                                        </p:attrNameLst>
                                      </p:cBhvr>
                                      <p:to>
                                        <p:strVal val="visible"/>
                                      </p:to>
                                    </p:set>
                                    <p:animEffect transition="in" filter="fade">
                                      <p:cBhvr>
                                        <p:cTn id="17" dur="1500"/>
                                        <p:tgtEl>
                                          <p:spTgt spid="74"/>
                                        </p:tgtEl>
                                      </p:cBhvr>
                                    </p:animEffect>
                                  </p:childTnLst>
                                </p:cTn>
                              </p:par>
                            </p:childTnLst>
                          </p:cTn>
                        </p:par>
                        <p:par>
                          <p:cTn id="18" fill="hold">
                            <p:stCondLst>
                              <p:cond delay="1500"/>
                            </p:stCondLst>
                            <p:childTnLst>
                              <p:par>
                                <p:cTn id="19" presetID="10" presetClass="entr" presetSubtype="0" fill="hold" grpId="0" nodeType="afterEffect">
                                  <p:stCondLst>
                                    <p:cond delay="500"/>
                                  </p:stCondLst>
                                  <p:iterate>
                                    <p:tmAbs val="0"/>
                                  </p:iterate>
                                  <p:childTnLst>
                                    <p:set>
                                      <p:cBhvr>
                                        <p:cTn id="20" fill="hold"/>
                                        <p:tgtEl>
                                          <p:spTgt spid="75"/>
                                        </p:tgtEl>
                                        <p:attrNameLst>
                                          <p:attrName>style.visibility</p:attrName>
                                        </p:attrNameLst>
                                      </p:cBhvr>
                                      <p:to>
                                        <p:strVal val="visible"/>
                                      </p:to>
                                    </p:set>
                                    <p:animEffect transition="in" filter="fade">
                                      <p:cBhvr>
                                        <p:cTn id="21" dur="1500"/>
                                        <p:tgtEl>
                                          <p:spTgt spid="7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iterate>
                                    <p:tmAbs val="0"/>
                                  </p:iterate>
                                  <p:childTnLst>
                                    <p:set>
                                      <p:cBhvr>
                                        <p:cTn id="25" fill="hold"/>
                                        <p:tgtEl>
                                          <p:spTgt spid="76"/>
                                        </p:tgtEl>
                                        <p:attrNameLst>
                                          <p:attrName>style.visibility</p:attrName>
                                        </p:attrNameLst>
                                      </p:cBhvr>
                                      <p:to>
                                        <p:strVal val="visible"/>
                                      </p:to>
                                    </p:set>
                                    <p:animEffect transition="in" filter="fade">
                                      <p:cBhvr>
                                        <p:cTn id="26" dur="1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advAuto="0"/>
      <p:bldP spid="2" grpId="0" animBg="1" advAuto="0"/>
      <p:bldP spid="74" grpId="0" animBg="1" advAuto="0"/>
      <p:bldP spid="75" grpId="0" animBg="1" advAuto="0"/>
      <p:bldP spid="76" grpId="0" animBg="1" advAuto="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9" name="AutomobileCredit.png"/>
          <p:cNvPicPr/>
          <p:nvPr/>
        </p:nvPicPr>
        <p:blipFill>
          <a:blip r:embed="rId3">
            <a:extLst/>
          </a:blip>
          <a:stretch>
            <a:fillRect/>
          </a:stretch>
        </p:blipFill>
        <p:spPr>
          <a:xfrm>
            <a:off x="-329348" y="101599"/>
            <a:ext cx="9802696" cy="6781539"/>
          </a:xfrm>
          <a:prstGeom prst="rect">
            <a:avLst/>
          </a:prstGeom>
          <a:ln w="12700">
            <a:miter lim="400000"/>
          </a:ln>
        </p:spPr>
      </p:pic>
      <p:sp>
        <p:nvSpPr>
          <p:cNvPr id="90" name="Shape 90"/>
          <p:cNvSpPr/>
          <p:nvPr/>
        </p:nvSpPr>
        <p:spPr>
          <a:xfrm>
            <a:off x="241300" y="38100"/>
            <a:ext cx="8902700" cy="806631"/>
          </a:xfrm>
          <a:prstGeom prst="rect">
            <a:avLst/>
          </a:prstGeom>
          <a:ln w="12700">
            <a:miter lim="400000"/>
          </a:ln>
          <a:effectLst>
            <a:outerShdw blurRad="152400" dist="12700" dir="16080000" rotWithShape="0">
              <a:srgbClr val="000000"/>
            </a:outerShdw>
          </a:effectLst>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lvl1pPr marL="114300" algn="l">
              <a:lnSpc>
                <a:spcPts val="63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 pos="10236200" algn="l"/>
              </a:tabLst>
              <a:defRPr sz="5200">
                <a:solidFill>
                  <a:srgbClr val="FFFFFF"/>
                </a:solidFill>
                <a:effectLst>
                  <a:outerShdw blurRad="152400" dist="12700" dir="16080000" rotWithShape="0">
                    <a:srgbClr val="000000"/>
                  </a:outerShdw>
                </a:effectLst>
                <a:latin typeface="Arial"/>
                <a:ea typeface="Arial"/>
                <a:cs typeface="Arial"/>
                <a:sym typeface="Arial"/>
              </a:defRPr>
            </a:lvl1pPr>
          </a:lstStyle>
          <a:p>
            <a:pPr lvl="0">
              <a:defRPr sz="1800">
                <a:solidFill>
                  <a:srgbClr val="000000"/>
                </a:solidFill>
                <a:effectLst/>
              </a:defRPr>
            </a:pPr>
            <a:r>
              <a:rPr sz="5200" dirty="0" smtClean="0">
                <a:solidFill>
                  <a:srgbClr val="FFFFFF"/>
                </a:solidFill>
                <a:effectLst>
                  <a:outerShdw blurRad="152400" dist="12700" dir="16080000" rotWithShape="0">
                    <a:srgbClr val="000000"/>
                  </a:outerShdw>
                </a:effectLst>
              </a:rPr>
              <a:t>I</a:t>
            </a:r>
            <a:r>
              <a:rPr lang="en-US" sz="5200" dirty="0" smtClean="0">
                <a:solidFill>
                  <a:srgbClr val="FFFFFF"/>
                </a:solidFill>
                <a:effectLst>
                  <a:outerShdw blurRad="152400" dist="12700" dir="16080000" rotWithShape="0">
                    <a:srgbClr val="000000"/>
                  </a:outerShdw>
                </a:effectLst>
              </a:rPr>
              <a:t>2</a:t>
            </a:r>
            <a:r>
              <a:rPr sz="5200" dirty="0" smtClean="0">
                <a:solidFill>
                  <a:srgbClr val="FFFFFF"/>
                </a:solidFill>
                <a:effectLst>
                  <a:outerShdw blurRad="152400" dist="12700" dir="16080000" rotWithShape="0">
                    <a:srgbClr val="000000"/>
                  </a:outerShdw>
                </a:effectLst>
              </a:rPr>
              <a:t>. </a:t>
            </a:r>
            <a:r>
              <a:rPr lang="en-US" sz="5200" dirty="0" smtClean="0">
                <a:solidFill>
                  <a:srgbClr val="FFFFFF"/>
                </a:solidFill>
                <a:effectLst>
                  <a:outerShdw blurRad="152400" dist="12700" dir="16080000" rotWithShape="0">
                    <a:srgbClr val="000000"/>
                  </a:outerShdw>
                </a:effectLst>
              </a:rPr>
              <a:t>Problems on the Horizon</a:t>
            </a:r>
            <a:endParaRPr sz="5200" dirty="0">
              <a:solidFill>
                <a:srgbClr val="FFFFFF"/>
              </a:solidFill>
              <a:effectLst>
                <a:outerShdw blurRad="152400" dist="12700" dir="16080000" rotWithShape="0">
                  <a:srgbClr val="000000"/>
                </a:outerShdw>
              </a:effectLst>
            </a:endParaRPr>
          </a:p>
        </p:txBody>
      </p:sp>
      <p:sp>
        <p:nvSpPr>
          <p:cNvPr id="91" name="Shape 91"/>
          <p:cNvSpPr/>
          <p:nvPr/>
        </p:nvSpPr>
        <p:spPr>
          <a:xfrm>
            <a:off x="139700" y="2438400"/>
            <a:ext cx="3898900" cy="4356100"/>
          </a:xfrm>
          <a:prstGeom prst="rect">
            <a:avLst/>
          </a:prstGeom>
          <a:solidFill>
            <a:srgbClr val="020202"/>
          </a:solidFill>
          <a:ln w="12700">
            <a:solidFill/>
            <a:miter lim="400000"/>
          </a:ln>
          <a:effectLst>
            <a:outerShdw blurRad="241300" dist="12700" dir="16080000" rotWithShape="0">
              <a:srgbClr val="FFFFFF"/>
            </a:outerShdw>
          </a:effectLst>
        </p:spPr>
        <p:txBody>
          <a:bodyPr lIns="0" tIns="0" rIns="0" bIns="0" anchor="ct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sp>
        <p:nvSpPr>
          <p:cNvPr id="92" name="Shape 92"/>
          <p:cNvSpPr/>
          <p:nvPr/>
        </p:nvSpPr>
        <p:spPr>
          <a:xfrm>
            <a:off x="196849" y="2610216"/>
            <a:ext cx="3736889" cy="3934410"/>
          </a:xfrm>
          <a:prstGeom prst="rect">
            <a:avLst/>
          </a:prstGeom>
          <a:ln w="12700">
            <a:miter lim="400000"/>
          </a:ln>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spAutoFit/>
          </a:bodyPr>
          <a:lstStyle/>
          <a:p>
            <a:pPr marL="55874" lvl="0" indent="-55874" algn="l" defTabSz="228600">
              <a:lnSpc>
                <a:spcPct val="90000"/>
              </a:lnSpc>
              <a:spcBef>
                <a:spcPts val="500"/>
              </a:spcBef>
              <a:tabLst>
                <a:tab pos="342900" algn="l"/>
              </a:tabLst>
              <a:defRPr sz="1800"/>
            </a:pPr>
            <a:r>
              <a:rPr sz="2000" b="1" spc="-39" dirty="0" smtClean="0">
                <a:solidFill>
                  <a:srgbClr val="FFFFFF"/>
                </a:solidFill>
                <a:uFill>
                  <a:solidFill>
                    <a:srgbClr val="FFFFFF"/>
                  </a:solidFill>
                </a:uFill>
                <a:latin typeface="Arial"/>
                <a:ea typeface="Arial"/>
                <a:cs typeface="Arial"/>
                <a:sym typeface="Arial"/>
              </a:rPr>
              <a:t> </a:t>
            </a:r>
            <a:r>
              <a:rPr sz="2000" b="1" spc="-39" dirty="0">
                <a:solidFill>
                  <a:srgbClr val="FFFFFF"/>
                </a:solidFill>
                <a:uFill>
                  <a:solidFill>
                    <a:srgbClr val="FFFFFF"/>
                  </a:solidFill>
                </a:uFill>
                <a:latin typeface="Arial"/>
                <a:ea typeface="Arial"/>
                <a:cs typeface="Arial"/>
                <a:sym typeface="Arial"/>
              </a:rPr>
              <a:t>Hidden Problems </a:t>
            </a:r>
          </a:p>
          <a:p>
            <a:pPr marL="55874" lvl="1" indent="172725" algn="l" defTabSz="228600">
              <a:lnSpc>
                <a:spcPct val="100000"/>
              </a:lnSpc>
              <a:spcBef>
                <a:spcPts val="500"/>
              </a:spcBef>
              <a:tabLst>
                <a:tab pos="342900" algn="l"/>
              </a:tabLst>
              <a:defRPr sz="1800"/>
            </a:pPr>
            <a:r>
              <a:rPr sz="2000" dirty="0">
                <a:solidFill>
                  <a:srgbClr val="FFFFFF"/>
                </a:solidFill>
                <a:uFill>
                  <a:solidFill>
                    <a:srgbClr val="FFFFFF"/>
                  </a:solidFill>
                </a:uFill>
                <a:latin typeface="Arial"/>
                <a:ea typeface="Arial"/>
                <a:cs typeface="Arial"/>
                <a:sym typeface="Arial"/>
              </a:rPr>
              <a:t>- Big </a:t>
            </a:r>
            <a:r>
              <a:rPr sz="2000" dirty="0" smtClean="0">
                <a:solidFill>
                  <a:srgbClr val="FFFFFF"/>
                </a:solidFill>
                <a:uFill>
                  <a:solidFill>
                    <a:srgbClr val="FFFFFF"/>
                  </a:solidFill>
                </a:uFill>
                <a:latin typeface="Arial"/>
                <a:ea typeface="Arial"/>
                <a:cs typeface="Arial"/>
                <a:sym typeface="Arial"/>
              </a:rPr>
              <a:t>B</a:t>
            </a:r>
            <a:r>
              <a:rPr lang="en-US" sz="2000" dirty="0" smtClean="0">
                <a:solidFill>
                  <a:srgbClr val="FFFFFF"/>
                </a:solidFill>
                <a:uFill>
                  <a:solidFill>
                    <a:srgbClr val="FFFFFF"/>
                  </a:solidFill>
                </a:uFill>
                <a:latin typeface="Arial"/>
                <a:ea typeface="Arial"/>
                <a:cs typeface="Arial"/>
                <a:sym typeface="Arial"/>
              </a:rPr>
              <a:t>u</a:t>
            </a:r>
            <a:r>
              <a:rPr sz="2000" dirty="0" smtClean="0">
                <a:solidFill>
                  <a:srgbClr val="FFFFFF"/>
                </a:solidFill>
                <a:uFill>
                  <a:solidFill>
                    <a:srgbClr val="FFFFFF"/>
                  </a:solidFill>
                </a:uFill>
                <a:latin typeface="Arial"/>
                <a:ea typeface="Arial"/>
                <a:cs typeface="Arial"/>
                <a:sym typeface="Arial"/>
              </a:rPr>
              <a:t>s</a:t>
            </a:r>
            <a:r>
              <a:rPr lang="en-US" sz="2000" dirty="0" smtClean="0">
                <a:solidFill>
                  <a:srgbClr val="FFFFFF"/>
                </a:solidFill>
                <a:uFill>
                  <a:solidFill>
                    <a:srgbClr val="FFFFFF"/>
                  </a:solidFill>
                </a:uFill>
                <a:latin typeface="Arial"/>
                <a:ea typeface="Arial"/>
                <a:cs typeface="Arial"/>
                <a:sym typeface="Arial"/>
              </a:rPr>
              <a:t>iness</a:t>
            </a:r>
            <a:r>
              <a:rPr sz="2000" dirty="0" smtClean="0">
                <a:solidFill>
                  <a:srgbClr val="FFFFFF"/>
                </a:solidFill>
                <a:uFill>
                  <a:solidFill>
                    <a:srgbClr val="FFFFFF"/>
                  </a:solidFill>
                </a:uFill>
                <a:latin typeface="Arial"/>
                <a:ea typeface="Arial"/>
                <a:cs typeface="Arial"/>
                <a:sym typeface="Arial"/>
              </a:rPr>
              <a:t> </a:t>
            </a:r>
            <a:r>
              <a:rPr sz="2000" dirty="0">
                <a:solidFill>
                  <a:srgbClr val="FFFFFF"/>
                </a:solidFill>
                <a:uFill>
                  <a:solidFill>
                    <a:srgbClr val="FFFFFF"/>
                  </a:solidFill>
                </a:uFill>
                <a:latin typeface="Arial"/>
                <a:ea typeface="Arial"/>
                <a:cs typeface="Arial"/>
                <a:sym typeface="Arial"/>
              </a:rPr>
              <a:t>Growth </a:t>
            </a:r>
            <a:r>
              <a:rPr sz="2000" dirty="0" smtClean="0">
                <a:solidFill>
                  <a:srgbClr val="FFFFFF"/>
                </a:solidFill>
                <a:uFill>
                  <a:solidFill>
                    <a:srgbClr val="FFFFFF"/>
                  </a:solidFill>
                </a:uFill>
                <a:latin typeface="Arial"/>
                <a:ea typeface="Arial"/>
                <a:cs typeface="Arial"/>
                <a:sym typeface="Arial"/>
              </a:rPr>
              <a:t>left</a:t>
            </a:r>
            <a:endParaRPr lang="en-US" sz="2000" dirty="0" smtClean="0">
              <a:solidFill>
                <a:srgbClr val="FFFFFF"/>
              </a:solidFill>
              <a:uFill>
                <a:solidFill>
                  <a:srgbClr val="FFFFFF"/>
                </a:solidFill>
              </a:uFill>
              <a:latin typeface="Arial"/>
              <a:ea typeface="Arial"/>
              <a:cs typeface="Arial"/>
              <a:sym typeface="Arial"/>
            </a:endParaRPr>
          </a:p>
          <a:p>
            <a:pPr marL="55874" lvl="1" indent="172725" algn="l" defTabSz="228600">
              <a:lnSpc>
                <a:spcPct val="100000"/>
              </a:lnSpc>
              <a:spcBef>
                <a:spcPts val="500"/>
              </a:spcBef>
              <a:tabLst>
                <a:tab pos="342900" algn="l"/>
              </a:tabLst>
              <a:defRPr sz="1800"/>
            </a:pPr>
            <a:r>
              <a:rPr sz="2000" dirty="0" smtClean="0">
                <a:solidFill>
                  <a:srgbClr val="FFFFFF"/>
                </a:solidFill>
                <a:uFill>
                  <a:solidFill>
                    <a:srgbClr val="FFFFFF"/>
                  </a:solidFill>
                </a:uFill>
                <a:latin typeface="Arial"/>
                <a:ea typeface="Arial"/>
                <a:cs typeface="Arial"/>
                <a:sym typeface="Arial"/>
              </a:rPr>
              <a:t>many of </a:t>
            </a:r>
            <a:r>
              <a:rPr sz="2000" dirty="0">
                <a:solidFill>
                  <a:srgbClr val="FFFFFF"/>
                </a:solidFill>
                <a:uFill>
                  <a:solidFill>
                    <a:srgbClr val="FFFFFF"/>
                  </a:solidFill>
                </a:uFill>
                <a:latin typeface="Arial"/>
                <a:ea typeface="Arial"/>
                <a:cs typeface="Arial"/>
                <a:sym typeface="Arial"/>
              </a:rPr>
              <a:t>its workers w/</a:t>
            </a:r>
            <a:r>
              <a:rPr sz="2000" dirty="0" smtClean="0">
                <a:solidFill>
                  <a:srgbClr val="FFFFFF"/>
                </a:solidFill>
                <a:uFill>
                  <a:solidFill>
                    <a:srgbClr val="FFFFFF"/>
                  </a:solidFill>
                </a:uFill>
                <a:latin typeface="Arial"/>
                <a:ea typeface="Arial"/>
                <a:cs typeface="Arial"/>
                <a:sym typeface="Arial"/>
              </a:rPr>
              <a:t>low</a:t>
            </a:r>
            <a:endParaRPr lang="en-US" sz="2000" dirty="0" smtClean="0">
              <a:solidFill>
                <a:srgbClr val="FFFFFF"/>
              </a:solidFill>
              <a:uFill>
                <a:solidFill>
                  <a:srgbClr val="FFFFFF"/>
                </a:solidFill>
              </a:uFill>
              <a:latin typeface="Arial"/>
              <a:ea typeface="Arial"/>
              <a:cs typeface="Arial"/>
              <a:sym typeface="Arial"/>
            </a:endParaRPr>
          </a:p>
          <a:p>
            <a:pPr marL="55874" lvl="1" indent="172725" algn="l" defTabSz="228600">
              <a:lnSpc>
                <a:spcPct val="100000"/>
              </a:lnSpc>
              <a:spcBef>
                <a:spcPts val="500"/>
              </a:spcBef>
              <a:tabLst>
                <a:tab pos="342900" algn="l"/>
              </a:tabLst>
              <a:defRPr sz="1800"/>
            </a:pPr>
            <a:r>
              <a:rPr sz="2000" dirty="0" smtClean="0">
                <a:solidFill>
                  <a:srgbClr val="FFFFFF"/>
                </a:solidFill>
                <a:uFill>
                  <a:solidFill>
                    <a:srgbClr val="FFFFFF"/>
                  </a:solidFill>
                </a:uFill>
                <a:latin typeface="Arial"/>
                <a:ea typeface="Arial"/>
                <a:cs typeface="Arial"/>
                <a:sym typeface="Arial"/>
              </a:rPr>
              <a:t>wages</a:t>
            </a:r>
          </a:p>
          <a:p>
            <a:pPr marL="170174" lvl="2" indent="147325" algn="l" defTabSz="228600">
              <a:lnSpc>
                <a:spcPct val="100000"/>
              </a:lnSpc>
              <a:spcBef>
                <a:spcPts val="500"/>
              </a:spcBef>
              <a:tabLst>
                <a:tab pos="342900" algn="l"/>
              </a:tabLst>
              <a:defRPr sz="1800"/>
            </a:pPr>
            <a:r>
              <a:rPr sz="2000" dirty="0">
                <a:solidFill>
                  <a:srgbClr val="FFFFFF"/>
                </a:solidFill>
                <a:uFill>
                  <a:solidFill>
                    <a:srgbClr val="FFFFFF"/>
                  </a:solidFill>
                </a:uFill>
                <a:latin typeface="Arial"/>
                <a:ea typeface="Arial"/>
                <a:cs typeface="Arial"/>
                <a:sym typeface="Arial"/>
              </a:rPr>
              <a:t>- farm, RR, Iron industries </a:t>
            </a:r>
            <a:r>
              <a:rPr lang="en-US" sz="2000" dirty="0" smtClean="0">
                <a:solidFill>
                  <a:srgbClr val="FFFFFF"/>
                </a:solidFill>
                <a:uFill>
                  <a:solidFill>
                    <a:srgbClr val="FFFFFF"/>
                  </a:solidFill>
                </a:uFill>
                <a:latin typeface="Arial"/>
                <a:ea typeface="Arial"/>
                <a:cs typeface="Arial"/>
                <a:sym typeface="Arial"/>
              </a:rPr>
              <a:t>     </a:t>
            </a:r>
          </a:p>
          <a:p>
            <a:pPr marL="170174" lvl="2" indent="147325" algn="l" defTabSz="228600">
              <a:lnSpc>
                <a:spcPct val="100000"/>
              </a:lnSpc>
              <a:spcBef>
                <a:spcPts val="500"/>
              </a:spcBef>
              <a:tabLst>
                <a:tab pos="342900" algn="l"/>
              </a:tabLst>
              <a:defRPr sz="1800"/>
            </a:pPr>
            <a:r>
              <a:rPr lang="en-US" sz="2000" dirty="0">
                <a:solidFill>
                  <a:srgbClr val="FFFFFF"/>
                </a:solidFill>
                <a:uFill>
                  <a:solidFill>
                    <a:srgbClr val="FFFFFF"/>
                  </a:solidFill>
                </a:uFill>
                <a:latin typeface="Arial"/>
                <a:ea typeface="Arial"/>
                <a:cs typeface="Arial"/>
                <a:sym typeface="Arial"/>
              </a:rPr>
              <a:t> </a:t>
            </a:r>
            <a:r>
              <a:rPr lang="en-US" sz="2000" dirty="0" smtClean="0">
                <a:solidFill>
                  <a:srgbClr val="FFFFFF"/>
                </a:solidFill>
                <a:uFill>
                  <a:solidFill>
                    <a:srgbClr val="FFFFFF"/>
                  </a:solidFill>
                </a:uFill>
                <a:latin typeface="Arial"/>
                <a:ea typeface="Arial"/>
                <a:cs typeface="Arial"/>
                <a:sym typeface="Arial"/>
              </a:rPr>
              <a:t> </a:t>
            </a:r>
            <a:r>
              <a:rPr sz="2000" dirty="0" smtClean="0">
                <a:solidFill>
                  <a:srgbClr val="FFFFFF"/>
                </a:solidFill>
                <a:uFill>
                  <a:solidFill>
                    <a:srgbClr val="FFFFFF"/>
                  </a:solidFill>
                </a:uFill>
                <a:latin typeface="Arial"/>
                <a:ea typeface="Arial"/>
                <a:cs typeface="Arial"/>
                <a:sym typeface="Arial"/>
              </a:rPr>
              <a:t>losing </a:t>
            </a:r>
            <a:r>
              <a:rPr sz="2000" dirty="0">
                <a:solidFill>
                  <a:srgbClr val="FFFFFF"/>
                </a:solidFill>
                <a:uFill>
                  <a:solidFill>
                    <a:srgbClr val="FFFFFF"/>
                  </a:solidFill>
                </a:uFill>
                <a:latin typeface="Arial"/>
                <a:ea typeface="Arial"/>
                <a:cs typeface="Arial"/>
                <a:sym typeface="Arial"/>
              </a:rPr>
              <a:t>money</a:t>
            </a:r>
          </a:p>
          <a:p>
            <a:pPr marL="170174" lvl="2" indent="147325" algn="l" defTabSz="228600">
              <a:lnSpc>
                <a:spcPct val="80000"/>
              </a:lnSpc>
              <a:spcBef>
                <a:spcPts val="500"/>
              </a:spcBef>
              <a:tabLst>
                <a:tab pos="342900" algn="l"/>
              </a:tabLst>
              <a:defRPr sz="1800"/>
            </a:pPr>
            <a:endParaRPr sz="2000" dirty="0">
              <a:solidFill>
                <a:srgbClr val="FFFFFF"/>
              </a:solidFill>
              <a:uFill>
                <a:solidFill>
                  <a:srgbClr val="FFFFFF"/>
                </a:solidFill>
              </a:uFill>
              <a:latin typeface="Arial"/>
              <a:ea typeface="Arial"/>
              <a:cs typeface="Arial"/>
              <a:sym typeface="Arial"/>
            </a:endParaRPr>
          </a:p>
          <a:p>
            <a:pPr marL="170174" lvl="2" indent="147325" algn="l" defTabSz="228600">
              <a:lnSpc>
                <a:spcPct val="100000"/>
              </a:lnSpc>
              <a:spcBef>
                <a:spcPts val="500"/>
              </a:spcBef>
              <a:tabLst>
                <a:tab pos="342900" algn="l"/>
              </a:tabLst>
              <a:defRPr sz="1800"/>
            </a:pPr>
            <a:r>
              <a:rPr sz="2000" dirty="0">
                <a:solidFill>
                  <a:srgbClr val="FFFFFF"/>
                </a:solidFill>
                <a:uFill>
                  <a:solidFill>
                    <a:srgbClr val="FFFFFF"/>
                  </a:solidFill>
                </a:uFill>
                <a:latin typeface="Arial"/>
                <a:ea typeface="Arial"/>
                <a:cs typeface="Arial"/>
                <a:sym typeface="Arial"/>
              </a:rPr>
              <a:t>- Consumer debt was huge</a:t>
            </a:r>
          </a:p>
          <a:p>
            <a:pPr marL="170174" lvl="2" indent="147325" algn="l" defTabSz="228600">
              <a:lnSpc>
                <a:spcPct val="100000"/>
              </a:lnSpc>
              <a:spcBef>
                <a:spcPts val="500"/>
              </a:spcBef>
              <a:tabLst>
                <a:tab pos="342900" algn="l"/>
              </a:tabLst>
              <a:defRPr sz="1800"/>
            </a:pPr>
            <a:r>
              <a:rPr sz="2000" dirty="0">
                <a:solidFill>
                  <a:srgbClr val="FFFFFF"/>
                </a:solidFill>
                <a:uFill>
                  <a:solidFill>
                    <a:srgbClr val="FFFFFF"/>
                  </a:solidFill>
                </a:uFill>
                <a:latin typeface="Arial"/>
                <a:ea typeface="Arial"/>
                <a:cs typeface="Arial"/>
                <a:sym typeface="Arial"/>
              </a:rPr>
              <a:t>  - </a:t>
            </a:r>
            <a:r>
              <a:rPr sz="2000" u="sng" dirty="0">
                <a:solidFill>
                  <a:srgbClr val="FFFFFF"/>
                </a:solidFill>
                <a:uFill>
                  <a:solidFill>
                    <a:srgbClr val="FFFFFF"/>
                  </a:solidFill>
                </a:uFill>
                <a:latin typeface="Arial"/>
                <a:ea typeface="Arial"/>
                <a:cs typeface="Arial"/>
                <a:sym typeface="Arial"/>
              </a:rPr>
              <a:t>Installment plans </a:t>
            </a:r>
            <a:r>
              <a:rPr sz="2000" dirty="0">
                <a:solidFill>
                  <a:srgbClr val="FFFFFF"/>
                </a:solidFill>
                <a:uFill>
                  <a:solidFill>
                    <a:srgbClr val="FFFFFF"/>
                  </a:solidFill>
                </a:uFill>
                <a:latin typeface="Arial"/>
                <a:ea typeface="Arial"/>
                <a:cs typeface="Arial"/>
                <a:sym typeface="Arial"/>
              </a:rPr>
              <a:t>- allowed </a:t>
            </a:r>
            <a:endParaRPr lang="en-US" sz="2000" dirty="0" smtClean="0">
              <a:solidFill>
                <a:srgbClr val="FFFFFF"/>
              </a:solidFill>
              <a:uFill>
                <a:solidFill>
                  <a:srgbClr val="FFFFFF"/>
                </a:solidFill>
              </a:uFill>
              <a:latin typeface="Arial"/>
              <a:ea typeface="Arial"/>
              <a:cs typeface="Arial"/>
              <a:sym typeface="Arial"/>
            </a:endParaRPr>
          </a:p>
          <a:p>
            <a:pPr marL="170174" lvl="2" indent="147325" algn="l" defTabSz="228600">
              <a:lnSpc>
                <a:spcPct val="100000"/>
              </a:lnSpc>
              <a:spcBef>
                <a:spcPts val="500"/>
              </a:spcBef>
              <a:tabLst>
                <a:tab pos="342900" algn="l"/>
              </a:tabLst>
              <a:defRPr sz="1800"/>
            </a:pPr>
            <a:r>
              <a:rPr lang="en-US" sz="2000" dirty="0">
                <a:solidFill>
                  <a:srgbClr val="FFFFFF"/>
                </a:solidFill>
                <a:uFill>
                  <a:solidFill>
                    <a:srgbClr val="FFFFFF"/>
                  </a:solidFill>
                </a:uFill>
                <a:latin typeface="Arial"/>
                <a:ea typeface="Arial"/>
                <a:cs typeface="Arial"/>
                <a:sym typeface="Arial"/>
              </a:rPr>
              <a:t> </a:t>
            </a:r>
            <a:r>
              <a:rPr lang="en-US" sz="2000" dirty="0" smtClean="0">
                <a:solidFill>
                  <a:srgbClr val="FFFFFF"/>
                </a:solidFill>
                <a:uFill>
                  <a:solidFill>
                    <a:srgbClr val="FFFFFF"/>
                  </a:solidFill>
                </a:uFill>
                <a:latin typeface="Arial"/>
                <a:ea typeface="Arial"/>
                <a:cs typeface="Arial"/>
                <a:sym typeface="Arial"/>
              </a:rPr>
              <a:t>  </a:t>
            </a:r>
            <a:r>
              <a:rPr sz="2000" dirty="0" smtClean="0">
                <a:solidFill>
                  <a:srgbClr val="FFFFFF"/>
                </a:solidFill>
                <a:uFill>
                  <a:solidFill>
                    <a:srgbClr val="FFFFFF"/>
                  </a:solidFill>
                </a:uFill>
                <a:latin typeface="Arial"/>
                <a:ea typeface="Arial"/>
                <a:cs typeface="Arial"/>
                <a:sym typeface="Arial"/>
              </a:rPr>
              <a:t>easily </a:t>
            </a:r>
            <a:r>
              <a:rPr sz="2000" dirty="0">
                <a:solidFill>
                  <a:srgbClr val="FFFFFF"/>
                </a:solidFill>
                <a:uFill>
                  <a:solidFill>
                    <a:srgbClr val="FFFFFF"/>
                  </a:solidFill>
                </a:uFill>
                <a:latin typeface="Arial"/>
                <a:ea typeface="Arial"/>
                <a:cs typeface="Arial"/>
                <a:sym typeface="Arial"/>
              </a:rPr>
              <a:t>purchase of goods by </a:t>
            </a:r>
            <a:endParaRPr lang="en-US" sz="2000" dirty="0" smtClean="0">
              <a:solidFill>
                <a:srgbClr val="FFFFFF"/>
              </a:solidFill>
              <a:uFill>
                <a:solidFill>
                  <a:srgbClr val="FFFFFF"/>
                </a:solidFill>
              </a:uFill>
              <a:latin typeface="Arial"/>
              <a:ea typeface="Arial"/>
              <a:cs typeface="Arial"/>
              <a:sym typeface="Arial"/>
            </a:endParaRPr>
          </a:p>
          <a:p>
            <a:pPr marL="170174" lvl="2" indent="147325" algn="l" defTabSz="228600">
              <a:lnSpc>
                <a:spcPct val="100000"/>
              </a:lnSpc>
              <a:spcBef>
                <a:spcPts val="500"/>
              </a:spcBef>
              <a:tabLst>
                <a:tab pos="342900" algn="l"/>
              </a:tabLst>
              <a:defRPr sz="1800"/>
            </a:pPr>
            <a:r>
              <a:rPr lang="en-US" sz="2000" dirty="0">
                <a:solidFill>
                  <a:srgbClr val="FFFFFF"/>
                </a:solidFill>
                <a:uFill>
                  <a:solidFill>
                    <a:srgbClr val="FFFFFF"/>
                  </a:solidFill>
                </a:uFill>
                <a:latin typeface="Arial"/>
                <a:ea typeface="Arial"/>
                <a:cs typeface="Arial"/>
                <a:sym typeface="Arial"/>
              </a:rPr>
              <a:t> </a:t>
            </a:r>
            <a:r>
              <a:rPr lang="en-US" sz="2000" dirty="0" smtClean="0">
                <a:solidFill>
                  <a:srgbClr val="FFFFFF"/>
                </a:solidFill>
                <a:uFill>
                  <a:solidFill>
                    <a:srgbClr val="FFFFFF"/>
                  </a:solidFill>
                </a:uFill>
                <a:latin typeface="Arial"/>
                <a:ea typeface="Arial"/>
                <a:cs typeface="Arial"/>
                <a:sym typeface="Arial"/>
              </a:rPr>
              <a:t>  </a:t>
            </a:r>
            <a:r>
              <a:rPr sz="2000" dirty="0" smtClean="0">
                <a:solidFill>
                  <a:srgbClr val="FFFFFF"/>
                </a:solidFill>
                <a:uFill>
                  <a:solidFill>
                    <a:srgbClr val="FFFFFF"/>
                  </a:solidFill>
                </a:uFill>
                <a:latin typeface="Arial"/>
                <a:ea typeface="Arial"/>
                <a:cs typeface="Arial"/>
                <a:sym typeface="Arial"/>
              </a:rPr>
              <a:t>borrowing </a:t>
            </a:r>
            <a:r>
              <a:rPr sz="2000" dirty="0">
                <a:solidFill>
                  <a:srgbClr val="FFFFFF"/>
                </a:solidFill>
                <a:uFill>
                  <a:solidFill>
                    <a:srgbClr val="FFFFFF"/>
                  </a:solidFill>
                </a:uFill>
                <a:latin typeface="Arial"/>
                <a:ea typeface="Arial"/>
                <a:cs typeface="Arial"/>
                <a:sym typeface="Arial"/>
              </a:rPr>
              <a:t>money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6358818"/>
      </p:ext>
    </p:extLst>
  </p:cSld>
  <p:clrMapOvr>
    <a:masterClrMapping/>
  </p:clrMapOvr>
  <p:transition spd="slow">
    <p:cover/>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90"/>
                                        </p:tgtEl>
                                        <p:attrNameLst>
                                          <p:attrName>style.visibility</p:attrName>
                                        </p:attrNameLst>
                                      </p:cBhvr>
                                      <p:to>
                                        <p:strVal val="visible"/>
                                      </p:to>
                                    </p:set>
                                    <p:animEffect transition="in" filter="wipe(left)">
                                      <p:cBhvr>
                                        <p:cTn id="7" dur="1000"/>
                                        <p:tgtEl>
                                          <p:spTgt spid="90"/>
                                        </p:tgtEl>
                                      </p:cBhvr>
                                    </p:animEffect>
                                  </p:childTnLst>
                                </p:cTn>
                              </p:par>
                            </p:childTnLst>
                          </p:cTn>
                        </p:par>
                        <p:par>
                          <p:cTn id="8" fill="hold">
                            <p:stCondLst>
                              <p:cond delay="1000"/>
                            </p:stCondLst>
                            <p:childTnLst>
                              <p:par>
                                <p:cTn id="9" presetID="22" presetClass="entr" presetSubtype="1" fill="hold" grpId="0" nodeType="afterEffect">
                                  <p:stCondLst>
                                    <p:cond delay="0"/>
                                  </p:stCondLst>
                                  <p:iterate>
                                    <p:tmAbs val="0"/>
                                  </p:iterate>
                                  <p:childTnLst>
                                    <p:set>
                                      <p:cBhvr>
                                        <p:cTn id="10" fill="hold"/>
                                        <p:tgtEl>
                                          <p:spTgt spid="91"/>
                                        </p:tgtEl>
                                        <p:attrNameLst>
                                          <p:attrName>style.visibility</p:attrName>
                                        </p:attrNameLst>
                                      </p:cBhvr>
                                      <p:to>
                                        <p:strVal val="visible"/>
                                      </p:to>
                                    </p:set>
                                    <p:animEffect transition="in" filter="wipe(up)">
                                      <p:cBhvr>
                                        <p:cTn id="11" dur="1000"/>
                                        <p:tgtEl>
                                          <p:spTgt spid="91"/>
                                        </p:tgtEl>
                                      </p:cBhvr>
                                    </p:animEffect>
                                  </p:childTnLst>
                                </p:cTn>
                              </p:par>
                            </p:childTnLst>
                          </p:cTn>
                        </p:par>
                        <p:par>
                          <p:cTn id="12" fill="hold">
                            <p:stCondLst>
                              <p:cond delay="2000"/>
                            </p:stCondLst>
                            <p:childTnLst>
                              <p:par>
                                <p:cTn id="13" presetID="22" presetClass="entr" presetSubtype="1" fill="hold" grpId="0" nodeType="afterEffect">
                                  <p:stCondLst>
                                    <p:cond delay="0"/>
                                  </p:stCondLst>
                                  <p:iterate>
                                    <p:tmAbs val="0"/>
                                  </p:iterate>
                                  <p:childTnLst>
                                    <p:set>
                                      <p:cBhvr>
                                        <p:cTn id="14" fill="hold"/>
                                        <p:tgtEl>
                                          <p:spTgt spid="92"/>
                                        </p:tgtEl>
                                        <p:attrNameLst>
                                          <p:attrName>style.visibility</p:attrName>
                                        </p:attrNameLst>
                                      </p:cBhvr>
                                      <p:to>
                                        <p:strVal val="visible"/>
                                      </p:to>
                                    </p:set>
                                    <p:animEffect transition="in" filter="wipe(up)">
                                      <p:cBhvr>
                                        <p:cTn id="15"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advAuto="0"/>
      <p:bldP spid="91" grpId="0" animBg="1" advAuto="0"/>
      <p:bldP spid="92" grpId="0" animBg="1" advAuto="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9" name="Group 29"/>
          <p:cNvGrpSpPr/>
          <p:nvPr/>
        </p:nvGrpSpPr>
        <p:grpSpPr>
          <a:xfrm>
            <a:off x="4013926" y="-24063"/>
            <a:ext cx="5310743" cy="6870701"/>
            <a:chOff x="0" y="0"/>
            <a:chExt cx="5310741" cy="6870700"/>
          </a:xfrm>
        </p:grpSpPr>
        <p:pic>
          <p:nvPicPr>
            <p:cNvPr id="27" name="Woodrow-Wilson-1.jpg"/>
            <p:cNvPicPr/>
            <p:nvPr/>
          </p:nvPicPr>
          <p:blipFill>
            <a:blip r:embed="rId3">
              <a:extLst/>
            </a:blip>
            <a:stretch>
              <a:fillRect/>
            </a:stretch>
          </p:blipFill>
          <p:spPr>
            <a:xfrm>
              <a:off x="0" y="0"/>
              <a:ext cx="5310742" cy="6870700"/>
            </a:xfrm>
            <a:prstGeom prst="rect">
              <a:avLst/>
            </a:prstGeom>
            <a:ln w="12700" cap="flat">
              <a:noFill/>
              <a:miter lim="400000"/>
            </a:ln>
            <a:effectLst/>
          </p:spPr>
        </p:pic>
        <p:sp>
          <p:nvSpPr>
            <p:cNvPr id="28" name="Shape 28"/>
            <p:cNvSpPr/>
            <p:nvPr/>
          </p:nvSpPr>
          <p:spPr>
            <a:xfrm>
              <a:off x="2755316" y="6193635"/>
              <a:ext cx="2096141" cy="385391"/>
            </a:xfrm>
            <a:prstGeom prst="rect">
              <a:avLst/>
            </a:prstGeom>
            <a:noFill/>
            <a:ln w="12700" cap="flat">
              <a:noFill/>
              <a:miter lim="400000"/>
            </a:ln>
            <a:effectLst/>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none" lIns="50800" tIns="50800" rIns="50800" bIns="50800" numCol="1" anchor="ctr">
              <a:spAutoFit/>
            </a:bodyPr>
            <a:lstStyle>
              <a:lvl1pPr marL="322574" marR="40639" indent="-322574" algn="l">
                <a:lnSpc>
                  <a:spcPct val="90000"/>
                </a:lnSpc>
                <a:spcBef>
                  <a:spcPts val="500"/>
                </a:spcBef>
                <a:buClr>
                  <a:srgbClr val="FFFFFF"/>
                </a:buClr>
                <a:buFont typeface="Arial"/>
                <a:tabLst>
                  <a:tab pos="469900" algn="l"/>
                  <a:tab pos="939800" algn="l"/>
                </a:tabLst>
                <a:defRPr sz="2000" b="1" spc="-39">
                  <a:solidFill>
                    <a:srgbClr val="FFFFFF"/>
                  </a:solidFill>
                  <a:effectLst>
                    <a:outerShdw blurRad="50800" dist="25400" dir="18900000" rotWithShape="0">
                      <a:srgbClr val="000000"/>
                    </a:outerShdw>
                  </a:effectLst>
                  <a:uFill>
                    <a:solidFill>
                      <a:srgbClr val="FFFFFF"/>
                    </a:solidFill>
                  </a:uFill>
                  <a:latin typeface="Arial"/>
                  <a:ea typeface="Arial"/>
                  <a:cs typeface="Arial"/>
                  <a:sym typeface="Arial"/>
                </a:defRPr>
              </a:lvl1pPr>
            </a:lstStyle>
            <a:p>
              <a:pPr lvl="0">
                <a:defRPr sz="1800" b="0" spc="0">
                  <a:solidFill>
                    <a:srgbClr val="000000"/>
                  </a:solidFill>
                  <a:effectLst/>
                  <a:uFillTx/>
                </a:defRPr>
              </a:pPr>
              <a:r>
                <a:rPr sz="2000" b="1" spc="-39">
                  <a:solidFill>
                    <a:srgbClr val="FFFFFF"/>
                  </a:solidFill>
                  <a:effectLst>
                    <a:outerShdw blurRad="50800" dist="25400" dir="18900000" rotWithShape="0">
                      <a:srgbClr val="000000"/>
                    </a:outerShdw>
                  </a:effectLst>
                  <a:uFill>
                    <a:solidFill>
                      <a:srgbClr val="FFFFFF"/>
                    </a:solidFill>
                  </a:uFill>
                </a:rPr>
                <a:t>Woodrow Wilson</a:t>
              </a:r>
            </a:p>
          </p:txBody>
        </p:sp>
      </p:grpSp>
      <p:grpSp>
        <p:nvGrpSpPr>
          <p:cNvPr id="32" name="Group 32"/>
          <p:cNvGrpSpPr/>
          <p:nvPr/>
        </p:nvGrpSpPr>
        <p:grpSpPr>
          <a:xfrm>
            <a:off x="4044322" y="-9379"/>
            <a:ext cx="5046393" cy="6841507"/>
            <a:chOff x="30561" y="482600"/>
            <a:chExt cx="5046391" cy="6841505"/>
          </a:xfrm>
        </p:grpSpPr>
        <p:pic>
          <p:nvPicPr>
            <p:cNvPr id="30" name="Warren_G_Harding-Harris_&amp;_Ewing.jpg"/>
            <p:cNvPicPr/>
            <p:nvPr/>
          </p:nvPicPr>
          <p:blipFill>
            <a:blip r:embed="rId4">
              <a:extLst/>
            </a:blip>
            <a:srcRect b="240"/>
            <a:stretch>
              <a:fillRect/>
            </a:stretch>
          </p:blipFill>
          <p:spPr>
            <a:xfrm>
              <a:off x="30561" y="482600"/>
              <a:ext cx="5046391" cy="6841505"/>
            </a:xfrm>
            <a:prstGeom prst="rect">
              <a:avLst/>
            </a:prstGeom>
            <a:ln w="12700" cap="flat">
              <a:solidFill>
                <a:srgbClr val="000000"/>
              </a:solidFill>
              <a:prstDash val="solid"/>
              <a:miter lim="400000"/>
            </a:ln>
            <a:effectLst/>
          </p:spPr>
        </p:pic>
        <p:sp>
          <p:nvSpPr>
            <p:cNvPr id="31" name="Shape 31"/>
            <p:cNvSpPr/>
            <p:nvPr/>
          </p:nvSpPr>
          <p:spPr>
            <a:xfrm>
              <a:off x="2755481" y="556892"/>
              <a:ext cx="2262472" cy="385391"/>
            </a:xfrm>
            <a:prstGeom prst="rect">
              <a:avLst/>
            </a:prstGeom>
            <a:noFill/>
            <a:ln w="12700" cap="flat">
              <a:noFill/>
              <a:miter lim="400000"/>
            </a:ln>
            <a:effectLst/>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none" lIns="50800" tIns="50800" rIns="50800" bIns="50800" numCol="1" anchor="ctr">
              <a:spAutoFit/>
            </a:bodyPr>
            <a:lstStyle>
              <a:lvl1pPr marL="322574" marR="40639" indent="-322574" algn="l">
                <a:lnSpc>
                  <a:spcPct val="90000"/>
                </a:lnSpc>
                <a:spcBef>
                  <a:spcPts val="500"/>
                </a:spcBef>
                <a:buClr>
                  <a:srgbClr val="FFFFFF"/>
                </a:buClr>
                <a:buFont typeface="Arial"/>
                <a:tabLst>
                  <a:tab pos="469900" algn="l"/>
                  <a:tab pos="939800" algn="l"/>
                </a:tabLst>
                <a:defRPr sz="2000" b="1" spc="-39">
                  <a:solidFill>
                    <a:srgbClr val="FFFFFF"/>
                  </a:solidFill>
                  <a:effectLst>
                    <a:outerShdw blurRad="50800" dist="25400" dir="18900000" rotWithShape="0">
                      <a:srgbClr val="000000"/>
                    </a:outerShdw>
                  </a:effectLst>
                  <a:uFill>
                    <a:solidFill>
                      <a:srgbClr val="FFFFFF"/>
                    </a:solidFill>
                  </a:uFill>
                  <a:latin typeface="Arial"/>
                  <a:ea typeface="Arial"/>
                  <a:cs typeface="Arial"/>
                  <a:sym typeface="Arial"/>
                </a:defRPr>
              </a:lvl1pPr>
            </a:lstStyle>
            <a:p>
              <a:pPr lvl="0">
                <a:defRPr sz="1800" b="0" spc="0">
                  <a:solidFill>
                    <a:srgbClr val="000000"/>
                  </a:solidFill>
                  <a:effectLst/>
                  <a:uFillTx/>
                </a:defRPr>
              </a:pPr>
              <a:r>
                <a:rPr sz="2000" b="1" spc="-39" dirty="0">
                  <a:solidFill>
                    <a:srgbClr val="FFFFFF"/>
                  </a:solidFill>
                  <a:effectLst>
                    <a:outerShdw blurRad="50800" dist="25400" dir="18900000" rotWithShape="0">
                      <a:srgbClr val="000000"/>
                    </a:outerShdw>
                  </a:effectLst>
                  <a:uFill>
                    <a:solidFill>
                      <a:srgbClr val="FFFFFF"/>
                    </a:solidFill>
                  </a:uFill>
                </a:rPr>
                <a:t>Warren G. Harding</a:t>
              </a:r>
            </a:p>
          </p:txBody>
        </p:sp>
      </p:grpSp>
      <p:grpSp>
        <p:nvGrpSpPr>
          <p:cNvPr id="35" name="Group 35"/>
          <p:cNvGrpSpPr/>
          <p:nvPr/>
        </p:nvGrpSpPr>
        <p:grpSpPr>
          <a:xfrm>
            <a:off x="139700" y="2291489"/>
            <a:ext cx="3898900" cy="4426812"/>
            <a:chOff x="0" y="0"/>
            <a:chExt cx="3898900" cy="4426811"/>
          </a:xfrm>
        </p:grpSpPr>
        <p:sp>
          <p:nvSpPr>
            <p:cNvPr id="33" name="Shape 33"/>
            <p:cNvSpPr/>
            <p:nvPr/>
          </p:nvSpPr>
          <p:spPr>
            <a:xfrm>
              <a:off x="0" y="0"/>
              <a:ext cx="3898900" cy="4426811"/>
            </a:xfrm>
            <a:prstGeom prst="rect">
              <a:avLst/>
            </a:prstGeom>
            <a:solidFill>
              <a:srgbClr val="020202"/>
            </a:solidFill>
            <a:ln w="12700" cap="flat">
              <a:solidFill>
                <a:srgbClr val="000000"/>
              </a:solidFill>
              <a:prstDash val="solid"/>
              <a:miter lim="400000"/>
            </a:ln>
            <a:effectLst>
              <a:outerShdw blurRad="241300" dist="12700" dir="16080000" rotWithShape="0">
                <a:srgbClr val="FFFFFF"/>
              </a:outerShdw>
            </a:effectLst>
          </p:spPr>
          <p:txBody>
            <a:bodyPr wrap="square" lIns="0" tIns="0" rIns="0" bIns="0" numCol="1" anchor="ctr">
              <a:noAutofit/>
            </a:bodyP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sp>
          <p:nvSpPr>
            <p:cNvPr id="34" name="Shape 34"/>
            <p:cNvSpPr/>
            <p:nvPr/>
          </p:nvSpPr>
          <p:spPr>
            <a:xfrm>
              <a:off x="101600" y="81974"/>
              <a:ext cx="3695700" cy="4267835"/>
            </a:xfrm>
            <a:prstGeom prst="rect">
              <a:avLst/>
            </a:prstGeom>
            <a:noFill/>
            <a:ln w="12700" cap="flat">
              <a:noFill/>
              <a:miter lim="400000"/>
            </a:ln>
            <a:effectLst/>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numCol="1" anchor="t">
              <a:spAutoFit/>
            </a:bodyPr>
            <a:lstStyle/>
            <a:p>
              <a:pPr marL="322574" marR="40639" lvl="0" indent="-322574" algn="l">
                <a:lnSpc>
                  <a:spcPct val="90000"/>
                </a:lnSpc>
                <a:spcBef>
                  <a:spcPts val="500"/>
                </a:spcBef>
                <a:buClr>
                  <a:srgbClr val="FFFFFF"/>
                </a:buClr>
                <a:buFont typeface="Arial"/>
                <a:tabLst>
                  <a:tab pos="469900" algn="l"/>
                  <a:tab pos="939800" algn="l"/>
                </a:tabLst>
                <a:defRPr sz="1800"/>
              </a:pPr>
              <a:r>
                <a:rPr lang="en-US" sz="2000" b="1" spc="-39" dirty="0" smtClean="0">
                  <a:solidFill>
                    <a:srgbClr val="FFFFFF"/>
                  </a:solidFill>
                  <a:uFill>
                    <a:solidFill>
                      <a:srgbClr val="FFFFFF"/>
                    </a:solidFill>
                  </a:uFill>
                  <a:latin typeface="Arial"/>
                  <a:ea typeface="Arial"/>
                  <a:cs typeface="Arial"/>
                  <a:sym typeface="Arial"/>
                </a:rPr>
                <a:t>Who’s in charge?</a:t>
              </a:r>
            </a:p>
            <a:p>
              <a:pPr marL="322574" marR="40639" lvl="0" indent="-322574" algn="l">
                <a:lnSpc>
                  <a:spcPct val="90000"/>
                </a:lnSpc>
                <a:spcBef>
                  <a:spcPts val="500"/>
                </a:spcBef>
                <a:buClr>
                  <a:srgbClr val="FFFFFF"/>
                </a:buClr>
                <a:buFont typeface="Arial"/>
                <a:tabLst>
                  <a:tab pos="469900" algn="l"/>
                  <a:tab pos="939800" algn="l"/>
                </a:tabLst>
                <a:defRPr sz="1800"/>
              </a:pPr>
              <a:endParaRPr lang="en-US" sz="2000" b="1" spc="-39" dirty="0" smtClean="0">
                <a:solidFill>
                  <a:srgbClr val="FFFFFF"/>
                </a:solidFill>
                <a:uFill>
                  <a:solidFill>
                    <a:srgbClr val="FFFFFF"/>
                  </a:solidFill>
                </a:uFill>
                <a:latin typeface="Arial"/>
                <a:ea typeface="Arial"/>
                <a:cs typeface="Arial"/>
                <a:sym typeface="Arial"/>
              </a:endParaRPr>
            </a:p>
            <a:p>
              <a:pPr marL="322574" marR="40639" lvl="0" indent="-322574" algn="l">
                <a:lnSpc>
                  <a:spcPct val="90000"/>
                </a:lnSpc>
                <a:spcBef>
                  <a:spcPts val="500"/>
                </a:spcBef>
                <a:buClr>
                  <a:srgbClr val="FFFFFF"/>
                </a:buClr>
                <a:buFont typeface="Arial"/>
                <a:tabLst>
                  <a:tab pos="469900" algn="l"/>
                  <a:tab pos="939800" algn="l"/>
                </a:tabLst>
                <a:defRPr sz="1800"/>
              </a:pPr>
              <a:r>
                <a:rPr lang="en-US" sz="2000" b="1" spc="-39" dirty="0" smtClean="0">
                  <a:solidFill>
                    <a:srgbClr val="FFFFFF"/>
                  </a:solidFill>
                  <a:uFill>
                    <a:solidFill>
                      <a:srgbClr val="FFFFFF"/>
                    </a:solidFill>
                  </a:uFill>
                  <a:latin typeface="Arial"/>
                  <a:ea typeface="Arial"/>
                  <a:cs typeface="Arial"/>
                  <a:sym typeface="Arial"/>
                </a:rPr>
                <a:t>-After Woodrow Wilson, Warren G. Harding became president.</a:t>
              </a:r>
            </a:p>
            <a:p>
              <a:pPr marL="322574" marR="40639" lvl="0" indent="-322574" algn="l">
                <a:lnSpc>
                  <a:spcPct val="90000"/>
                </a:lnSpc>
                <a:spcBef>
                  <a:spcPts val="500"/>
                </a:spcBef>
                <a:buClr>
                  <a:srgbClr val="FFFFFF"/>
                </a:buClr>
                <a:buFont typeface="Arial"/>
                <a:tabLst>
                  <a:tab pos="469900" algn="l"/>
                  <a:tab pos="939800" algn="l"/>
                </a:tabLst>
                <a:defRPr sz="1800"/>
              </a:pPr>
              <a:endParaRPr lang="en-US" sz="2000" b="1" spc="-39" dirty="0" smtClean="0">
                <a:solidFill>
                  <a:srgbClr val="FFFFFF"/>
                </a:solidFill>
                <a:uFill>
                  <a:solidFill>
                    <a:srgbClr val="FFFFFF"/>
                  </a:solidFill>
                </a:uFill>
                <a:latin typeface="Arial"/>
                <a:ea typeface="Arial"/>
                <a:cs typeface="Arial"/>
                <a:sym typeface="Arial"/>
              </a:endParaRPr>
            </a:p>
            <a:p>
              <a:pPr marL="322574" marR="40639" lvl="0" indent="-322574" algn="l">
                <a:lnSpc>
                  <a:spcPct val="90000"/>
                </a:lnSpc>
                <a:spcBef>
                  <a:spcPts val="500"/>
                </a:spcBef>
                <a:buClr>
                  <a:srgbClr val="FFFFFF"/>
                </a:buClr>
                <a:buFont typeface="Arial"/>
                <a:tabLst>
                  <a:tab pos="469900" algn="l"/>
                  <a:tab pos="939800" algn="l"/>
                </a:tabLst>
                <a:defRPr sz="1800"/>
              </a:pPr>
              <a:r>
                <a:rPr lang="en-US" sz="2000" b="1" spc="-39" dirty="0" smtClean="0">
                  <a:solidFill>
                    <a:srgbClr val="FFFFFF"/>
                  </a:solidFill>
                  <a:uFill>
                    <a:solidFill>
                      <a:srgbClr val="FFFFFF"/>
                    </a:solidFill>
                  </a:uFill>
                  <a:latin typeface="Arial"/>
                  <a:ea typeface="Arial"/>
                  <a:cs typeface="Arial"/>
                  <a:sym typeface="Arial"/>
                </a:rPr>
                <a:t>-He helped big business growth &amp; passed tariff</a:t>
              </a:r>
            </a:p>
            <a:p>
              <a:pPr marL="322574" marR="40639" lvl="0" indent="-322574" algn="l">
                <a:lnSpc>
                  <a:spcPct val="90000"/>
                </a:lnSpc>
                <a:spcBef>
                  <a:spcPts val="500"/>
                </a:spcBef>
                <a:buClr>
                  <a:srgbClr val="FFFFFF"/>
                </a:buClr>
                <a:buFont typeface="Arial"/>
                <a:tabLst>
                  <a:tab pos="469900" algn="l"/>
                  <a:tab pos="939800" algn="l"/>
                </a:tabLst>
                <a:defRPr sz="1800"/>
              </a:pPr>
              <a:endParaRPr lang="en-US" sz="2000" b="1" spc="-39" dirty="0" smtClean="0">
                <a:solidFill>
                  <a:srgbClr val="FFFFFF"/>
                </a:solidFill>
                <a:uFill>
                  <a:solidFill>
                    <a:srgbClr val="FFFFFF"/>
                  </a:solidFill>
                </a:uFill>
                <a:latin typeface="Arial"/>
                <a:ea typeface="Arial"/>
                <a:cs typeface="Arial"/>
                <a:sym typeface="Arial"/>
              </a:endParaRPr>
            </a:p>
            <a:p>
              <a:pPr marL="322574" marR="40639" lvl="0" indent="-322574" algn="l">
                <a:lnSpc>
                  <a:spcPct val="90000"/>
                </a:lnSpc>
                <a:spcBef>
                  <a:spcPts val="500"/>
                </a:spcBef>
                <a:buClr>
                  <a:srgbClr val="FFFFFF"/>
                </a:buClr>
                <a:buFont typeface="Arial"/>
                <a:tabLst>
                  <a:tab pos="469900" algn="l"/>
                  <a:tab pos="939800" algn="l"/>
                </a:tabLst>
                <a:defRPr sz="1800"/>
              </a:pPr>
              <a:r>
                <a:rPr lang="en-US" sz="2000" b="1" spc="-39" dirty="0" smtClean="0">
                  <a:solidFill>
                    <a:srgbClr val="FFFFFF"/>
                  </a:solidFill>
                  <a:uFill>
                    <a:solidFill>
                      <a:srgbClr val="FFFFFF"/>
                    </a:solidFill>
                  </a:uFill>
                  <a:latin typeface="Arial"/>
                  <a:ea typeface="Arial"/>
                  <a:cs typeface="Arial"/>
                  <a:sym typeface="Arial"/>
                </a:rPr>
                <a:t>-Died of heart attack in 1923 &amp; Calvin Coolidge took over.  (Hoover will replace him just in time for the Stock Market Crash)</a:t>
              </a:r>
              <a:endParaRPr lang="en-US" sz="2000" dirty="0">
                <a:solidFill>
                  <a:srgbClr val="FFFFFF"/>
                </a:solidFill>
                <a:uFill>
                  <a:solidFill>
                    <a:srgbClr val="FFFFFF"/>
                  </a:solidFill>
                </a:uFill>
                <a:latin typeface="Arial"/>
                <a:ea typeface="Arial"/>
                <a:cs typeface="Arial"/>
                <a:sym typeface="Arial"/>
              </a:endParaRPr>
            </a:p>
          </p:txBody>
        </p:sp>
      </p:grpSp>
      <p:pic>
        <p:nvPicPr>
          <p:cNvPr id="14" name="Picture 13"/>
          <p:cNvPicPr>
            <a:picLocks noChangeAspect="1"/>
          </p:cNvPicPr>
          <p:nvPr/>
        </p:nvPicPr>
        <p:blipFill>
          <a:blip r:embed="rId5"/>
          <a:stretch>
            <a:fillRect/>
          </a:stretch>
        </p:blipFill>
        <p:spPr>
          <a:xfrm>
            <a:off x="4038600" y="0"/>
            <a:ext cx="5333999" cy="6858000"/>
          </a:xfrm>
          <a:prstGeom prst="rect">
            <a:avLst/>
          </a:prstGeom>
        </p:spPr>
      </p:pic>
      <p:sp>
        <p:nvSpPr>
          <p:cNvPr id="36" name="Shape 36"/>
          <p:cNvSpPr/>
          <p:nvPr/>
        </p:nvSpPr>
        <p:spPr>
          <a:xfrm>
            <a:off x="185483" y="64913"/>
            <a:ext cx="8115301" cy="806631"/>
          </a:xfrm>
          <a:prstGeom prst="rect">
            <a:avLst/>
          </a:prstGeom>
          <a:ln w="12700">
            <a:miter lim="400000"/>
          </a:ln>
          <a:effectLst>
            <a:outerShdw blurRad="152400" dist="12700" dir="16080000" rotWithShape="0">
              <a:srgbClr val="000000"/>
            </a:outerShdw>
          </a:effectLst>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0" tIns="0" rIns="0" bIns="0">
            <a:spAutoFit/>
          </a:bodyPr>
          <a:lstStyle>
            <a:lvl1pPr marL="114300" algn="l">
              <a:lnSpc>
                <a:spcPts val="63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 pos="10236200" algn="l"/>
              </a:tabLst>
              <a:defRPr sz="5200">
                <a:solidFill>
                  <a:srgbClr val="FFFFFF"/>
                </a:solidFill>
                <a:effectLst>
                  <a:outerShdw blurRad="152400" dist="12700" dir="16080000" rotWithShape="0">
                    <a:srgbClr val="000000"/>
                  </a:outerShdw>
                </a:effectLst>
                <a:latin typeface="Arial"/>
                <a:ea typeface="Arial"/>
                <a:cs typeface="Arial"/>
                <a:sym typeface="Arial"/>
              </a:defRPr>
            </a:lvl1pPr>
          </a:lstStyle>
          <a:p>
            <a:pPr lvl="0">
              <a:defRPr sz="1800">
                <a:solidFill>
                  <a:srgbClr val="000000"/>
                </a:solidFill>
                <a:effectLst/>
              </a:defRPr>
            </a:pPr>
            <a:r>
              <a:rPr sz="5200" dirty="0">
                <a:solidFill>
                  <a:srgbClr val="FFFFFF"/>
                </a:solidFill>
                <a:effectLst>
                  <a:outerShdw blurRad="152400" dist="12700" dir="16080000" rotWithShape="0">
                    <a:srgbClr val="000000"/>
                  </a:outerShdw>
                </a:effectLst>
              </a:rPr>
              <a:t>I.</a:t>
            </a:r>
            <a:r>
              <a:rPr sz="5200" dirty="0" smtClean="0">
                <a:solidFill>
                  <a:srgbClr val="FFFFFF"/>
                </a:solidFill>
                <a:effectLst>
                  <a:outerShdw blurRad="152400" dist="12700" dir="16080000" rotWithShape="0">
                    <a:srgbClr val="000000"/>
                  </a:outerShdw>
                </a:effectLst>
              </a:rPr>
              <a:t> </a:t>
            </a:r>
            <a:r>
              <a:rPr lang="en-US" sz="5200" dirty="0" smtClean="0">
                <a:solidFill>
                  <a:srgbClr val="FFFFFF"/>
                </a:solidFill>
                <a:effectLst>
                  <a:outerShdw blurRad="152400" dist="12700" dir="16080000" rotWithShape="0">
                    <a:srgbClr val="000000"/>
                  </a:outerShdw>
                </a:effectLst>
              </a:rPr>
              <a:t>U.S. Leadership</a:t>
            </a:r>
            <a:endParaRPr sz="5200" dirty="0">
              <a:solidFill>
                <a:srgbClr val="FFFFFF"/>
              </a:solidFill>
              <a:effectLst>
                <a:outerShdw blurRad="152400" dist="12700" dir="16080000" rotWithShape="0">
                  <a:srgbClr val="000000"/>
                </a:outerShdw>
              </a:effectLst>
            </a:endParaRPr>
          </a:p>
        </p:txBody>
      </p:sp>
    </p:spTree>
  </p:cSld>
  <p:clrMapOvr>
    <a:masterClrMapping/>
  </p:clrMapOvr>
  <p:transition spd="slow">
    <p:cover/>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36"/>
                                        </p:tgtEl>
                                        <p:attrNameLst>
                                          <p:attrName>style.visibility</p:attrName>
                                        </p:attrNameLst>
                                      </p:cBhvr>
                                      <p:to>
                                        <p:strVal val="visible"/>
                                      </p:to>
                                    </p:set>
                                    <p:animEffect transition="in" filter="wipe(left)">
                                      <p:cBhvr>
                                        <p:cTn id="7" dur="1000"/>
                                        <p:tgtEl>
                                          <p:spTgt spid="36"/>
                                        </p:tgtEl>
                                      </p:cBhvr>
                                    </p:animEffect>
                                  </p:childTnLst>
                                </p:cTn>
                              </p:par>
                            </p:childTnLst>
                          </p:cTn>
                        </p:par>
                        <p:par>
                          <p:cTn id="8" fill="hold">
                            <p:stCondLst>
                              <p:cond delay="1000"/>
                            </p:stCondLst>
                            <p:childTnLst>
                              <p:par>
                                <p:cTn id="9" presetID="22" presetClass="entr" presetSubtype="1" fill="hold" grpId="2" nodeType="afterEffect">
                                  <p:stCondLst>
                                    <p:cond delay="0"/>
                                  </p:stCondLst>
                                  <p:iterate>
                                    <p:tmAbs val="0"/>
                                  </p:iterate>
                                  <p:childTnLst>
                                    <p:set>
                                      <p:cBhvr>
                                        <p:cTn id="10" fill="hold"/>
                                        <p:tgtEl>
                                          <p:spTgt spid="35"/>
                                        </p:tgtEl>
                                        <p:attrNameLst>
                                          <p:attrName>style.visibility</p:attrName>
                                        </p:attrNameLst>
                                      </p:cBhvr>
                                      <p:to>
                                        <p:strVal val="visible"/>
                                      </p:to>
                                    </p:set>
                                    <p:animEffect transition="in" filter="wipe(up)">
                                      <p:cBhvr>
                                        <p:cTn id="11" dur="1000"/>
                                        <p:tgtEl>
                                          <p:spTgt spid="35"/>
                                        </p:tgtEl>
                                      </p:cBhvr>
                                    </p:animEffect>
                                  </p:childTnLst>
                                </p:cTn>
                              </p:par>
                            </p:childTnLst>
                          </p:cTn>
                        </p:par>
                        <p:par>
                          <p:cTn id="12" fill="hold">
                            <p:stCondLst>
                              <p:cond delay="2000"/>
                            </p:stCondLst>
                            <p:childTnLst>
                              <p:par>
                                <p:cTn id="13" presetID="22" presetClass="entr" presetSubtype="1" fill="hold" grpId="3" nodeType="afterEffect">
                                  <p:stCondLst>
                                    <p:cond delay="0"/>
                                  </p:stCondLst>
                                  <p:iterate>
                                    <p:tmAbs val="0"/>
                                  </p:iterate>
                                  <p:childTnLst>
                                    <p:set>
                                      <p:cBhvr>
                                        <p:cTn id="14" fill="hold"/>
                                        <p:tgtEl>
                                          <p:spTgt spid="32"/>
                                        </p:tgtEl>
                                        <p:attrNameLst>
                                          <p:attrName>style.visibility</p:attrName>
                                        </p:attrNameLst>
                                      </p:cBhvr>
                                      <p:to>
                                        <p:strVal val="visible"/>
                                      </p:to>
                                    </p:set>
                                    <p:animEffect transition="in" filter="wipe(up)">
                                      <p:cBhvr>
                                        <p:cTn id="15" dur="10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accel="50000" decel="5000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3" animBg="1" advAuto="0"/>
      <p:bldP spid="35" grpId="2" animBg="1" advAuto="0"/>
      <p:bldP spid="36" grpId="1" animBg="1" advAuto="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5" name="coolidge_newspaper-P-1.jpg"/>
          <p:cNvPicPr/>
          <p:nvPr/>
        </p:nvPicPr>
        <p:blipFill>
          <a:blip r:embed="rId3">
            <a:extLst/>
          </a:blip>
          <a:stretch>
            <a:fillRect/>
          </a:stretch>
        </p:blipFill>
        <p:spPr>
          <a:xfrm>
            <a:off x="-584200" y="344507"/>
            <a:ext cx="11097518" cy="5762586"/>
          </a:xfrm>
          <a:prstGeom prst="rect">
            <a:avLst/>
          </a:prstGeom>
          <a:ln w="12700">
            <a:miter lim="400000"/>
          </a:ln>
        </p:spPr>
      </p:pic>
      <p:grpSp>
        <p:nvGrpSpPr>
          <p:cNvPr id="88" name="Group 88"/>
          <p:cNvGrpSpPr/>
          <p:nvPr/>
        </p:nvGrpSpPr>
        <p:grpSpPr>
          <a:xfrm>
            <a:off x="4336697" y="1140017"/>
            <a:ext cx="4538093" cy="4577966"/>
            <a:chOff x="0" y="0"/>
            <a:chExt cx="4538091" cy="4577965"/>
          </a:xfrm>
        </p:grpSpPr>
        <p:pic>
          <p:nvPicPr>
            <p:cNvPr id="86" name="calvincoolidge1924pin.jpg"/>
            <p:cNvPicPr/>
            <p:nvPr/>
          </p:nvPicPr>
          <p:blipFill>
            <a:blip r:embed="rId4">
              <a:extLst/>
            </a:blip>
            <a:stretch>
              <a:fillRect/>
            </a:stretch>
          </p:blipFill>
          <p:spPr>
            <a:xfrm>
              <a:off x="0" y="0"/>
              <a:ext cx="4538092" cy="4577966"/>
            </a:xfrm>
            <a:prstGeom prst="rect">
              <a:avLst/>
            </a:prstGeom>
            <a:ln>
              <a:noFill/>
            </a:ln>
            <a:effectLst>
              <a:outerShdw blurRad="444500" dist="25400" dir="5400000" rotWithShape="0">
                <a:srgbClr val="FFFFFF"/>
              </a:outerShdw>
            </a:effectLst>
          </p:spPr>
        </p:pic>
        <p:sp>
          <p:nvSpPr>
            <p:cNvPr id="87" name="Shape 87"/>
            <p:cNvSpPr/>
            <p:nvPr/>
          </p:nvSpPr>
          <p:spPr>
            <a:xfrm>
              <a:off x="0" y="0"/>
              <a:ext cx="4538092" cy="4577966"/>
            </a:xfrm>
            <a:custGeom>
              <a:avLst/>
              <a:gdLst/>
              <a:ahLst/>
              <a:cxnLst>
                <a:cxn ang="0">
                  <a:pos x="wd2" y="hd2"/>
                </a:cxn>
                <a:cxn ang="5400000">
                  <a:pos x="wd2" y="hd2"/>
                </a:cxn>
                <a:cxn ang="10800000">
                  <a:pos x="wd2" y="hd2"/>
                </a:cxn>
                <a:cxn ang="16200000">
                  <a:pos x="wd2" y="hd2"/>
                </a:cxn>
              </a:cxnLst>
              <a:rect l="0" t="0" r="r" b="b"/>
              <a:pathLst>
                <a:path w="21379" h="21595" extrusionOk="0">
                  <a:moveTo>
                    <a:pt x="10582" y="0"/>
                  </a:moveTo>
                  <a:cubicBezTo>
                    <a:pt x="8823" y="-5"/>
                    <a:pt x="7424" y="318"/>
                    <a:pt x="5810" y="1101"/>
                  </a:cubicBezTo>
                  <a:cubicBezTo>
                    <a:pt x="5089" y="1451"/>
                    <a:pt x="4678" y="1695"/>
                    <a:pt x="4245" y="2033"/>
                  </a:cubicBezTo>
                  <a:cubicBezTo>
                    <a:pt x="3922" y="2286"/>
                    <a:pt x="3602" y="2548"/>
                    <a:pt x="3535" y="2615"/>
                  </a:cubicBezTo>
                  <a:cubicBezTo>
                    <a:pt x="3468" y="2683"/>
                    <a:pt x="3374" y="2761"/>
                    <a:pt x="3327" y="2790"/>
                  </a:cubicBezTo>
                  <a:cubicBezTo>
                    <a:pt x="3086" y="2939"/>
                    <a:pt x="1690" y="4606"/>
                    <a:pt x="1690" y="4746"/>
                  </a:cubicBezTo>
                  <a:cubicBezTo>
                    <a:pt x="1690" y="4764"/>
                    <a:pt x="1636" y="4855"/>
                    <a:pt x="1570" y="4948"/>
                  </a:cubicBezTo>
                  <a:cubicBezTo>
                    <a:pt x="1263" y="5379"/>
                    <a:pt x="685" y="6693"/>
                    <a:pt x="439" y="7517"/>
                  </a:cubicBezTo>
                  <a:cubicBezTo>
                    <a:pt x="-175" y="9570"/>
                    <a:pt x="-143" y="12041"/>
                    <a:pt x="523" y="13962"/>
                  </a:cubicBezTo>
                  <a:cubicBezTo>
                    <a:pt x="616" y="14231"/>
                    <a:pt x="740" y="14601"/>
                    <a:pt x="800" y="14786"/>
                  </a:cubicBezTo>
                  <a:cubicBezTo>
                    <a:pt x="1143" y="15850"/>
                    <a:pt x="2022" y="17320"/>
                    <a:pt x="2867" y="18246"/>
                  </a:cubicBezTo>
                  <a:cubicBezTo>
                    <a:pt x="3336" y="18759"/>
                    <a:pt x="4837" y="19919"/>
                    <a:pt x="5033" y="19919"/>
                  </a:cubicBezTo>
                  <a:cubicBezTo>
                    <a:pt x="5066" y="19919"/>
                    <a:pt x="5158" y="19969"/>
                    <a:pt x="5238" y="20032"/>
                  </a:cubicBezTo>
                  <a:cubicBezTo>
                    <a:pt x="5409" y="20165"/>
                    <a:pt x="6858" y="20814"/>
                    <a:pt x="7106" y="20869"/>
                  </a:cubicBezTo>
                  <a:cubicBezTo>
                    <a:pt x="7199" y="20889"/>
                    <a:pt x="7383" y="20947"/>
                    <a:pt x="7514" y="20996"/>
                  </a:cubicBezTo>
                  <a:cubicBezTo>
                    <a:pt x="7735" y="21079"/>
                    <a:pt x="8584" y="21258"/>
                    <a:pt x="9292" y="21370"/>
                  </a:cubicBezTo>
                  <a:lnTo>
                    <a:pt x="9596" y="21417"/>
                  </a:lnTo>
                  <a:lnTo>
                    <a:pt x="9619" y="21595"/>
                  </a:lnTo>
                  <a:lnTo>
                    <a:pt x="10176" y="21595"/>
                  </a:lnTo>
                  <a:cubicBezTo>
                    <a:pt x="10181" y="21584"/>
                    <a:pt x="10191" y="21527"/>
                    <a:pt x="10195" y="21522"/>
                  </a:cubicBezTo>
                  <a:cubicBezTo>
                    <a:pt x="10234" y="21470"/>
                    <a:pt x="10445" y="21445"/>
                    <a:pt x="10862" y="21445"/>
                  </a:cubicBezTo>
                  <a:cubicBezTo>
                    <a:pt x="12381" y="21445"/>
                    <a:pt x="14134" y="21000"/>
                    <a:pt x="15432" y="20283"/>
                  </a:cubicBezTo>
                  <a:cubicBezTo>
                    <a:pt x="15793" y="20083"/>
                    <a:pt x="16105" y="19919"/>
                    <a:pt x="16123" y="19919"/>
                  </a:cubicBezTo>
                  <a:cubicBezTo>
                    <a:pt x="16142" y="19919"/>
                    <a:pt x="16394" y="19778"/>
                    <a:pt x="16686" y="19605"/>
                  </a:cubicBezTo>
                  <a:cubicBezTo>
                    <a:pt x="17294" y="19246"/>
                    <a:pt x="17992" y="18620"/>
                    <a:pt x="18681" y="17817"/>
                  </a:cubicBezTo>
                  <a:cubicBezTo>
                    <a:pt x="19121" y="17304"/>
                    <a:pt x="19762" y="16424"/>
                    <a:pt x="19762" y="16332"/>
                  </a:cubicBezTo>
                  <a:cubicBezTo>
                    <a:pt x="19762" y="16311"/>
                    <a:pt x="19799" y="16249"/>
                    <a:pt x="19846" y="16196"/>
                  </a:cubicBezTo>
                  <a:cubicBezTo>
                    <a:pt x="19944" y="16084"/>
                    <a:pt x="20369" y="15264"/>
                    <a:pt x="20558" y="14818"/>
                  </a:cubicBezTo>
                  <a:cubicBezTo>
                    <a:pt x="21103" y="13533"/>
                    <a:pt x="21425" y="11759"/>
                    <a:pt x="21373" y="10323"/>
                  </a:cubicBezTo>
                  <a:cubicBezTo>
                    <a:pt x="21345" y="9526"/>
                    <a:pt x="21122" y="8368"/>
                    <a:pt x="20816" y="7431"/>
                  </a:cubicBezTo>
                  <a:cubicBezTo>
                    <a:pt x="20537" y="6575"/>
                    <a:pt x="19911" y="5310"/>
                    <a:pt x="19530" y="4834"/>
                  </a:cubicBezTo>
                  <a:cubicBezTo>
                    <a:pt x="19433" y="4713"/>
                    <a:pt x="19318" y="4545"/>
                    <a:pt x="19274" y="4461"/>
                  </a:cubicBezTo>
                  <a:cubicBezTo>
                    <a:pt x="19091" y="4112"/>
                    <a:pt x="18415" y="3361"/>
                    <a:pt x="17756" y="2773"/>
                  </a:cubicBezTo>
                  <a:cubicBezTo>
                    <a:pt x="16339" y="1508"/>
                    <a:pt x="14281" y="460"/>
                    <a:pt x="12666" y="184"/>
                  </a:cubicBezTo>
                  <a:cubicBezTo>
                    <a:pt x="11730" y="23"/>
                    <a:pt x="11495" y="3"/>
                    <a:pt x="10582" y="0"/>
                  </a:cubicBezTo>
                  <a:close/>
                </a:path>
              </a:pathLst>
            </a:custGeom>
            <a:ln w="12700" cap="flat">
              <a:solidFill>
                <a:srgbClr val="000000"/>
              </a:solidFill>
              <a:prstDash val="solid"/>
              <a:miter lim="400000"/>
            </a:ln>
          </p:spPr>
          <p:txBody>
            <a:bodyPr/>
            <a:lstStyle/>
            <a:p>
              <a:pPr lvl="0"/>
              <a:endParaRPr/>
            </a:p>
          </p:txBody>
        </p:sp>
      </p:grpSp>
      <p:pic>
        <p:nvPicPr>
          <p:cNvPr id="90" name="4doctor_custom-ee5c70513282781a527c06831f3e5261745f8900-s6-c30.jpg"/>
          <p:cNvPicPr/>
          <p:nvPr/>
        </p:nvPicPr>
        <p:blipFill>
          <a:blip r:embed="rId5">
            <a:extLst/>
          </a:blip>
          <a:stretch>
            <a:fillRect/>
          </a:stretch>
        </p:blipFill>
        <p:spPr>
          <a:xfrm>
            <a:off x="4648200" y="533400"/>
            <a:ext cx="1868447" cy="2953192"/>
          </a:xfrm>
          <a:prstGeom prst="rect">
            <a:avLst/>
          </a:prstGeom>
          <a:ln w="12700">
            <a:miter lim="400000"/>
          </a:ln>
        </p:spPr>
      </p:pic>
      <p:pic>
        <p:nvPicPr>
          <p:cNvPr id="91" name="149830616.jpg"/>
          <p:cNvPicPr/>
          <p:nvPr/>
        </p:nvPicPr>
        <p:blipFill>
          <a:blip r:embed="rId6">
            <a:extLst/>
          </a:blip>
          <a:stretch>
            <a:fillRect/>
          </a:stretch>
        </p:blipFill>
        <p:spPr>
          <a:xfrm>
            <a:off x="6533374" y="-78083"/>
            <a:ext cx="2578101" cy="3543301"/>
          </a:xfrm>
          <a:prstGeom prst="rect">
            <a:avLst/>
          </a:prstGeom>
          <a:ln w="12700">
            <a:miter lim="400000"/>
          </a:ln>
        </p:spPr>
      </p:pic>
      <p:pic>
        <p:nvPicPr>
          <p:cNvPr id="92" name="2903834836_feb087a222.jpg"/>
          <p:cNvPicPr/>
          <p:nvPr/>
        </p:nvPicPr>
        <p:blipFill>
          <a:blip r:embed="rId7">
            <a:extLst/>
          </a:blip>
          <a:stretch>
            <a:fillRect/>
          </a:stretch>
        </p:blipFill>
        <p:spPr>
          <a:xfrm>
            <a:off x="5105400" y="3352800"/>
            <a:ext cx="4249316" cy="3976316"/>
          </a:xfrm>
          <a:prstGeom prst="rect">
            <a:avLst/>
          </a:prstGeom>
          <a:ln w="12700">
            <a:miter lim="400000"/>
          </a:ln>
        </p:spPr>
      </p:pic>
      <p:pic>
        <p:nvPicPr>
          <p:cNvPr id="93" name="lg_six_pack_carton-1.jpg"/>
          <p:cNvPicPr/>
          <p:nvPr/>
        </p:nvPicPr>
        <p:blipFill>
          <a:blip r:embed="rId8">
            <a:extLst/>
          </a:blip>
          <a:stretch>
            <a:fillRect/>
          </a:stretch>
        </p:blipFill>
        <p:spPr>
          <a:xfrm>
            <a:off x="4800600" y="-69164"/>
            <a:ext cx="5030099" cy="6927164"/>
          </a:xfrm>
          <a:prstGeom prst="rect">
            <a:avLst/>
          </a:prstGeom>
          <a:ln w="12700">
            <a:miter lim="400000"/>
          </a:ln>
        </p:spPr>
      </p:pic>
      <p:sp>
        <p:nvSpPr>
          <p:cNvPr id="94" name="Shape 94"/>
          <p:cNvSpPr/>
          <p:nvPr/>
        </p:nvSpPr>
        <p:spPr>
          <a:xfrm>
            <a:off x="0" y="1524001"/>
            <a:ext cx="5334000" cy="5270500"/>
          </a:xfrm>
          <a:prstGeom prst="rect">
            <a:avLst/>
          </a:prstGeom>
          <a:solidFill>
            <a:srgbClr val="020202"/>
          </a:solidFill>
          <a:ln w="12700">
            <a:solidFill/>
            <a:miter lim="400000"/>
          </a:ln>
          <a:effectLst>
            <a:outerShdw blurRad="241300" dist="12700" dir="16080000" rotWithShape="0">
              <a:srgbClr val="FFFFFF"/>
            </a:outerShdw>
          </a:effectLst>
        </p:spPr>
        <p:txBody>
          <a:bodyPr lIns="0" tIns="0" rIns="0" bIns="0" anchor="ct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sp>
        <p:nvSpPr>
          <p:cNvPr id="95" name="Shape 95"/>
          <p:cNvSpPr/>
          <p:nvPr/>
        </p:nvSpPr>
        <p:spPr>
          <a:xfrm>
            <a:off x="0" y="1524000"/>
            <a:ext cx="5975350" cy="3624069"/>
          </a:xfrm>
          <a:prstGeom prst="rect">
            <a:avLst/>
          </a:prstGeom>
          <a:ln w="12700">
            <a:miter lim="400000"/>
          </a:ln>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marL="55874" lvl="0" indent="-55874" algn="l" defTabSz="228600">
              <a:lnSpc>
                <a:spcPct val="90000"/>
              </a:lnSpc>
              <a:spcBef>
                <a:spcPts val="500"/>
              </a:spcBef>
              <a:tabLst>
                <a:tab pos="342900" algn="l"/>
              </a:tabLst>
              <a:defRPr sz="1800"/>
            </a:pPr>
            <a:r>
              <a:rPr sz="2000" b="1" spc="-39" dirty="0" smtClean="0">
                <a:solidFill>
                  <a:srgbClr val="FFFFFF"/>
                </a:solidFill>
                <a:uFill>
                  <a:solidFill>
                    <a:srgbClr val="FFFFFF"/>
                  </a:solidFill>
                </a:uFill>
                <a:latin typeface="Arial"/>
                <a:ea typeface="Arial"/>
                <a:cs typeface="Arial"/>
                <a:sym typeface="Arial"/>
              </a:rPr>
              <a:t> </a:t>
            </a:r>
            <a:r>
              <a:rPr sz="2000" b="1" u="sng" spc="-39" dirty="0" smtClean="0">
                <a:solidFill>
                  <a:srgbClr val="FFFFFF"/>
                </a:solidFill>
                <a:uFill>
                  <a:solidFill>
                    <a:srgbClr val="FFFFFF"/>
                  </a:solidFill>
                </a:uFill>
                <a:latin typeface="Arial"/>
                <a:ea typeface="Arial"/>
                <a:cs typeface="Arial"/>
                <a:sym typeface="Arial"/>
              </a:rPr>
              <a:t>Prosperity</a:t>
            </a:r>
          </a:p>
          <a:p>
            <a:pPr marL="170174" lvl="2" indent="147325" algn="l" defTabSz="228600">
              <a:lnSpc>
                <a:spcPct val="100000"/>
              </a:lnSpc>
              <a:spcBef>
                <a:spcPts val="500"/>
              </a:spcBef>
              <a:tabLst>
                <a:tab pos="342900" algn="l"/>
              </a:tabLst>
              <a:defRPr sz="1800"/>
            </a:pPr>
            <a:r>
              <a:rPr sz="2000" dirty="0">
                <a:solidFill>
                  <a:srgbClr val="FFFFFF"/>
                </a:solidFill>
                <a:uFill>
                  <a:solidFill>
                    <a:srgbClr val="FFFFFF"/>
                  </a:solidFill>
                </a:uFill>
                <a:latin typeface="Arial"/>
                <a:ea typeface="Arial"/>
                <a:cs typeface="Arial"/>
                <a:sym typeface="Arial"/>
              </a:rPr>
              <a:t>a. Incomes </a:t>
            </a:r>
            <a:r>
              <a:rPr sz="2000" dirty="0" smtClean="0">
                <a:solidFill>
                  <a:srgbClr val="FFFFFF"/>
                </a:solidFill>
                <a:uFill>
                  <a:solidFill>
                    <a:srgbClr val="FFFFFF"/>
                  </a:solidFill>
                </a:uFill>
                <a:latin typeface="Arial"/>
                <a:ea typeface="Arial"/>
                <a:cs typeface="Arial"/>
                <a:sym typeface="Arial"/>
              </a:rPr>
              <a:t>rise</a:t>
            </a:r>
            <a:r>
              <a:rPr lang="en-US" sz="2000" dirty="0" smtClean="0">
                <a:solidFill>
                  <a:srgbClr val="FFFFFF"/>
                </a:solidFill>
                <a:uFill>
                  <a:solidFill>
                    <a:srgbClr val="FFFFFF"/>
                  </a:solidFill>
                </a:uFill>
                <a:latin typeface="Arial"/>
                <a:ea typeface="Arial"/>
                <a:cs typeface="Arial"/>
                <a:sym typeface="Arial"/>
              </a:rPr>
              <a:t> (</a:t>
            </a:r>
            <a:r>
              <a:rPr lang="en-US" sz="2000" dirty="0" smtClean="0">
                <a:solidFill>
                  <a:srgbClr val="FFFFFF"/>
                </a:solidFill>
                <a:uFill>
                  <a:solidFill>
                    <a:srgbClr val="FFFFFF"/>
                  </a:solidFill>
                </a:uFill>
                <a:latin typeface="Arial"/>
                <a:ea typeface="Arial"/>
                <a:cs typeface="Arial"/>
                <a:sym typeface="Arial"/>
              </a:rPr>
              <a:t>1920-1929 incomes rose   </a:t>
            </a:r>
          </a:p>
          <a:p>
            <a:pPr marL="170174" lvl="2" indent="147325" algn="l" defTabSz="228600">
              <a:lnSpc>
                <a:spcPct val="100000"/>
              </a:lnSpc>
              <a:spcBef>
                <a:spcPts val="500"/>
              </a:spcBef>
              <a:tabLst>
                <a:tab pos="342900" algn="l"/>
              </a:tabLst>
              <a:defRPr sz="1800"/>
            </a:pPr>
            <a:r>
              <a:rPr lang="en-US" sz="2000" dirty="0" smtClean="0">
                <a:solidFill>
                  <a:srgbClr val="FFFFFF"/>
                </a:solidFill>
                <a:uFill>
                  <a:solidFill>
                    <a:srgbClr val="FFFFFF"/>
                  </a:solidFill>
                </a:uFill>
                <a:latin typeface="Arial"/>
                <a:ea typeface="Arial"/>
                <a:cs typeface="Arial"/>
                <a:sym typeface="Arial"/>
              </a:rPr>
              <a:t>  35%)</a:t>
            </a:r>
          </a:p>
          <a:p>
            <a:pPr marL="55874" lvl="1" indent="172725" algn="l" defTabSz="228600">
              <a:lnSpc>
                <a:spcPct val="100000"/>
              </a:lnSpc>
              <a:spcBef>
                <a:spcPts val="500"/>
              </a:spcBef>
              <a:tabLst>
                <a:tab pos="342900" algn="l"/>
              </a:tabLst>
              <a:defRPr sz="1800"/>
            </a:pPr>
            <a:r>
              <a:rPr lang="en-US" sz="2000" dirty="0" err="1" smtClean="0">
                <a:solidFill>
                  <a:srgbClr val="FFFFFF"/>
                </a:solidFill>
                <a:uFill>
                  <a:solidFill>
                    <a:srgbClr val="FFFFFF"/>
                  </a:solidFill>
                </a:uFill>
                <a:latin typeface="Arial"/>
                <a:ea typeface="Arial"/>
                <a:cs typeface="Arial"/>
                <a:sym typeface="Arial"/>
              </a:rPr>
              <a:t>b</a:t>
            </a:r>
            <a:r>
              <a:rPr lang="en-US" sz="2000" dirty="0" smtClean="0">
                <a:solidFill>
                  <a:srgbClr val="FFFFFF"/>
                </a:solidFill>
                <a:uFill>
                  <a:solidFill>
                    <a:srgbClr val="FFFFFF"/>
                  </a:solidFill>
                </a:uFill>
                <a:latin typeface="Arial"/>
                <a:ea typeface="Arial"/>
                <a:cs typeface="Arial"/>
                <a:sym typeface="Arial"/>
              </a:rPr>
              <a:t>. WWI helped out SC econ.</a:t>
            </a:r>
          </a:p>
          <a:p>
            <a:pPr marL="55874" lvl="1" indent="172725" algn="l" defTabSz="228600">
              <a:lnSpc>
                <a:spcPct val="100000"/>
              </a:lnSpc>
              <a:spcBef>
                <a:spcPts val="500"/>
              </a:spcBef>
              <a:tabLst>
                <a:tab pos="342900" algn="l"/>
              </a:tabLst>
              <a:defRPr sz="1800"/>
            </a:pPr>
            <a:r>
              <a:rPr lang="en-US" sz="2000" dirty="0" err="1" smtClean="0">
                <a:solidFill>
                  <a:srgbClr val="FFFFFF"/>
                </a:solidFill>
                <a:uFill>
                  <a:solidFill>
                    <a:srgbClr val="FFFFFF"/>
                  </a:solidFill>
                </a:uFill>
                <a:latin typeface="Arial"/>
                <a:ea typeface="Arial"/>
                <a:cs typeface="Arial"/>
                <a:sym typeface="Arial"/>
              </a:rPr>
              <a:t>c</a:t>
            </a:r>
            <a:r>
              <a:rPr lang="en-US" sz="2000" dirty="0" smtClean="0">
                <a:solidFill>
                  <a:srgbClr val="FFFFFF"/>
                </a:solidFill>
                <a:uFill>
                  <a:solidFill>
                    <a:srgbClr val="FFFFFF"/>
                  </a:solidFill>
                </a:uFill>
                <a:latin typeface="Arial"/>
                <a:ea typeface="Arial"/>
                <a:cs typeface="Arial"/>
                <a:sym typeface="Arial"/>
              </a:rPr>
              <a:t>. Greater technology</a:t>
            </a:r>
            <a:endParaRPr sz="2000" dirty="0" smtClean="0">
              <a:solidFill>
                <a:srgbClr val="FFFFFF"/>
              </a:solidFill>
              <a:uFill>
                <a:solidFill>
                  <a:srgbClr val="FFFFFF"/>
                </a:solidFill>
              </a:uFill>
              <a:latin typeface="Arial"/>
              <a:ea typeface="Arial"/>
              <a:cs typeface="Arial"/>
              <a:sym typeface="Arial"/>
            </a:endParaRPr>
          </a:p>
          <a:p>
            <a:pPr marL="170174" lvl="2" indent="147325" algn="l" defTabSz="228600">
              <a:lnSpc>
                <a:spcPct val="100000"/>
              </a:lnSpc>
              <a:spcBef>
                <a:spcPts val="500"/>
              </a:spcBef>
              <a:tabLst>
                <a:tab pos="342900" algn="l"/>
              </a:tabLst>
              <a:defRPr sz="1800"/>
            </a:pPr>
            <a:r>
              <a:rPr sz="2000" dirty="0">
                <a:solidFill>
                  <a:srgbClr val="FFFFFF"/>
                </a:solidFill>
                <a:uFill>
                  <a:solidFill>
                    <a:srgbClr val="FFFFFF"/>
                  </a:solidFill>
                </a:uFill>
                <a:latin typeface="Arial"/>
                <a:ea typeface="Arial"/>
                <a:cs typeface="Arial"/>
                <a:sym typeface="Arial"/>
              </a:rPr>
              <a:t>-</a:t>
            </a:r>
            <a:r>
              <a:rPr sz="2000" dirty="0" smtClean="0">
                <a:solidFill>
                  <a:srgbClr val="FFFFFF"/>
                </a:solidFill>
                <a:uFill>
                  <a:solidFill>
                    <a:srgbClr val="FFFFFF"/>
                  </a:solidFill>
                </a:uFill>
                <a:latin typeface="Arial"/>
                <a:ea typeface="Arial"/>
                <a:cs typeface="Arial"/>
                <a:sym typeface="Arial"/>
              </a:rPr>
              <a:t>  </a:t>
            </a:r>
            <a:r>
              <a:rPr sz="2000" dirty="0">
                <a:solidFill>
                  <a:srgbClr val="FFFFFF"/>
                </a:solidFill>
                <a:uFill>
                  <a:solidFill>
                    <a:srgbClr val="FFFFFF"/>
                  </a:solidFill>
                </a:uFill>
                <a:latin typeface="Arial"/>
                <a:ea typeface="Arial"/>
                <a:cs typeface="Arial"/>
                <a:sym typeface="Arial"/>
              </a:rPr>
              <a:t>Electricity </a:t>
            </a:r>
            <a:r>
              <a:rPr sz="2000" dirty="0" smtClean="0">
                <a:solidFill>
                  <a:srgbClr val="FFFFFF"/>
                </a:solidFill>
                <a:uFill>
                  <a:solidFill>
                    <a:srgbClr val="FFFFFF"/>
                  </a:solidFill>
                </a:uFill>
                <a:latin typeface="Arial"/>
                <a:ea typeface="Arial"/>
                <a:cs typeface="Arial"/>
                <a:sym typeface="Arial"/>
              </a:rPr>
              <a:t>spread</a:t>
            </a:r>
            <a:r>
              <a:rPr lang="en-US" sz="2000" dirty="0" smtClean="0">
                <a:solidFill>
                  <a:srgbClr val="FFFFFF"/>
                </a:solidFill>
                <a:uFill>
                  <a:solidFill>
                    <a:srgbClr val="FFFFFF"/>
                  </a:solidFill>
                </a:uFill>
                <a:latin typeface="Arial"/>
                <a:ea typeface="Arial"/>
                <a:cs typeface="Arial"/>
                <a:sym typeface="Arial"/>
              </a:rPr>
              <a:t> (not in rural areas)</a:t>
            </a:r>
          </a:p>
          <a:p>
            <a:pPr marL="170174" lvl="2" indent="147325" algn="l" defTabSz="228600">
              <a:lnSpc>
                <a:spcPct val="100000"/>
              </a:lnSpc>
              <a:spcBef>
                <a:spcPts val="500"/>
              </a:spcBef>
              <a:buFontTx/>
              <a:buChar char="-"/>
              <a:tabLst>
                <a:tab pos="342900" algn="l"/>
              </a:tabLst>
              <a:defRPr sz="1800"/>
            </a:pPr>
            <a:r>
              <a:rPr lang="en-US" sz="2000" dirty="0" smtClean="0">
                <a:solidFill>
                  <a:srgbClr val="FFFFFF"/>
                </a:solidFill>
                <a:uFill>
                  <a:solidFill>
                    <a:srgbClr val="FFFFFF"/>
                  </a:solidFill>
                </a:uFill>
                <a:latin typeface="Arial"/>
                <a:ea typeface="Arial"/>
                <a:cs typeface="Arial"/>
                <a:sym typeface="Arial"/>
              </a:rPr>
              <a:t>Water &amp; Sanitation systems</a:t>
            </a:r>
          </a:p>
          <a:p>
            <a:pPr marL="170174" lvl="2" indent="147325" algn="l" defTabSz="228600">
              <a:lnSpc>
                <a:spcPct val="100000"/>
              </a:lnSpc>
              <a:spcBef>
                <a:spcPts val="500"/>
              </a:spcBef>
              <a:buFontTx/>
              <a:buChar char="-"/>
              <a:tabLst>
                <a:tab pos="342900" algn="l"/>
              </a:tabLst>
              <a:defRPr sz="1800"/>
            </a:pPr>
            <a:r>
              <a:rPr lang="en-US" sz="2000" dirty="0" smtClean="0">
                <a:solidFill>
                  <a:srgbClr val="FFFFFF"/>
                </a:solidFill>
                <a:uFill>
                  <a:solidFill>
                    <a:srgbClr val="FFFFFF"/>
                  </a:solidFill>
                </a:uFill>
                <a:latin typeface="Arial"/>
                <a:ea typeface="Arial"/>
                <a:cs typeface="Arial"/>
                <a:sym typeface="Arial"/>
              </a:rPr>
              <a:t>Built dam that formed Lake Murray</a:t>
            </a:r>
          </a:p>
          <a:p>
            <a:pPr marL="170174" lvl="2" indent="147325" algn="l" defTabSz="228600">
              <a:lnSpc>
                <a:spcPct val="100000"/>
              </a:lnSpc>
              <a:spcBef>
                <a:spcPts val="500"/>
              </a:spcBef>
              <a:buFontTx/>
              <a:buChar char="-"/>
              <a:tabLst>
                <a:tab pos="342900" algn="l"/>
              </a:tabLst>
              <a:defRPr sz="1800"/>
            </a:pPr>
            <a:r>
              <a:rPr sz="2000" dirty="0" smtClean="0">
                <a:solidFill>
                  <a:srgbClr val="FFFFFF"/>
                </a:solidFill>
                <a:uFill>
                  <a:solidFill>
                    <a:srgbClr val="FFFFFF"/>
                  </a:solidFill>
                </a:uFill>
                <a:latin typeface="Arial"/>
                <a:ea typeface="Arial"/>
                <a:cs typeface="Arial"/>
                <a:sym typeface="Arial"/>
              </a:rPr>
              <a:t> </a:t>
            </a:r>
            <a:r>
              <a:rPr sz="2000" dirty="0">
                <a:solidFill>
                  <a:srgbClr val="FFFFFF"/>
                </a:solidFill>
                <a:uFill>
                  <a:solidFill>
                    <a:srgbClr val="FFFFFF"/>
                  </a:solidFill>
                </a:uFill>
                <a:latin typeface="Arial"/>
                <a:ea typeface="Arial"/>
                <a:cs typeface="Arial"/>
                <a:sym typeface="Arial"/>
              </a:rPr>
              <a:t>Appliances made </a:t>
            </a:r>
            <a:r>
              <a:rPr sz="2000" dirty="0" smtClean="0">
                <a:solidFill>
                  <a:srgbClr val="FFFFFF"/>
                </a:solidFill>
                <a:uFill>
                  <a:solidFill>
                    <a:srgbClr val="FFFFFF"/>
                  </a:solidFill>
                </a:uFill>
                <a:latin typeface="Arial"/>
                <a:ea typeface="Arial"/>
                <a:cs typeface="Arial"/>
                <a:sym typeface="Arial"/>
              </a:rPr>
              <a:t>lif</a:t>
            </a:r>
            <a:r>
              <a:rPr lang="en-US" sz="2000" dirty="0" smtClean="0">
                <a:solidFill>
                  <a:srgbClr val="FFFFFF"/>
                </a:solidFill>
                <a:uFill>
                  <a:solidFill>
                    <a:srgbClr val="FFFFFF"/>
                  </a:solidFill>
                </a:uFill>
                <a:latin typeface="Arial"/>
                <a:ea typeface="Arial"/>
                <a:cs typeface="Arial"/>
                <a:sym typeface="Arial"/>
              </a:rPr>
              <a:t>e </a:t>
            </a:r>
            <a:r>
              <a:rPr sz="2000" dirty="0" smtClean="0">
                <a:solidFill>
                  <a:srgbClr val="FFFFFF"/>
                </a:solidFill>
                <a:uFill>
                  <a:solidFill>
                    <a:srgbClr val="FFFFFF"/>
                  </a:solidFill>
                </a:uFill>
                <a:latin typeface="Arial"/>
                <a:ea typeface="Arial"/>
                <a:cs typeface="Arial"/>
                <a:sym typeface="Arial"/>
              </a:rPr>
              <a:t>easier</a:t>
            </a:r>
            <a:r>
              <a:rPr lang="en-US" sz="2000" dirty="0" smtClean="0">
                <a:solidFill>
                  <a:srgbClr val="FFFFFF"/>
                </a:solidFill>
                <a:uFill>
                  <a:solidFill>
                    <a:srgbClr val="FFFFFF"/>
                  </a:solidFill>
                </a:uFill>
                <a:latin typeface="Arial"/>
                <a:ea typeface="Arial"/>
                <a:cs typeface="Arial"/>
                <a:sym typeface="Arial"/>
              </a:rPr>
              <a:t> </a:t>
            </a:r>
            <a:r>
              <a:rPr sz="2000" dirty="0" smtClean="0">
                <a:solidFill>
                  <a:srgbClr val="FFFFFF"/>
                </a:solidFill>
                <a:uFill>
                  <a:solidFill>
                    <a:srgbClr val="FFFFFF"/>
                  </a:solidFill>
                </a:uFill>
                <a:latin typeface="Arial"/>
                <a:ea typeface="Arial"/>
                <a:cs typeface="Arial"/>
                <a:sym typeface="Arial"/>
              </a:rPr>
              <a:t>(</a:t>
            </a:r>
            <a:r>
              <a:rPr sz="2000" dirty="0" smtClean="0">
                <a:solidFill>
                  <a:srgbClr val="FFFFFF"/>
                </a:solidFill>
                <a:uFill>
                  <a:solidFill>
                    <a:srgbClr val="FFFFFF"/>
                  </a:solidFill>
                </a:uFill>
                <a:latin typeface="Arial"/>
                <a:ea typeface="Arial"/>
                <a:cs typeface="Arial"/>
                <a:sym typeface="Arial"/>
              </a:rPr>
              <a:t>radios</a:t>
            </a:r>
            <a:r>
              <a:rPr sz="2000" dirty="0" smtClean="0">
                <a:solidFill>
                  <a:srgbClr val="FFFFFF"/>
                </a:solidFill>
                <a:uFill>
                  <a:solidFill>
                    <a:srgbClr val="FFFFFF"/>
                  </a:solidFill>
                </a:uFill>
                <a:latin typeface="Arial"/>
                <a:ea typeface="Arial"/>
                <a:cs typeface="Arial"/>
                <a:sym typeface="Arial"/>
              </a:rPr>
              <a:t>,</a:t>
            </a:r>
            <a:r>
              <a:rPr lang="en-US" sz="2000" dirty="0" smtClean="0">
                <a:solidFill>
                  <a:srgbClr val="FFFFFF"/>
                </a:solidFill>
                <a:uFill>
                  <a:solidFill>
                    <a:srgbClr val="FFFFFF"/>
                  </a:solidFill>
                </a:uFill>
                <a:latin typeface="Arial"/>
                <a:ea typeface="Arial"/>
                <a:cs typeface="Arial"/>
                <a:sym typeface="Arial"/>
              </a:rPr>
              <a:t>   </a:t>
            </a:r>
          </a:p>
          <a:p>
            <a:pPr marL="170174" lvl="2" indent="147325" algn="l" defTabSz="228600">
              <a:lnSpc>
                <a:spcPct val="100000"/>
              </a:lnSpc>
              <a:spcBef>
                <a:spcPts val="500"/>
              </a:spcBef>
              <a:tabLst>
                <a:tab pos="342900" algn="l"/>
              </a:tabLst>
              <a:defRPr sz="1800"/>
            </a:pPr>
            <a:r>
              <a:rPr lang="en-US" sz="2000" dirty="0" smtClean="0">
                <a:solidFill>
                  <a:srgbClr val="FFFFFF"/>
                </a:solidFill>
                <a:uFill>
                  <a:solidFill>
                    <a:srgbClr val="FFFFFF"/>
                  </a:solidFill>
                </a:uFill>
                <a:latin typeface="Arial"/>
                <a:ea typeface="Arial"/>
                <a:cs typeface="Arial"/>
                <a:sym typeface="Arial"/>
              </a:rPr>
              <a:t>      </a:t>
            </a:r>
            <a:r>
              <a:rPr sz="2000" dirty="0" smtClean="0">
                <a:solidFill>
                  <a:srgbClr val="FFFFFF"/>
                </a:solidFill>
                <a:uFill>
                  <a:solidFill>
                    <a:srgbClr val="FFFFFF"/>
                  </a:solidFill>
                </a:uFill>
                <a:latin typeface="Arial"/>
                <a:ea typeface="Arial"/>
                <a:cs typeface="Arial"/>
                <a:sym typeface="Arial"/>
              </a:rPr>
              <a:t>refrigerators</a:t>
            </a:r>
            <a:r>
              <a:rPr sz="2000" dirty="0">
                <a:solidFill>
                  <a:srgbClr val="FFFFFF"/>
                </a:solidFill>
                <a:uFill>
                  <a:solidFill>
                    <a:srgbClr val="FFFFFF"/>
                  </a:solidFill>
                </a:uFill>
                <a:latin typeface="Arial"/>
                <a:ea typeface="Arial"/>
                <a:cs typeface="Arial"/>
                <a:sym typeface="Arial"/>
              </a:rPr>
              <a:t>,</a:t>
            </a:r>
            <a:r>
              <a:rPr sz="2000" dirty="0" smtClean="0">
                <a:solidFill>
                  <a:srgbClr val="FFFFFF"/>
                </a:solidFill>
                <a:uFill>
                  <a:solidFill>
                    <a:srgbClr val="FFFFFF"/>
                  </a:solidFill>
                </a:uFill>
                <a:latin typeface="Arial"/>
                <a:ea typeface="Arial"/>
                <a:cs typeface="Arial"/>
                <a:sym typeface="Arial"/>
              </a:rPr>
              <a:t> </a:t>
            </a:r>
            <a:r>
              <a:rPr lang="en-US" sz="2000" dirty="0" smtClean="0">
                <a:solidFill>
                  <a:srgbClr val="FFFFFF"/>
                </a:solidFill>
                <a:uFill>
                  <a:solidFill>
                    <a:srgbClr val="FFFFFF"/>
                  </a:solidFill>
                </a:uFill>
                <a:latin typeface="Arial"/>
                <a:ea typeface="Arial"/>
                <a:cs typeface="Arial"/>
                <a:sym typeface="Arial"/>
              </a:rPr>
              <a:t> </a:t>
            </a:r>
            <a:r>
              <a:rPr sz="2000" dirty="0" smtClean="0">
                <a:solidFill>
                  <a:srgbClr val="FFFFFF"/>
                </a:solidFill>
                <a:uFill>
                  <a:solidFill>
                    <a:srgbClr val="FFFFFF"/>
                  </a:solidFill>
                </a:uFill>
                <a:latin typeface="Arial"/>
                <a:ea typeface="Arial"/>
                <a:cs typeface="Arial"/>
                <a:sym typeface="Arial"/>
              </a:rPr>
              <a:t>toasters</a:t>
            </a:r>
            <a:r>
              <a:rPr sz="2000" dirty="0">
                <a:solidFill>
                  <a:srgbClr val="FFFFFF"/>
                </a:solidFill>
                <a:uFill>
                  <a:solidFill>
                    <a:srgbClr val="FFFFFF"/>
                  </a:solidFill>
                </a:uFill>
                <a:latin typeface="Arial"/>
                <a:ea typeface="Arial"/>
                <a:cs typeface="Arial"/>
                <a:sym typeface="Arial"/>
              </a:rPr>
              <a:t>)</a:t>
            </a:r>
          </a:p>
        </p:txBody>
      </p:sp>
      <p:sp>
        <p:nvSpPr>
          <p:cNvPr id="96" name="Shape 96"/>
          <p:cNvSpPr/>
          <p:nvPr/>
        </p:nvSpPr>
        <p:spPr>
          <a:xfrm>
            <a:off x="0" y="5181600"/>
            <a:ext cx="5037095" cy="1333698"/>
          </a:xfrm>
          <a:prstGeom prst="rect">
            <a:avLst/>
          </a:prstGeom>
          <a:ln w="12700">
            <a:miter lim="400000"/>
          </a:ln>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50800" tIns="50800" rIns="50800" bIns="50800" anchor="ctr">
            <a:spAutoFit/>
          </a:bodyPr>
          <a:lstStyle/>
          <a:p>
            <a:pPr marL="170174" lvl="2" indent="-170174" algn="l" defTabSz="228600">
              <a:lnSpc>
                <a:spcPct val="100000"/>
              </a:lnSpc>
              <a:spcBef>
                <a:spcPts val="500"/>
              </a:spcBef>
              <a:tabLst>
                <a:tab pos="342900" algn="l"/>
              </a:tabLst>
              <a:defRPr sz="1800"/>
            </a:pPr>
            <a:r>
              <a:rPr sz="2000" b="1" dirty="0">
                <a:solidFill>
                  <a:srgbClr val="FFFFFF"/>
                </a:solidFill>
                <a:uFill>
                  <a:solidFill>
                    <a:srgbClr val="FFFFFF"/>
                  </a:solidFill>
                </a:uFill>
                <a:latin typeface="Arial"/>
                <a:ea typeface="Arial"/>
                <a:cs typeface="Arial"/>
                <a:sym typeface="Arial"/>
              </a:rPr>
              <a:t> </a:t>
            </a:r>
            <a:r>
              <a:rPr sz="2000" b="1" dirty="0" smtClean="0">
                <a:solidFill>
                  <a:srgbClr val="FFFFFF"/>
                </a:solidFill>
                <a:uFill>
                  <a:solidFill>
                    <a:srgbClr val="FFFFFF"/>
                  </a:solidFill>
                </a:uFill>
                <a:latin typeface="Arial"/>
                <a:ea typeface="Arial"/>
                <a:cs typeface="Arial"/>
                <a:sym typeface="Arial"/>
              </a:rPr>
              <a:t> </a:t>
            </a:r>
            <a:r>
              <a:rPr lang="en-US" sz="2000" b="1" dirty="0" smtClean="0">
                <a:solidFill>
                  <a:srgbClr val="FFFFFF"/>
                </a:solidFill>
                <a:uFill>
                  <a:solidFill>
                    <a:srgbClr val="FFFFFF"/>
                  </a:solidFill>
                </a:uFill>
                <a:latin typeface="Arial"/>
                <a:ea typeface="Arial"/>
                <a:cs typeface="Arial"/>
                <a:sym typeface="Arial"/>
              </a:rPr>
              <a:t>d</a:t>
            </a:r>
            <a:r>
              <a:rPr sz="2000" b="1" dirty="0" smtClean="0">
                <a:solidFill>
                  <a:srgbClr val="FFFFFF"/>
                </a:solidFill>
                <a:uFill>
                  <a:solidFill>
                    <a:srgbClr val="FFFFFF"/>
                  </a:solidFill>
                </a:uFill>
                <a:latin typeface="Arial"/>
                <a:ea typeface="Arial"/>
                <a:cs typeface="Arial"/>
                <a:sym typeface="Arial"/>
              </a:rPr>
              <a:t>. </a:t>
            </a:r>
            <a:r>
              <a:rPr sz="2000" b="1" dirty="0">
                <a:solidFill>
                  <a:srgbClr val="FFFFFF"/>
                </a:solidFill>
                <a:uFill>
                  <a:solidFill>
                    <a:srgbClr val="FFFFFF"/>
                  </a:solidFill>
                </a:uFill>
                <a:latin typeface="Arial"/>
                <a:ea typeface="Arial"/>
                <a:cs typeface="Arial"/>
                <a:sym typeface="Arial"/>
              </a:rPr>
              <a:t>Modern Advertising</a:t>
            </a:r>
          </a:p>
          <a:p>
            <a:pPr marL="91440" lvl="3" indent="182880" algn="l" defTabSz="228600">
              <a:lnSpc>
                <a:spcPct val="100000"/>
              </a:lnSpc>
              <a:tabLst>
                <a:tab pos="342900" algn="l"/>
              </a:tabLst>
              <a:defRPr sz="1800"/>
            </a:pPr>
            <a:r>
              <a:rPr sz="2000" dirty="0">
                <a:solidFill>
                  <a:srgbClr val="FFFFFF"/>
                </a:solidFill>
                <a:uFill>
                  <a:solidFill>
                    <a:srgbClr val="FFFFFF"/>
                  </a:solidFill>
                </a:uFill>
                <a:latin typeface="Arial"/>
                <a:ea typeface="Arial"/>
                <a:cs typeface="Arial"/>
                <a:sym typeface="Arial"/>
              </a:rPr>
              <a:t>- Psychologists hired to sell</a:t>
            </a:r>
            <a:r>
              <a:rPr sz="2000" dirty="0" smtClean="0">
                <a:solidFill>
                  <a:srgbClr val="FFFFFF"/>
                </a:solidFill>
                <a:uFill>
                  <a:solidFill>
                    <a:srgbClr val="FFFFFF"/>
                  </a:solidFill>
                </a:uFill>
                <a:latin typeface="Arial"/>
                <a:ea typeface="Arial"/>
                <a:cs typeface="Arial"/>
                <a:sym typeface="Arial"/>
              </a:rPr>
              <a:t> new </a:t>
            </a:r>
            <a:r>
              <a:rPr sz="2000" dirty="0">
                <a:solidFill>
                  <a:srgbClr val="FFFFFF"/>
                </a:solidFill>
                <a:uFill>
                  <a:solidFill>
                    <a:srgbClr val="FFFFFF"/>
                  </a:solidFill>
                </a:uFill>
                <a:latin typeface="Arial"/>
                <a:ea typeface="Arial"/>
                <a:cs typeface="Arial"/>
                <a:sym typeface="Arial"/>
              </a:rPr>
              <a:t>goods</a:t>
            </a:r>
          </a:p>
          <a:p>
            <a:pPr marL="170174" lvl="3" indent="134625" algn="l" defTabSz="228600">
              <a:lnSpc>
                <a:spcPct val="100000"/>
              </a:lnSpc>
              <a:tabLst>
                <a:tab pos="342900" algn="l"/>
              </a:tabLst>
              <a:defRPr sz="1800"/>
            </a:pPr>
            <a:r>
              <a:rPr sz="2000" dirty="0">
                <a:solidFill>
                  <a:srgbClr val="FFFFFF"/>
                </a:solidFill>
                <a:uFill>
                  <a:solidFill>
                    <a:srgbClr val="FFFFFF"/>
                  </a:solidFill>
                </a:uFill>
                <a:latin typeface="Arial"/>
                <a:ea typeface="Arial"/>
                <a:cs typeface="Arial"/>
                <a:sym typeface="Arial"/>
              </a:rPr>
              <a:t>- Est. Brand Names across </a:t>
            </a:r>
            <a:r>
              <a:rPr lang="en-US" sz="2000" dirty="0" smtClean="0">
                <a:solidFill>
                  <a:srgbClr val="FFFFFF"/>
                </a:solidFill>
                <a:uFill>
                  <a:solidFill>
                    <a:srgbClr val="FFFFFF"/>
                  </a:solidFill>
                </a:uFill>
                <a:latin typeface="Arial"/>
                <a:ea typeface="Arial"/>
                <a:cs typeface="Arial"/>
                <a:sym typeface="Arial"/>
              </a:rPr>
              <a:t>  </a:t>
            </a:r>
          </a:p>
          <a:p>
            <a:pPr marL="170174" lvl="3" indent="134625" algn="l" defTabSz="228600">
              <a:lnSpc>
                <a:spcPct val="100000"/>
              </a:lnSpc>
              <a:tabLst>
                <a:tab pos="342900" algn="l"/>
              </a:tabLst>
              <a:defRPr sz="1800"/>
            </a:pPr>
            <a:r>
              <a:rPr lang="en-US" sz="2000" dirty="0">
                <a:solidFill>
                  <a:srgbClr val="FFFFFF"/>
                </a:solidFill>
                <a:uFill>
                  <a:solidFill>
                    <a:srgbClr val="FFFFFF"/>
                  </a:solidFill>
                </a:uFill>
                <a:latin typeface="Arial"/>
                <a:ea typeface="Arial"/>
                <a:cs typeface="Arial"/>
                <a:sym typeface="Arial"/>
              </a:rPr>
              <a:t> </a:t>
            </a:r>
            <a:r>
              <a:rPr lang="en-US" sz="2000" dirty="0" smtClean="0">
                <a:solidFill>
                  <a:srgbClr val="FFFFFF"/>
                </a:solidFill>
                <a:uFill>
                  <a:solidFill>
                    <a:srgbClr val="FFFFFF"/>
                  </a:solidFill>
                </a:uFill>
                <a:latin typeface="Arial"/>
                <a:ea typeface="Arial"/>
                <a:cs typeface="Arial"/>
                <a:sym typeface="Arial"/>
              </a:rPr>
              <a:t> </a:t>
            </a:r>
            <a:r>
              <a:rPr sz="2000" dirty="0" smtClean="0">
                <a:solidFill>
                  <a:srgbClr val="FFFFFF"/>
                </a:solidFill>
                <a:uFill>
                  <a:solidFill>
                    <a:srgbClr val="FFFFFF"/>
                  </a:solidFill>
                </a:uFill>
                <a:latin typeface="Arial"/>
                <a:ea typeface="Arial"/>
                <a:cs typeface="Arial"/>
                <a:sym typeface="Arial"/>
              </a:rPr>
              <a:t>country</a:t>
            </a:r>
            <a:r>
              <a:rPr sz="2000" dirty="0">
                <a:solidFill>
                  <a:srgbClr val="FFFFFF"/>
                </a:solidFill>
                <a:uFill>
                  <a:solidFill>
                    <a:srgbClr val="FFFFFF"/>
                  </a:solidFill>
                </a:uFill>
                <a:latin typeface="Arial"/>
                <a:ea typeface="Arial"/>
                <a:cs typeface="Arial"/>
                <a:sym typeface="Arial"/>
              </a:rPr>
              <a:t>.</a:t>
            </a:r>
          </a:p>
        </p:txBody>
      </p:sp>
      <p:sp>
        <p:nvSpPr>
          <p:cNvPr id="89" name="Shape 89"/>
          <p:cNvSpPr/>
          <p:nvPr/>
        </p:nvSpPr>
        <p:spPr>
          <a:xfrm>
            <a:off x="241300" y="38100"/>
            <a:ext cx="8115300" cy="806631"/>
          </a:xfrm>
          <a:prstGeom prst="rect">
            <a:avLst/>
          </a:prstGeom>
          <a:ln w="12700">
            <a:miter lim="400000"/>
          </a:ln>
          <a:effectLst>
            <a:outerShdw blurRad="152400" dist="12700" dir="16080000" rotWithShape="0">
              <a:srgbClr val="000000"/>
            </a:outerShdw>
          </a:effectLst>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0" tIns="0" rIns="0" bIns="0">
            <a:spAutoFit/>
          </a:bodyPr>
          <a:lstStyle>
            <a:lvl1pPr marL="114300" algn="l">
              <a:lnSpc>
                <a:spcPts val="63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 pos="10236200" algn="l"/>
              </a:tabLst>
              <a:defRPr sz="5200">
                <a:solidFill>
                  <a:srgbClr val="FFFFFF"/>
                </a:solidFill>
                <a:effectLst>
                  <a:outerShdw blurRad="152400" dist="12700" dir="16080000" rotWithShape="0">
                    <a:srgbClr val="000000"/>
                  </a:outerShdw>
                </a:effectLst>
                <a:latin typeface="Arial"/>
                <a:ea typeface="Arial"/>
                <a:cs typeface="Arial"/>
                <a:sym typeface="Arial"/>
              </a:defRPr>
            </a:lvl1pPr>
          </a:lstStyle>
          <a:p>
            <a:pPr lvl="0">
              <a:defRPr sz="1800">
                <a:solidFill>
                  <a:srgbClr val="000000"/>
                </a:solidFill>
                <a:effectLst/>
              </a:defRPr>
            </a:pPr>
            <a:r>
              <a:rPr lang="en-US" sz="5200" dirty="0" smtClean="0">
                <a:solidFill>
                  <a:srgbClr val="FFFFFF"/>
                </a:solidFill>
                <a:effectLst>
                  <a:outerShdw blurRad="152400" dist="12700" dir="16080000" rotWithShape="0">
                    <a:srgbClr val="000000"/>
                  </a:outerShdw>
                </a:effectLst>
              </a:rPr>
              <a:t>2</a:t>
            </a:r>
            <a:r>
              <a:rPr sz="5200" dirty="0" smtClean="0">
                <a:solidFill>
                  <a:srgbClr val="FFFFFF"/>
                </a:solidFill>
                <a:effectLst>
                  <a:outerShdw blurRad="152400" dist="12700" dir="16080000" rotWithShape="0">
                    <a:srgbClr val="000000"/>
                  </a:outerShdw>
                </a:effectLst>
              </a:rPr>
              <a:t>. </a:t>
            </a:r>
            <a:r>
              <a:rPr lang="en-US" sz="5200" dirty="0" smtClean="0">
                <a:solidFill>
                  <a:srgbClr val="FFFFFF"/>
                </a:solidFill>
                <a:effectLst>
                  <a:outerShdw blurRad="152400" dist="12700" dir="16080000" rotWithShape="0">
                    <a:srgbClr val="000000"/>
                  </a:outerShdw>
                </a:effectLst>
              </a:rPr>
              <a:t>Prosperity</a:t>
            </a:r>
            <a:endParaRPr sz="5200" dirty="0">
              <a:solidFill>
                <a:srgbClr val="FFFFFF"/>
              </a:solidFill>
              <a:effectLst>
                <a:outerShdw blurRad="152400" dist="12700" dir="16080000" rotWithShape="0">
                  <a:srgbClr val="000000"/>
                </a:outerShdw>
              </a:effectLst>
            </a:endParaRPr>
          </a:p>
        </p:txBody>
      </p:sp>
    </p:spTree>
  </p:cSld>
  <p:clrMapOvr>
    <a:masterClrMapping/>
  </p:clrMapOvr>
  <p:transition spd="slow">
    <p:cover/>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89"/>
                                        </p:tgtEl>
                                        <p:attrNameLst>
                                          <p:attrName>style.visibility</p:attrName>
                                        </p:attrNameLst>
                                      </p:cBhvr>
                                      <p:to>
                                        <p:strVal val="visible"/>
                                      </p:to>
                                    </p:set>
                                    <p:animEffect transition="in" filter="wipe(left)">
                                      <p:cBhvr>
                                        <p:cTn id="7" dur="1000"/>
                                        <p:tgtEl>
                                          <p:spTgt spid="89"/>
                                        </p:tgtEl>
                                      </p:cBhvr>
                                    </p:animEffect>
                                  </p:childTnLst>
                                </p:cTn>
                              </p:par>
                            </p:childTnLst>
                          </p:cTn>
                        </p:par>
                        <p:par>
                          <p:cTn id="8" fill="hold">
                            <p:stCondLst>
                              <p:cond delay="1000"/>
                            </p:stCondLst>
                            <p:childTnLst>
                              <p:par>
                                <p:cTn id="9" presetID="22" presetClass="entr" presetSubtype="1" fill="hold" grpId="2" nodeType="afterEffect">
                                  <p:stCondLst>
                                    <p:cond delay="0"/>
                                  </p:stCondLst>
                                  <p:iterate>
                                    <p:tmAbs val="0"/>
                                  </p:iterate>
                                  <p:childTnLst>
                                    <p:set>
                                      <p:cBhvr>
                                        <p:cTn id="10" fill="hold"/>
                                        <p:tgtEl>
                                          <p:spTgt spid="94"/>
                                        </p:tgtEl>
                                        <p:attrNameLst>
                                          <p:attrName>style.visibility</p:attrName>
                                        </p:attrNameLst>
                                      </p:cBhvr>
                                      <p:to>
                                        <p:strVal val="visible"/>
                                      </p:to>
                                    </p:set>
                                    <p:animEffect transition="in" filter="wipe(up)">
                                      <p:cBhvr>
                                        <p:cTn id="11" dur="1000"/>
                                        <p:tgtEl>
                                          <p:spTgt spid="94"/>
                                        </p:tgtEl>
                                      </p:cBhvr>
                                    </p:animEffect>
                                  </p:childTnLst>
                                </p:cTn>
                              </p:par>
                            </p:childTnLst>
                          </p:cTn>
                        </p:par>
                        <p:par>
                          <p:cTn id="12" fill="hold">
                            <p:stCondLst>
                              <p:cond delay="2000"/>
                            </p:stCondLst>
                            <p:childTnLst>
                              <p:par>
                                <p:cTn id="13" presetID="22" presetClass="entr" presetSubtype="1" fill="hold" grpId="3" nodeType="afterEffect">
                                  <p:stCondLst>
                                    <p:cond delay="0"/>
                                  </p:stCondLst>
                                  <p:iterate>
                                    <p:tmAbs val="0"/>
                                  </p:iterate>
                                  <p:childTnLst>
                                    <p:set>
                                      <p:cBhvr>
                                        <p:cTn id="14" fill="hold"/>
                                        <p:tgtEl>
                                          <p:spTgt spid="95"/>
                                        </p:tgtEl>
                                        <p:attrNameLst>
                                          <p:attrName>style.visibility</p:attrName>
                                        </p:attrNameLst>
                                      </p:cBhvr>
                                      <p:to>
                                        <p:strVal val="visible"/>
                                      </p:to>
                                    </p:set>
                                    <p:animEffect transition="in" filter="wipe(up)">
                                      <p:cBhvr>
                                        <p:cTn id="15" dur="1000"/>
                                        <p:tgtEl>
                                          <p:spTgt spid="95"/>
                                        </p:tgtEl>
                                      </p:cBhvr>
                                    </p:animEffect>
                                  </p:childTnLst>
                                </p:cTn>
                              </p:par>
                            </p:childTnLst>
                          </p:cTn>
                        </p:par>
                        <p:par>
                          <p:cTn id="16" fill="hold">
                            <p:stCondLst>
                              <p:cond delay="3000"/>
                            </p:stCondLst>
                            <p:childTnLst>
                              <p:par>
                                <p:cTn id="17" presetID="31" presetClass="entr" presetSubtype="0" fill="hold" grpId="4" nodeType="afterEffect">
                                  <p:stCondLst>
                                    <p:cond delay="0"/>
                                  </p:stCondLst>
                                  <p:childTnLst>
                                    <p:set>
                                      <p:cBhvr>
                                        <p:cTn id="18" dur="1" fill="hold">
                                          <p:stCondLst>
                                            <p:cond delay="0"/>
                                          </p:stCondLst>
                                        </p:cTn>
                                        <p:tgtEl>
                                          <p:spTgt spid="88"/>
                                        </p:tgtEl>
                                        <p:attrNameLst>
                                          <p:attrName>style.visibility</p:attrName>
                                        </p:attrNameLst>
                                      </p:cBhvr>
                                      <p:to>
                                        <p:strVal val="visible"/>
                                      </p:to>
                                    </p:set>
                                    <p:anim calcmode="lin" valueType="num">
                                      <p:cBhvr>
                                        <p:cTn id="19" dur="1000" fill="hold"/>
                                        <p:tgtEl>
                                          <p:spTgt spid="88"/>
                                        </p:tgtEl>
                                        <p:attrNameLst>
                                          <p:attrName>ppt_w</p:attrName>
                                        </p:attrNameLst>
                                      </p:cBhvr>
                                      <p:tavLst>
                                        <p:tav tm="0">
                                          <p:val>
                                            <p:fltVal val="0"/>
                                          </p:val>
                                        </p:tav>
                                        <p:tav tm="100000">
                                          <p:val>
                                            <p:strVal val="#ppt_w"/>
                                          </p:val>
                                        </p:tav>
                                      </p:tavLst>
                                    </p:anim>
                                    <p:anim calcmode="lin" valueType="num">
                                      <p:cBhvr>
                                        <p:cTn id="20" dur="1000" fill="hold"/>
                                        <p:tgtEl>
                                          <p:spTgt spid="88"/>
                                        </p:tgtEl>
                                        <p:attrNameLst>
                                          <p:attrName>ppt_h</p:attrName>
                                        </p:attrNameLst>
                                      </p:cBhvr>
                                      <p:tavLst>
                                        <p:tav tm="0">
                                          <p:val>
                                            <p:fltVal val="0"/>
                                          </p:val>
                                        </p:tav>
                                        <p:tav tm="100000">
                                          <p:val>
                                            <p:strVal val="#ppt_h"/>
                                          </p:val>
                                        </p:tav>
                                      </p:tavLst>
                                    </p:anim>
                                    <p:anim calcmode="lin" valueType="num">
                                      <p:cBhvr>
                                        <p:cTn id="21" dur="1000" fill="hold"/>
                                        <p:tgtEl>
                                          <p:spTgt spid="88"/>
                                        </p:tgtEl>
                                        <p:attrNameLst>
                                          <p:attrName>style.rotation</p:attrName>
                                        </p:attrNameLst>
                                      </p:cBhvr>
                                      <p:tavLst>
                                        <p:tav tm="0">
                                          <p:val>
                                            <p:fltVal val="90"/>
                                          </p:val>
                                        </p:tav>
                                        <p:tav tm="100000">
                                          <p:val>
                                            <p:fltVal val="0"/>
                                          </p:val>
                                        </p:tav>
                                      </p:tavLst>
                                    </p:anim>
                                    <p:animEffect transition="in" filter="fade">
                                      <p:cBhvr>
                                        <p:cTn id="22" dur="1000"/>
                                        <p:tgtEl>
                                          <p:spTgt spid="8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5" nodeType="clickEffect">
                                  <p:stCondLst>
                                    <p:cond delay="0"/>
                                  </p:stCondLst>
                                  <p:iterate>
                                    <p:tmAbs val="0"/>
                                  </p:iterate>
                                  <p:childTnLst>
                                    <p:set>
                                      <p:cBhvr>
                                        <p:cTn id="26" fill="hold"/>
                                        <p:tgtEl>
                                          <p:spTgt spid="96"/>
                                        </p:tgtEl>
                                        <p:attrNameLst>
                                          <p:attrName>style.visibility</p:attrName>
                                        </p:attrNameLst>
                                      </p:cBhvr>
                                      <p:to>
                                        <p:strVal val="visible"/>
                                      </p:to>
                                    </p:set>
                                    <p:animEffect transition="in" filter="wipe(up)">
                                      <p:cBhvr>
                                        <p:cTn id="27" dur="1000"/>
                                        <p:tgtEl>
                                          <p:spTgt spid="96"/>
                                        </p:tgtEl>
                                      </p:cBhvr>
                                    </p:animEffect>
                                  </p:childTnLst>
                                </p:cTn>
                              </p:par>
                            </p:childTnLst>
                          </p:cTn>
                        </p:par>
                        <p:par>
                          <p:cTn id="28" fill="hold">
                            <p:stCondLst>
                              <p:cond delay="1000"/>
                            </p:stCondLst>
                            <p:childTnLst>
                              <p:par>
                                <p:cTn id="29" presetID="4" presetClass="entr" presetSubtype="32" fill="hold" grpId="6" nodeType="afterEffect">
                                  <p:stCondLst>
                                    <p:cond delay="0"/>
                                  </p:stCondLst>
                                  <p:iterate>
                                    <p:tmAbs val="0"/>
                                  </p:iterate>
                                  <p:childTnLst>
                                    <p:set>
                                      <p:cBhvr>
                                        <p:cTn id="30" fill="hold"/>
                                        <p:tgtEl>
                                          <p:spTgt spid="90"/>
                                        </p:tgtEl>
                                        <p:attrNameLst>
                                          <p:attrName>style.visibility</p:attrName>
                                        </p:attrNameLst>
                                      </p:cBhvr>
                                      <p:to>
                                        <p:strVal val="visible"/>
                                      </p:to>
                                    </p:set>
                                    <p:animEffect transition="in" filter="box(out)">
                                      <p:cBhvr>
                                        <p:cTn id="31" dur="499"/>
                                        <p:tgtEl>
                                          <p:spTgt spid="90"/>
                                        </p:tgtEl>
                                      </p:cBhvr>
                                    </p:animEffect>
                                  </p:childTnLst>
                                </p:cTn>
                              </p:par>
                            </p:childTnLst>
                          </p:cTn>
                        </p:par>
                        <p:par>
                          <p:cTn id="32" fill="hold">
                            <p:stCondLst>
                              <p:cond delay="1499"/>
                            </p:stCondLst>
                            <p:childTnLst>
                              <p:par>
                                <p:cTn id="33" presetID="4" presetClass="entr" presetSubtype="32" fill="hold" grpId="7" nodeType="afterEffect">
                                  <p:stCondLst>
                                    <p:cond delay="0"/>
                                  </p:stCondLst>
                                  <p:iterate>
                                    <p:tmAbs val="0"/>
                                  </p:iterate>
                                  <p:childTnLst>
                                    <p:set>
                                      <p:cBhvr>
                                        <p:cTn id="34" fill="hold"/>
                                        <p:tgtEl>
                                          <p:spTgt spid="91"/>
                                        </p:tgtEl>
                                        <p:attrNameLst>
                                          <p:attrName>style.visibility</p:attrName>
                                        </p:attrNameLst>
                                      </p:cBhvr>
                                      <p:to>
                                        <p:strVal val="visible"/>
                                      </p:to>
                                    </p:set>
                                    <p:animEffect transition="in" filter="box(out)">
                                      <p:cBhvr>
                                        <p:cTn id="35" dur="499"/>
                                        <p:tgtEl>
                                          <p:spTgt spid="91"/>
                                        </p:tgtEl>
                                      </p:cBhvr>
                                    </p:animEffect>
                                  </p:childTnLst>
                                </p:cTn>
                              </p:par>
                            </p:childTnLst>
                          </p:cTn>
                        </p:par>
                        <p:par>
                          <p:cTn id="36" fill="hold">
                            <p:stCondLst>
                              <p:cond delay="1998"/>
                            </p:stCondLst>
                            <p:childTnLst>
                              <p:par>
                                <p:cTn id="37" presetID="4" presetClass="entr" presetSubtype="32" fill="hold" grpId="8" nodeType="afterEffect">
                                  <p:stCondLst>
                                    <p:cond delay="0"/>
                                  </p:stCondLst>
                                  <p:iterate>
                                    <p:tmAbs val="0"/>
                                  </p:iterate>
                                  <p:childTnLst>
                                    <p:set>
                                      <p:cBhvr>
                                        <p:cTn id="38" fill="hold"/>
                                        <p:tgtEl>
                                          <p:spTgt spid="92"/>
                                        </p:tgtEl>
                                        <p:attrNameLst>
                                          <p:attrName>style.visibility</p:attrName>
                                        </p:attrNameLst>
                                      </p:cBhvr>
                                      <p:to>
                                        <p:strVal val="visible"/>
                                      </p:to>
                                    </p:set>
                                    <p:animEffect transition="in" filter="box(out)">
                                      <p:cBhvr>
                                        <p:cTn id="39" dur="499"/>
                                        <p:tgtEl>
                                          <p:spTgt spid="92"/>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32" fill="hold" grpId="9" nodeType="clickEffect">
                                  <p:stCondLst>
                                    <p:cond delay="0"/>
                                  </p:stCondLst>
                                  <p:iterate>
                                    <p:tmAbs val="0"/>
                                  </p:iterate>
                                  <p:childTnLst>
                                    <p:set>
                                      <p:cBhvr>
                                        <p:cTn id="43" fill="hold"/>
                                        <p:tgtEl>
                                          <p:spTgt spid="93"/>
                                        </p:tgtEl>
                                        <p:attrNameLst>
                                          <p:attrName>style.visibility</p:attrName>
                                        </p:attrNameLst>
                                      </p:cBhvr>
                                      <p:to>
                                        <p:strVal val="visible"/>
                                      </p:to>
                                    </p:set>
                                    <p:animEffect transition="in" filter="box(out)">
                                      <p:cBhvr>
                                        <p:cTn id="44"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4" animBg="1" advAuto="0"/>
      <p:bldP spid="90" grpId="6" animBg="1" advAuto="0"/>
      <p:bldP spid="91" grpId="7" animBg="1" advAuto="0"/>
      <p:bldP spid="92" grpId="8" animBg="1" advAuto="0"/>
      <p:bldP spid="93" grpId="9" animBg="1" advAuto="0"/>
      <p:bldP spid="94" grpId="2" animBg="1" advAuto="0"/>
      <p:bldP spid="95" grpId="3" animBg="1" advAuto="0"/>
      <p:bldP spid="96" grpId="5" animBg="1" advAuto="0"/>
      <p:bldP spid="89" grpId="1" animBg="1" advAuto="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 name="Electric Trolley.jpg"/>
          <p:cNvPicPr/>
          <p:nvPr/>
        </p:nvPicPr>
        <p:blipFill>
          <a:blip r:embed="rId3">
            <a:extLst/>
          </a:blip>
          <a:stretch>
            <a:fillRect/>
          </a:stretch>
        </p:blipFill>
        <p:spPr>
          <a:xfrm>
            <a:off x="-12700" y="-12700"/>
            <a:ext cx="9093200" cy="6959600"/>
          </a:xfrm>
          <a:prstGeom prst="rect">
            <a:avLst/>
          </a:prstGeom>
          <a:ln w="12700">
            <a:miter lim="400000"/>
          </a:ln>
        </p:spPr>
      </p:pic>
      <p:pic>
        <p:nvPicPr>
          <p:cNvPr id="41" name="RuralMeeting house.jpg"/>
          <p:cNvPicPr/>
          <p:nvPr/>
        </p:nvPicPr>
        <p:blipFill>
          <a:blip r:embed="rId4">
            <a:extLst/>
          </a:blip>
          <a:stretch>
            <a:fillRect/>
          </a:stretch>
        </p:blipFill>
        <p:spPr>
          <a:xfrm>
            <a:off x="0" y="-3517900"/>
            <a:ext cx="9144000" cy="11252200"/>
          </a:xfrm>
          <a:prstGeom prst="rect">
            <a:avLst/>
          </a:prstGeom>
          <a:ln w="12700">
            <a:miter lim="400000"/>
          </a:ln>
        </p:spPr>
      </p:pic>
      <p:sp>
        <p:nvSpPr>
          <p:cNvPr id="42" name="Shape 42"/>
          <p:cNvSpPr/>
          <p:nvPr/>
        </p:nvSpPr>
        <p:spPr>
          <a:xfrm>
            <a:off x="114300" y="4864100"/>
            <a:ext cx="3898900" cy="1866900"/>
          </a:xfrm>
          <a:prstGeom prst="rect">
            <a:avLst/>
          </a:prstGeom>
          <a:solidFill>
            <a:srgbClr val="020202"/>
          </a:solidFill>
          <a:ln w="12700">
            <a:solidFill/>
            <a:miter lim="400000"/>
          </a:ln>
          <a:effectLst>
            <a:outerShdw blurRad="241300" dist="12700" dir="16080000" rotWithShape="0">
              <a:srgbClr val="FFFFFF"/>
            </a:outerShdw>
          </a:effectLst>
        </p:spPr>
        <p:txBody>
          <a:bodyPr lIns="0" tIns="0" rIns="0" bIns="0" anchor="ct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sp>
        <p:nvSpPr>
          <p:cNvPr id="44" name="Shape 44"/>
          <p:cNvSpPr/>
          <p:nvPr/>
        </p:nvSpPr>
        <p:spPr>
          <a:xfrm>
            <a:off x="101600" y="1193800"/>
            <a:ext cx="3898900" cy="5537200"/>
          </a:xfrm>
          <a:prstGeom prst="rect">
            <a:avLst/>
          </a:prstGeom>
          <a:solidFill>
            <a:srgbClr val="020202"/>
          </a:solidFill>
          <a:ln w="12700">
            <a:solidFill/>
            <a:miter lim="400000"/>
          </a:ln>
          <a:effectLst>
            <a:outerShdw blurRad="241300" dist="12700" dir="16080000" rotWithShape="0">
              <a:srgbClr val="FFFFFF"/>
            </a:outerShdw>
          </a:effectLst>
        </p:spPr>
        <p:txBody>
          <a:bodyPr lIns="0" tIns="0" rIns="0" bIns="0" anchor="ct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sp>
        <p:nvSpPr>
          <p:cNvPr id="45" name="Shape 45"/>
          <p:cNvSpPr/>
          <p:nvPr/>
        </p:nvSpPr>
        <p:spPr>
          <a:xfrm>
            <a:off x="88900" y="1397000"/>
            <a:ext cx="3924300" cy="3341512"/>
          </a:xfrm>
          <a:prstGeom prst="rect">
            <a:avLst/>
          </a:prstGeom>
          <a:ln w="12700">
            <a:miter lim="400000"/>
          </a:ln>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spAutoFit/>
          </a:bodyPr>
          <a:lstStyle/>
          <a:p>
            <a:pPr marL="322574" marR="40639" lvl="0" indent="-322574" algn="l" defTabSz="914400">
              <a:lnSpc>
                <a:spcPct val="90000"/>
              </a:lnSpc>
              <a:spcBef>
                <a:spcPts val="500"/>
              </a:spcBef>
              <a:buClr>
                <a:srgbClr val="FFFFFF"/>
              </a:buClr>
              <a:buFont typeface="Arial"/>
              <a:tabLst>
                <a:tab pos="393700" algn="l"/>
                <a:tab pos="939800" algn="l"/>
              </a:tabLst>
              <a:defRPr sz="1800"/>
            </a:pPr>
            <a:r>
              <a:rPr sz="2000" b="1" spc="-39" dirty="0" smtClean="0">
                <a:solidFill>
                  <a:srgbClr val="FFFFFF"/>
                </a:solidFill>
                <a:uFill>
                  <a:solidFill>
                    <a:srgbClr val="FFFFFF"/>
                  </a:solidFill>
                </a:uFill>
                <a:latin typeface="Arial"/>
                <a:ea typeface="Arial"/>
                <a:cs typeface="Arial"/>
                <a:sym typeface="Arial"/>
              </a:rPr>
              <a:t> </a:t>
            </a:r>
            <a:r>
              <a:rPr sz="2000" b="1" spc="-39" dirty="0">
                <a:solidFill>
                  <a:srgbClr val="FFFFFF"/>
                </a:solidFill>
                <a:uFill>
                  <a:solidFill>
                    <a:srgbClr val="FFFFFF"/>
                  </a:solidFill>
                </a:uFill>
                <a:latin typeface="Arial"/>
                <a:ea typeface="Arial"/>
                <a:cs typeface="Arial"/>
                <a:sym typeface="Arial"/>
              </a:rPr>
              <a:t>Movin’ to the City</a:t>
            </a:r>
          </a:p>
          <a:p>
            <a:pPr marL="322574" marR="40639" lvl="1" indent="20325" algn="l" defTabSz="914400">
              <a:lnSpc>
                <a:spcPct val="100000"/>
              </a:lnSpc>
              <a:spcBef>
                <a:spcPts val="500"/>
              </a:spcBef>
              <a:buClr>
                <a:srgbClr val="FFFFFF"/>
              </a:buClr>
              <a:buFont typeface="Arial"/>
              <a:tabLst>
                <a:tab pos="393700" algn="l"/>
                <a:tab pos="939800" algn="l"/>
              </a:tabLst>
              <a:defRPr sz="1800"/>
            </a:pPr>
            <a:r>
              <a:rPr sz="2000" dirty="0">
                <a:solidFill>
                  <a:srgbClr val="FFFFFF"/>
                </a:solidFill>
                <a:uFill>
                  <a:solidFill>
                    <a:srgbClr val="FFFFFF"/>
                  </a:solidFill>
                </a:uFill>
                <a:latin typeface="Arial"/>
                <a:ea typeface="Arial"/>
                <a:cs typeface="Arial"/>
                <a:sym typeface="Arial"/>
              </a:rPr>
              <a:t>a. Rural - Urban Split</a:t>
            </a:r>
          </a:p>
          <a:p>
            <a:pPr marL="322574" marR="40639" lvl="1" indent="20325" algn="l" defTabSz="914400">
              <a:lnSpc>
                <a:spcPct val="100000"/>
              </a:lnSpc>
              <a:spcBef>
                <a:spcPts val="500"/>
              </a:spcBef>
              <a:buClr>
                <a:srgbClr val="FFFFFF"/>
              </a:buClr>
              <a:buFont typeface="Arial"/>
              <a:tabLst>
                <a:tab pos="511175" algn="l"/>
                <a:tab pos="939800" algn="l"/>
              </a:tabLst>
              <a:defRPr sz="1800"/>
            </a:pPr>
            <a:r>
              <a:rPr sz="2000" dirty="0">
                <a:solidFill>
                  <a:srgbClr val="FFFFFF"/>
                </a:solidFill>
                <a:uFill>
                  <a:solidFill>
                    <a:srgbClr val="FFFFFF"/>
                  </a:solidFill>
                </a:uFill>
                <a:latin typeface="Arial"/>
                <a:ea typeface="Arial"/>
                <a:cs typeface="Arial"/>
                <a:sym typeface="Arial"/>
              </a:rPr>
              <a:t>- agricultural products prices </a:t>
            </a:r>
            <a:r>
              <a:rPr lang="en-US" sz="2000" dirty="0" smtClean="0">
                <a:solidFill>
                  <a:srgbClr val="FFFFFF"/>
                </a:solidFill>
                <a:uFill>
                  <a:solidFill>
                    <a:srgbClr val="FFFFFF"/>
                  </a:solidFill>
                </a:uFill>
                <a:latin typeface="Arial"/>
                <a:ea typeface="Arial"/>
                <a:cs typeface="Arial"/>
                <a:sym typeface="Arial"/>
              </a:rPr>
              <a:t>	</a:t>
            </a:r>
            <a:r>
              <a:rPr sz="2000" dirty="0" smtClean="0">
                <a:solidFill>
                  <a:srgbClr val="FFFFFF"/>
                </a:solidFill>
                <a:uFill>
                  <a:solidFill>
                    <a:srgbClr val="FFFFFF"/>
                  </a:solidFill>
                </a:uFill>
                <a:latin typeface="Arial"/>
                <a:ea typeface="Arial"/>
                <a:cs typeface="Arial"/>
                <a:sym typeface="Arial"/>
              </a:rPr>
              <a:t>fell </a:t>
            </a:r>
            <a:r>
              <a:rPr sz="2000" dirty="0">
                <a:solidFill>
                  <a:srgbClr val="FFFFFF"/>
                </a:solidFill>
                <a:uFill>
                  <a:solidFill>
                    <a:srgbClr val="FFFFFF"/>
                  </a:solidFill>
                </a:uFill>
                <a:latin typeface="Arial"/>
                <a:ea typeface="Arial"/>
                <a:cs typeface="Arial"/>
                <a:sym typeface="Arial"/>
              </a:rPr>
              <a:t>&amp; 6 mil moved to city for </a:t>
            </a:r>
            <a:r>
              <a:rPr lang="en-US" sz="2000" dirty="0" smtClean="0">
                <a:solidFill>
                  <a:srgbClr val="FFFFFF"/>
                </a:solidFill>
                <a:uFill>
                  <a:solidFill>
                    <a:srgbClr val="FFFFFF"/>
                  </a:solidFill>
                </a:uFill>
                <a:latin typeface="Arial"/>
                <a:ea typeface="Arial"/>
                <a:cs typeface="Arial"/>
                <a:sym typeface="Arial"/>
              </a:rPr>
              <a:t>	</a:t>
            </a:r>
            <a:r>
              <a:rPr sz="2000" dirty="0" smtClean="0">
                <a:solidFill>
                  <a:srgbClr val="FFFFFF"/>
                </a:solidFill>
                <a:uFill>
                  <a:solidFill>
                    <a:srgbClr val="FFFFFF"/>
                  </a:solidFill>
                </a:uFill>
                <a:latin typeface="Arial"/>
                <a:ea typeface="Arial"/>
                <a:cs typeface="Arial"/>
                <a:sym typeface="Arial"/>
              </a:rPr>
              <a:t>jobs</a:t>
            </a:r>
            <a:r>
              <a:rPr sz="2000" dirty="0">
                <a:solidFill>
                  <a:srgbClr val="FFFFFF"/>
                </a:solidFill>
                <a:uFill>
                  <a:solidFill>
                    <a:srgbClr val="FFFFFF"/>
                  </a:solidFill>
                </a:uFill>
                <a:latin typeface="Arial"/>
                <a:ea typeface="Arial"/>
                <a:cs typeface="Arial"/>
                <a:sym typeface="Arial"/>
              </a:rPr>
              <a:t>.</a:t>
            </a:r>
          </a:p>
          <a:p>
            <a:pPr marL="322574" marR="40639" lvl="1" indent="20325" algn="l" defTabSz="914400">
              <a:lnSpc>
                <a:spcPct val="100000"/>
              </a:lnSpc>
              <a:spcBef>
                <a:spcPts val="500"/>
              </a:spcBef>
              <a:buClr>
                <a:srgbClr val="FFFFFF"/>
              </a:buClr>
              <a:buFont typeface="Arial"/>
              <a:tabLst>
                <a:tab pos="393700" algn="l"/>
                <a:tab pos="939800" algn="l"/>
              </a:tabLst>
              <a:defRPr sz="1800"/>
            </a:pPr>
            <a:r>
              <a:rPr sz="2000" dirty="0">
                <a:solidFill>
                  <a:srgbClr val="FFFFFF"/>
                </a:solidFill>
                <a:uFill>
                  <a:solidFill>
                    <a:srgbClr val="FFFFFF"/>
                  </a:solidFill>
                </a:uFill>
                <a:latin typeface="Arial"/>
                <a:ea typeface="Arial"/>
                <a:cs typeface="Arial"/>
                <a:sym typeface="Arial"/>
              </a:rPr>
              <a:t>- Effects</a:t>
            </a:r>
          </a:p>
          <a:p>
            <a:pPr marL="322574" marR="40639" lvl="2" indent="363225" algn="l" defTabSz="914400">
              <a:lnSpc>
                <a:spcPct val="100000"/>
              </a:lnSpc>
              <a:spcBef>
                <a:spcPts val="500"/>
              </a:spcBef>
              <a:buClr>
                <a:srgbClr val="FFFFFF"/>
              </a:buClr>
              <a:buFont typeface="Arial"/>
              <a:tabLst>
                <a:tab pos="573088" algn="l"/>
                <a:tab pos="852488" algn="l"/>
              </a:tabLst>
              <a:defRPr sz="1800"/>
            </a:pPr>
            <a:r>
              <a:rPr sz="2000" dirty="0">
                <a:solidFill>
                  <a:srgbClr val="FFFFFF"/>
                </a:solidFill>
                <a:uFill>
                  <a:solidFill>
                    <a:srgbClr val="FFFFFF"/>
                  </a:solidFill>
                </a:uFill>
                <a:latin typeface="Arial"/>
                <a:ea typeface="Arial"/>
                <a:cs typeface="Arial"/>
                <a:sym typeface="Arial"/>
              </a:rPr>
              <a:t>- High School attendance </a:t>
            </a:r>
            <a:r>
              <a:rPr lang="en-US" sz="2000" dirty="0" smtClean="0">
                <a:solidFill>
                  <a:srgbClr val="FFFFFF"/>
                </a:solidFill>
                <a:uFill>
                  <a:solidFill>
                    <a:srgbClr val="FFFFFF"/>
                  </a:solidFill>
                </a:uFill>
                <a:latin typeface="Arial"/>
                <a:ea typeface="Arial"/>
                <a:cs typeface="Arial"/>
                <a:sym typeface="Arial"/>
              </a:rPr>
              <a:t>			</a:t>
            </a:r>
            <a:r>
              <a:rPr sz="2000" dirty="0" smtClean="0">
                <a:solidFill>
                  <a:srgbClr val="FFFFFF"/>
                </a:solidFill>
                <a:uFill>
                  <a:solidFill>
                    <a:srgbClr val="FFFFFF"/>
                  </a:solidFill>
                </a:uFill>
                <a:latin typeface="Arial"/>
                <a:ea typeface="Arial"/>
                <a:cs typeface="Arial"/>
                <a:sym typeface="Arial"/>
              </a:rPr>
              <a:t>shot </a:t>
            </a:r>
            <a:r>
              <a:rPr sz="2000" dirty="0">
                <a:solidFill>
                  <a:srgbClr val="FFFFFF"/>
                </a:solidFill>
                <a:uFill>
                  <a:solidFill>
                    <a:srgbClr val="FFFFFF"/>
                  </a:solidFill>
                </a:uFill>
                <a:latin typeface="Arial"/>
                <a:ea typeface="Arial"/>
                <a:cs typeface="Arial"/>
                <a:sym typeface="Arial"/>
              </a:rPr>
              <a:t>up</a:t>
            </a:r>
          </a:p>
          <a:p>
            <a:pPr marL="322574" marR="40639" lvl="2" indent="363225" algn="l" defTabSz="914400">
              <a:lnSpc>
                <a:spcPct val="100000"/>
              </a:lnSpc>
              <a:spcBef>
                <a:spcPts val="500"/>
              </a:spcBef>
              <a:buClr>
                <a:srgbClr val="FFFFFF"/>
              </a:buClr>
              <a:buFont typeface="Arial"/>
              <a:tabLst>
                <a:tab pos="393700" algn="l"/>
                <a:tab pos="939800" algn="l"/>
              </a:tabLst>
              <a:defRPr sz="1800"/>
            </a:pPr>
            <a:r>
              <a:rPr sz="2000" dirty="0">
                <a:solidFill>
                  <a:srgbClr val="FFFFFF"/>
                </a:solidFill>
                <a:uFill>
                  <a:solidFill>
                    <a:srgbClr val="FFFFFF"/>
                  </a:solidFill>
                </a:uFill>
                <a:latin typeface="Arial"/>
                <a:ea typeface="Arial"/>
                <a:cs typeface="Arial"/>
                <a:sym typeface="Arial"/>
              </a:rPr>
              <a:t>- rural fear of dying </a:t>
            </a:r>
            <a:r>
              <a:rPr lang="en-US" sz="2000" dirty="0" smtClean="0">
                <a:solidFill>
                  <a:srgbClr val="FFFFFF"/>
                </a:solidFill>
                <a:uFill>
                  <a:solidFill>
                    <a:srgbClr val="FFFFFF"/>
                  </a:solidFill>
                </a:uFill>
                <a:latin typeface="Arial"/>
                <a:ea typeface="Arial"/>
                <a:cs typeface="Arial"/>
                <a:sym typeface="Arial"/>
              </a:rPr>
              <a:t>		      </a:t>
            </a:r>
            <a:r>
              <a:rPr sz="2000" dirty="0" smtClean="0">
                <a:solidFill>
                  <a:srgbClr val="FFFFFF"/>
                </a:solidFill>
                <a:uFill>
                  <a:solidFill>
                    <a:srgbClr val="FFFFFF"/>
                  </a:solidFill>
                </a:uFill>
                <a:latin typeface="Arial"/>
                <a:ea typeface="Arial"/>
                <a:cs typeface="Arial"/>
                <a:sym typeface="Arial"/>
              </a:rPr>
              <a:t>traditional </a:t>
            </a:r>
            <a:r>
              <a:rPr sz="2000" dirty="0">
                <a:solidFill>
                  <a:srgbClr val="FFFFFF"/>
                </a:solidFill>
                <a:uFill>
                  <a:solidFill>
                    <a:srgbClr val="FFFFFF"/>
                  </a:solidFill>
                </a:uFill>
                <a:latin typeface="Arial"/>
                <a:ea typeface="Arial"/>
                <a:cs typeface="Arial"/>
                <a:sym typeface="Arial"/>
              </a:rPr>
              <a:t>values</a:t>
            </a:r>
          </a:p>
        </p:txBody>
      </p:sp>
      <p:sp>
        <p:nvSpPr>
          <p:cNvPr id="46" name="Shape 46"/>
          <p:cNvSpPr/>
          <p:nvPr/>
        </p:nvSpPr>
        <p:spPr>
          <a:xfrm>
            <a:off x="304800" y="0"/>
            <a:ext cx="8115300" cy="806631"/>
          </a:xfrm>
          <a:prstGeom prst="rect">
            <a:avLst/>
          </a:prstGeom>
          <a:ln w="12700">
            <a:miter lim="400000"/>
          </a:ln>
          <a:effectLst>
            <a:outerShdw blurRad="152400" dist="12700" dir="16080000" rotWithShape="0">
              <a:srgbClr val="000000"/>
            </a:outerShdw>
          </a:effectLst>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spAutoFit/>
          </a:bodyPr>
          <a:lstStyle>
            <a:lvl1pPr marL="114300" algn="l">
              <a:lnSpc>
                <a:spcPts val="63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 pos="10236200" algn="l"/>
              </a:tabLst>
              <a:defRPr sz="5200">
                <a:solidFill>
                  <a:srgbClr val="FFFFFF"/>
                </a:solidFill>
                <a:effectLst>
                  <a:outerShdw blurRad="152400" dist="12700" dir="16080000" rotWithShape="0">
                    <a:srgbClr val="000000"/>
                  </a:outerShdw>
                </a:effectLst>
                <a:latin typeface="Arial"/>
                <a:ea typeface="Arial"/>
                <a:cs typeface="Arial"/>
                <a:sym typeface="Arial"/>
              </a:defRPr>
            </a:lvl1pPr>
          </a:lstStyle>
          <a:p>
            <a:pPr lvl="0">
              <a:defRPr sz="1800">
                <a:solidFill>
                  <a:srgbClr val="000000"/>
                </a:solidFill>
                <a:effectLst/>
              </a:defRPr>
            </a:pPr>
            <a:r>
              <a:rPr lang="en-US" sz="5200" dirty="0" smtClean="0">
                <a:solidFill>
                  <a:srgbClr val="FFFFFF"/>
                </a:solidFill>
                <a:effectLst>
                  <a:outerShdw blurRad="152400" dist="12700" dir="16080000" rotWithShape="0">
                    <a:srgbClr val="000000"/>
                  </a:outerShdw>
                </a:effectLst>
              </a:rPr>
              <a:t>3</a:t>
            </a:r>
            <a:r>
              <a:rPr sz="5200" dirty="0" smtClean="0">
                <a:solidFill>
                  <a:srgbClr val="FFFFFF"/>
                </a:solidFill>
                <a:effectLst>
                  <a:outerShdw blurRad="152400" dist="12700" dir="16080000" rotWithShape="0">
                    <a:srgbClr val="000000"/>
                  </a:outerShdw>
                </a:effectLst>
              </a:rPr>
              <a:t>.</a:t>
            </a:r>
            <a:r>
              <a:rPr lang="en-US" sz="5200" dirty="0" smtClean="0">
                <a:solidFill>
                  <a:srgbClr val="FFFFFF"/>
                </a:solidFill>
                <a:effectLst>
                  <a:outerShdw blurRad="152400" dist="12700" dir="16080000" rotWithShape="0">
                    <a:srgbClr val="000000"/>
                  </a:outerShdw>
                </a:effectLst>
              </a:rPr>
              <a:t>Migration</a:t>
            </a:r>
            <a:endParaRPr sz="5200" dirty="0">
              <a:solidFill>
                <a:srgbClr val="FFFFFF"/>
              </a:solidFill>
              <a:effectLst>
                <a:outerShdw blurRad="152400" dist="12700" dir="16080000" rotWithShape="0">
                  <a:srgbClr val="000000"/>
                </a:outerShdw>
              </a:effectLst>
            </a:endParaRPr>
          </a:p>
        </p:txBody>
      </p:sp>
      <p:sp>
        <p:nvSpPr>
          <p:cNvPr id="48" name="Shape 48"/>
          <p:cNvSpPr/>
          <p:nvPr/>
        </p:nvSpPr>
        <p:spPr>
          <a:xfrm>
            <a:off x="5130800" y="127000"/>
            <a:ext cx="3898900" cy="2298700"/>
          </a:xfrm>
          <a:prstGeom prst="rect">
            <a:avLst/>
          </a:prstGeom>
          <a:solidFill>
            <a:srgbClr val="020202"/>
          </a:solidFill>
          <a:ln w="12700">
            <a:solidFill/>
            <a:miter lim="400000"/>
          </a:ln>
          <a:effectLst>
            <a:outerShdw blurRad="241300" dist="12700" dir="16080000" rotWithShape="0">
              <a:srgbClr val="FFFFFF"/>
            </a:outerShdw>
          </a:effectLst>
        </p:spPr>
        <p:txBody>
          <a:bodyPr lIns="0" tIns="0" rIns="0" bIns="0" anchor="ct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sp>
        <p:nvSpPr>
          <p:cNvPr id="49" name="Shape 49"/>
          <p:cNvSpPr/>
          <p:nvPr/>
        </p:nvSpPr>
        <p:spPr>
          <a:xfrm>
            <a:off x="5207000" y="165100"/>
            <a:ext cx="3695700" cy="1944122"/>
          </a:xfrm>
          <a:prstGeom prst="rect">
            <a:avLst/>
          </a:prstGeom>
          <a:ln w="12700">
            <a:miter lim="400000"/>
          </a:ln>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spAutoFit/>
          </a:bodyPr>
          <a:lstStyle>
            <a:lvl1pPr marL="322574" marR="40639" indent="-322574" algn="l" defTabSz="914400">
              <a:lnSpc>
                <a:spcPct val="90000"/>
              </a:lnSpc>
              <a:spcBef>
                <a:spcPts val="500"/>
              </a:spcBef>
              <a:buClr>
                <a:srgbClr val="FFFFFF"/>
              </a:buClr>
              <a:buFont typeface="Arial"/>
              <a:tabLst>
                <a:tab pos="393700" algn="l"/>
                <a:tab pos="939800" algn="l"/>
              </a:tabLst>
              <a:defRPr sz="2000" b="1" spc="-39">
                <a:solidFill>
                  <a:srgbClr val="FFFFFF"/>
                </a:solidFill>
                <a:uFill>
                  <a:solidFill>
                    <a:srgbClr val="FFFFFF"/>
                  </a:solidFill>
                </a:uFill>
                <a:latin typeface="Arial"/>
                <a:ea typeface="Arial"/>
                <a:cs typeface="Arial"/>
                <a:sym typeface="Arial"/>
              </a:defRPr>
            </a:lvl1pPr>
            <a:lvl2pPr marL="322574" marR="40639" indent="20325" algn="l" defTabSz="914400">
              <a:lnSpc>
                <a:spcPct val="100000"/>
              </a:lnSpc>
              <a:spcBef>
                <a:spcPts val="500"/>
              </a:spcBef>
              <a:buClr>
                <a:srgbClr val="FFFFFF"/>
              </a:buClr>
              <a:buFont typeface="Arial"/>
              <a:tabLst>
                <a:tab pos="393700" algn="l"/>
                <a:tab pos="939800" algn="l"/>
              </a:tabLst>
              <a:defRPr sz="2000">
                <a:solidFill>
                  <a:srgbClr val="FFFFFF"/>
                </a:solidFill>
                <a:uFill>
                  <a:solidFill>
                    <a:srgbClr val="FFFFFF"/>
                  </a:solidFill>
                </a:uFill>
                <a:latin typeface="Arial"/>
                <a:ea typeface="Arial"/>
                <a:cs typeface="Arial"/>
                <a:sym typeface="Arial"/>
              </a:defRPr>
            </a:lvl2pPr>
            <a:lvl3pPr marL="322574" marR="40639" indent="363225" algn="l" defTabSz="914400">
              <a:lnSpc>
                <a:spcPct val="100000"/>
              </a:lnSpc>
              <a:spcBef>
                <a:spcPts val="500"/>
              </a:spcBef>
              <a:buClr>
                <a:srgbClr val="FFFFFF"/>
              </a:buClr>
              <a:buFont typeface="Arial"/>
              <a:tabLst>
                <a:tab pos="393700" algn="l"/>
                <a:tab pos="939800" algn="l"/>
              </a:tabLst>
              <a:defRPr sz="2000">
                <a:solidFill>
                  <a:srgbClr val="FFFFFF"/>
                </a:solidFill>
                <a:uFill>
                  <a:solidFill>
                    <a:srgbClr val="FFFFFF"/>
                  </a:solidFill>
                </a:uFill>
                <a:latin typeface="Arial"/>
                <a:ea typeface="Arial"/>
                <a:cs typeface="Arial"/>
                <a:sym typeface="Arial"/>
              </a:defRPr>
            </a:lvl3pPr>
          </a:lstStyle>
          <a:p>
            <a:pPr lvl="0">
              <a:defRPr sz="1800" b="0" spc="0">
                <a:solidFill>
                  <a:srgbClr val="000000"/>
                </a:solidFill>
                <a:uFillTx/>
              </a:defRPr>
            </a:pPr>
            <a:r>
              <a:rPr sz="2000" b="1" spc="-39" dirty="0">
                <a:solidFill>
                  <a:srgbClr val="FFFFFF"/>
                </a:solidFill>
                <a:uFill>
                  <a:solidFill>
                    <a:srgbClr val="FFFFFF"/>
                  </a:solidFill>
                </a:uFill>
              </a:rPr>
              <a:t>3. Escape to the Suburbs</a:t>
            </a:r>
          </a:p>
          <a:p>
            <a:pPr lvl="1">
              <a:defRPr sz="1800">
                <a:solidFill>
                  <a:srgbClr val="000000"/>
                </a:solidFill>
                <a:uFillTx/>
              </a:defRPr>
            </a:pPr>
            <a:r>
              <a:rPr sz="2000" dirty="0">
                <a:solidFill>
                  <a:srgbClr val="FFFFFF"/>
                </a:solidFill>
                <a:uFill>
                  <a:solidFill>
                    <a:srgbClr val="FFFFFF"/>
                  </a:solidFill>
                </a:uFill>
              </a:rPr>
              <a:t>a. Cities built </a:t>
            </a:r>
            <a:r>
              <a:rPr sz="2000" dirty="0" smtClean="0">
                <a:solidFill>
                  <a:srgbClr val="FFFFFF"/>
                </a:solidFill>
                <a:uFill>
                  <a:solidFill>
                    <a:srgbClr val="FFFFFF"/>
                  </a:solidFill>
                </a:uFill>
              </a:rPr>
              <a:t>transportation</a:t>
            </a:r>
            <a:endParaRPr lang="en-US" sz="2000" dirty="0" smtClean="0">
              <a:solidFill>
                <a:srgbClr val="FFFFFF"/>
              </a:solidFill>
              <a:uFill>
                <a:solidFill>
                  <a:srgbClr val="FFFFFF"/>
                </a:solidFill>
              </a:uFill>
            </a:endParaRPr>
          </a:p>
          <a:p>
            <a:pPr lvl="1">
              <a:tabLst>
                <a:tab pos="682625" algn="l"/>
                <a:tab pos="939800" algn="l"/>
              </a:tabLst>
              <a:defRPr sz="1800">
                <a:solidFill>
                  <a:srgbClr val="000000"/>
                </a:solidFill>
                <a:uFillTx/>
              </a:defRPr>
            </a:pPr>
            <a:r>
              <a:rPr lang="en-US" dirty="0"/>
              <a:t> </a:t>
            </a:r>
            <a:r>
              <a:rPr lang="en-US" dirty="0" smtClean="0"/>
              <a:t>  </a:t>
            </a:r>
            <a:r>
              <a:rPr sz="2000" dirty="0" smtClean="0">
                <a:solidFill>
                  <a:srgbClr val="FFFFFF"/>
                </a:solidFill>
                <a:uFill>
                  <a:solidFill>
                    <a:srgbClr val="FFFFFF"/>
                  </a:solidFill>
                </a:uFill>
              </a:rPr>
              <a:t>- </a:t>
            </a:r>
            <a:r>
              <a:rPr sz="2000" dirty="0">
                <a:solidFill>
                  <a:srgbClr val="FFFFFF"/>
                </a:solidFill>
                <a:uFill>
                  <a:solidFill>
                    <a:srgbClr val="FFFFFF"/>
                  </a:solidFill>
                </a:uFill>
              </a:rPr>
              <a:t>electric trolleys then </a:t>
            </a:r>
            <a:r>
              <a:rPr lang="en-US" sz="2000" dirty="0" smtClean="0">
                <a:solidFill>
                  <a:srgbClr val="FFFFFF"/>
                </a:solidFill>
                <a:uFill>
                  <a:solidFill>
                    <a:srgbClr val="FFFFFF"/>
                  </a:solidFill>
                </a:uFill>
              </a:rPr>
              <a:t>	</a:t>
            </a:r>
            <a:r>
              <a:rPr sz="2000" dirty="0" smtClean="0">
                <a:solidFill>
                  <a:srgbClr val="FFFFFF"/>
                </a:solidFill>
                <a:uFill>
                  <a:solidFill>
                    <a:srgbClr val="FFFFFF"/>
                  </a:solidFill>
                </a:uFill>
              </a:rPr>
              <a:t>busses </a:t>
            </a:r>
            <a:r>
              <a:rPr sz="2000" dirty="0">
                <a:solidFill>
                  <a:srgbClr val="FFFFFF"/>
                </a:solidFill>
                <a:uFill>
                  <a:solidFill>
                    <a:srgbClr val="FFFFFF"/>
                  </a:solidFill>
                </a:uFill>
              </a:rPr>
              <a:t>allowed people to </a:t>
            </a:r>
            <a:r>
              <a:rPr lang="en-US" sz="2000" dirty="0" smtClean="0">
                <a:solidFill>
                  <a:srgbClr val="FFFFFF"/>
                </a:solidFill>
                <a:uFill>
                  <a:solidFill>
                    <a:srgbClr val="FFFFFF"/>
                  </a:solidFill>
                </a:uFill>
              </a:rPr>
              <a:t>	</a:t>
            </a:r>
            <a:r>
              <a:rPr sz="2000" dirty="0" smtClean="0">
                <a:solidFill>
                  <a:srgbClr val="FFFFFF"/>
                </a:solidFill>
                <a:uFill>
                  <a:solidFill>
                    <a:srgbClr val="FFFFFF"/>
                  </a:solidFill>
                </a:uFill>
              </a:rPr>
              <a:t>get </a:t>
            </a:r>
            <a:r>
              <a:rPr sz="2000" dirty="0">
                <a:solidFill>
                  <a:srgbClr val="FFFFFF"/>
                </a:solidFill>
                <a:uFill>
                  <a:solidFill>
                    <a:srgbClr val="FFFFFF"/>
                  </a:solidFill>
                </a:uFill>
              </a:rPr>
              <a:t>from homes to </a:t>
            </a:r>
            <a:r>
              <a:rPr lang="en-US" sz="2000" dirty="0" smtClean="0">
                <a:solidFill>
                  <a:srgbClr val="FFFFFF"/>
                </a:solidFill>
                <a:uFill>
                  <a:solidFill>
                    <a:srgbClr val="FFFFFF"/>
                  </a:solidFill>
                </a:uFill>
              </a:rPr>
              <a:t>	</a:t>
            </a:r>
            <a:r>
              <a:rPr sz="2000" dirty="0" smtClean="0">
                <a:solidFill>
                  <a:srgbClr val="FFFFFF"/>
                </a:solidFill>
                <a:uFill>
                  <a:solidFill>
                    <a:srgbClr val="FFFFFF"/>
                  </a:solidFill>
                </a:uFill>
              </a:rPr>
              <a:t>suburbs </a:t>
            </a:r>
            <a:r>
              <a:rPr sz="2000" dirty="0">
                <a:solidFill>
                  <a:srgbClr val="FFFFFF"/>
                </a:solidFill>
                <a:uFill>
                  <a:solidFill>
                    <a:srgbClr val="FFFFFF"/>
                  </a:solidFill>
                </a:uFill>
              </a:rPr>
              <a:t>for work in cities</a:t>
            </a:r>
          </a:p>
        </p:txBody>
      </p:sp>
      <p:sp>
        <p:nvSpPr>
          <p:cNvPr id="50" name="Shape 50"/>
          <p:cNvSpPr/>
          <p:nvPr/>
        </p:nvSpPr>
        <p:spPr>
          <a:xfrm>
            <a:off x="12700" y="4838700"/>
            <a:ext cx="3848100" cy="1603003"/>
          </a:xfrm>
          <a:prstGeom prst="rect">
            <a:avLst/>
          </a:prstGeom>
          <a:ln w="12700">
            <a:miter lim="400000"/>
          </a:ln>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spAutoFit/>
          </a:bodyPr>
          <a:lstStyle/>
          <a:p>
            <a:pPr marL="322574" marR="40639" lvl="0" indent="-322574" algn="l" defTabSz="914400">
              <a:lnSpc>
                <a:spcPct val="100000"/>
              </a:lnSpc>
              <a:spcBef>
                <a:spcPts val="500"/>
              </a:spcBef>
              <a:buClr>
                <a:srgbClr val="FFFFFF"/>
              </a:buClr>
              <a:buFont typeface="Arial"/>
              <a:tabLst>
                <a:tab pos="393700" algn="l"/>
                <a:tab pos="939800" algn="l"/>
              </a:tabLst>
              <a:defRPr sz="1800"/>
            </a:pPr>
            <a:r>
              <a:rPr sz="2000" b="1" dirty="0">
                <a:solidFill>
                  <a:srgbClr val="FFFFFF"/>
                </a:solidFill>
                <a:uFill>
                  <a:solidFill>
                    <a:srgbClr val="FFFFFF"/>
                  </a:solidFill>
                </a:uFill>
                <a:latin typeface="Arial"/>
                <a:ea typeface="Arial"/>
                <a:cs typeface="Arial"/>
                <a:sym typeface="Arial"/>
              </a:rPr>
              <a:t>    </a:t>
            </a:r>
            <a:r>
              <a:rPr sz="2000" dirty="0">
                <a:solidFill>
                  <a:srgbClr val="FFFFFF"/>
                </a:solidFill>
                <a:uFill>
                  <a:solidFill>
                    <a:srgbClr val="FFFFFF"/>
                  </a:solidFill>
                </a:uFill>
                <a:latin typeface="Arial"/>
                <a:ea typeface="Arial"/>
                <a:cs typeface="Arial"/>
                <a:sym typeface="Arial"/>
              </a:rPr>
              <a:t>b. African Americans</a:t>
            </a:r>
          </a:p>
          <a:p>
            <a:pPr marL="322574" marR="40639" lvl="1" indent="20325" algn="l" defTabSz="914400">
              <a:lnSpc>
                <a:spcPct val="100000"/>
              </a:lnSpc>
              <a:spcBef>
                <a:spcPts val="500"/>
              </a:spcBef>
              <a:tabLst>
                <a:tab pos="511175" algn="l"/>
                <a:tab pos="939800" algn="l"/>
              </a:tabLst>
              <a:defRPr sz="1800"/>
            </a:pPr>
            <a:r>
              <a:rPr sz="2000" dirty="0">
                <a:solidFill>
                  <a:srgbClr val="FFFFFF"/>
                </a:solidFill>
                <a:uFill>
                  <a:solidFill>
                    <a:srgbClr val="FFFFFF"/>
                  </a:solidFill>
                </a:uFill>
                <a:latin typeface="Arial"/>
                <a:ea typeface="Arial"/>
                <a:cs typeface="Arial"/>
                <a:sym typeface="Arial"/>
              </a:rPr>
              <a:t>- T</a:t>
            </a:r>
            <a:r>
              <a:rPr sz="2000" u="sng" dirty="0">
                <a:solidFill>
                  <a:srgbClr val="FFFFFF"/>
                </a:solidFill>
                <a:uFill>
                  <a:solidFill>
                    <a:srgbClr val="FFFFFF"/>
                  </a:solidFill>
                </a:uFill>
                <a:latin typeface="Arial"/>
                <a:ea typeface="Arial"/>
                <a:cs typeface="Arial"/>
                <a:sym typeface="Arial"/>
              </a:rPr>
              <a:t>he Great Migration</a:t>
            </a:r>
            <a:r>
              <a:rPr sz="2000" dirty="0">
                <a:solidFill>
                  <a:srgbClr val="FFFFFF"/>
                </a:solidFill>
                <a:uFill>
                  <a:solidFill>
                    <a:srgbClr val="FFFFFF"/>
                  </a:solidFill>
                </a:uFill>
                <a:latin typeface="Arial"/>
                <a:ea typeface="Arial"/>
                <a:cs typeface="Arial"/>
                <a:sym typeface="Arial"/>
              </a:rPr>
              <a:t> - </a:t>
            </a:r>
            <a:r>
              <a:rPr lang="en-US" sz="2000" dirty="0" smtClean="0">
                <a:solidFill>
                  <a:srgbClr val="FFFFFF"/>
                </a:solidFill>
                <a:uFill>
                  <a:solidFill>
                    <a:srgbClr val="FFFFFF"/>
                  </a:solidFill>
                </a:uFill>
                <a:latin typeface="Arial"/>
                <a:ea typeface="Arial"/>
                <a:cs typeface="Arial"/>
                <a:sym typeface="Arial"/>
              </a:rPr>
              <a:t>	</a:t>
            </a:r>
            <a:r>
              <a:rPr sz="2000" dirty="0" smtClean="0">
                <a:solidFill>
                  <a:srgbClr val="FFFFFF"/>
                </a:solidFill>
                <a:uFill>
                  <a:solidFill>
                    <a:srgbClr val="FFFFFF"/>
                  </a:solidFill>
                </a:uFill>
                <a:latin typeface="Arial"/>
                <a:ea typeface="Arial"/>
                <a:cs typeface="Arial"/>
                <a:sym typeface="Arial"/>
              </a:rPr>
              <a:t>movement </a:t>
            </a:r>
            <a:r>
              <a:rPr sz="2000" dirty="0">
                <a:solidFill>
                  <a:srgbClr val="FFFFFF"/>
                </a:solidFill>
                <a:uFill>
                  <a:solidFill>
                    <a:srgbClr val="FFFFFF"/>
                  </a:solidFill>
                </a:uFill>
                <a:latin typeface="Arial"/>
                <a:ea typeface="Arial"/>
                <a:cs typeface="Arial"/>
                <a:sym typeface="Arial"/>
              </a:rPr>
              <a:t>of 4.1 mil. blacks </a:t>
            </a:r>
            <a:r>
              <a:rPr lang="en-US" sz="2000" dirty="0" smtClean="0">
                <a:solidFill>
                  <a:srgbClr val="FFFFFF"/>
                </a:solidFill>
                <a:uFill>
                  <a:solidFill>
                    <a:srgbClr val="FFFFFF"/>
                  </a:solidFill>
                </a:uFill>
                <a:latin typeface="Arial"/>
                <a:ea typeface="Arial"/>
                <a:cs typeface="Arial"/>
                <a:sym typeface="Arial"/>
              </a:rPr>
              <a:t>	</a:t>
            </a:r>
            <a:r>
              <a:rPr sz="2000" dirty="0" smtClean="0">
                <a:solidFill>
                  <a:srgbClr val="FFFFFF"/>
                </a:solidFill>
                <a:uFill>
                  <a:solidFill>
                    <a:srgbClr val="FFFFFF"/>
                  </a:solidFill>
                </a:uFill>
                <a:latin typeface="Arial"/>
                <a:ea typeface="Arial"/>
                <a:cs typeface="Arial"/>
                <a:sym typeface="Arial"/>
              </a:rPr>
              <a:t>to </a:t>
            </a:r>
            <a:r>
              <a:rPr sz="2000" dirty="0">
                <a:solidFill>
                  <a:srgbClr val="FFFFFF"/>
                </a:solidFill>
                <a:uFill>
                  <a:solidFill>
                    <a:srgbClr val="FFFFFF"/>
                  </a:solidFill>
                </a:uFill>
                <a:latin typeface="Arial"/>
                <a:ea typeface="Arial"/>
                <a:cs typeface="Arial"/>
                <a:sym typeface="Arial"/>
              </a:rPr>
              <a:t>the north because of Jim </a:t>
            </a:r>
            <a:r>
              <a:rPr lang="en-US" sz="2000" dirty="0" smtClean="0">
                <a:solidFill>
                  <a:srgbClr val="FFFFFF"/>
                </a:solidFill>
                <a:uFill>
                  <a:solidFill>
                    <a:srgbClr val="FFFFFF"/>
                  </a:solidFill>
                </a:uFill>
                <a:latin typeface="Arial"/>
                <a:ea typeface="Arial"/>
                <a:cs typeface="Arial"/>
                <a:sym typeface="Arial"/>
              </a:rPr>
              <a:t>	</a:t>
            </a:r>
            <a:r>
              <a:rPr sz="2000" dirty="0" smtClean="0">
                <a:solidFill>
                  <a:srgbClr val="FFFFFF"/>
                </a:solidFill>
                <a:uFill>
                  <a:solidFill>
                    <a:srgbClr val="FFFFFF"/>
                  </a:solidFill>
                </a:uFill>
                <a:latin typeface="Arial"/>
                <a:ea typeface="Arial"/>
                <a:cs typeface="Arial"/>
                <a:sym typeface="Arial"/>
              </a:rPr>
              <a:t>Crow </a:t>
            </a:r>
            <a:r>
              <a:rPr sz="2000" dirty="0">
                <a:solidFill>
                  <a:srgbClr val="FFFFFF"/>
                </a:solidFill>
                <a:uFill>
                  <a:solidFill>
                    <a:srgbClr val="FFFFFF"/>
                  </a:solidFill>
                </a:uFill>
                <a:latin typeface="Arial"/>
                <a:ea typeface="Arial"/>
                <a:cs typeface="Arial"/>
                <a:sym typeface="Arial"/>
              </a:rPr>
              <a:t>&amp; Jobs </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mp:transition xmlns:mp="http://schemas.microsoft.com/office/mac/powerpoint/2008/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iterate type="lt">
                                    <p:tmAbs val="0"/>
                                  </p:iterate>
                                  <p:childTnLst>
                                    <p:set>
                                      <p:cBhvr>
                                        <p:cTn id="6" fill="hold"/>
                                        <p:tgtEl>
                                          <p:spTgt spid="46"/>
                                        </p:tgtEl>
                                        <p:attrNameLst>
                                          <p:attrName>style.visibility</p:attrName>
                                        </p:attrNameLst>
                                      </p:cBhvr>
                                      <p:to>
                                        <p:strVal val="visible"/>
                                      </p:to>
                                    </p:set>
                                    <p:animEffect transition="in" filter="dissolve">
                                      <p:cBhvr>
                                        <p:cTn id="7" dur="1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iterate>
                                    <p:tmAbs val="0"/>
                                  </p:iterate>
                                  <p:childTnLst>
                                    <p:animEffect transition="out" filter="wipe(up)">
                                      <p:cBhvr>
                                        <p:cTn id="11" dur="1000" fill="hold"/>
                                        <p:tgtEl>
                                          <p:spTgt spid="45"/>
                                        </p:tgtEl>
                                      </p:cBhvr>
                                    </p:animEffect>
                                    <p:set>
                                      <p:cBhvr>
                                        <p:cTn id="12" fill="hold">
                                          <p:stCondLst>
                                            <p:cond delay="999"/>
                                          </p:stCondLst>
                                        </p:cTn>
                                        <p:tgtEl>
                                          <p:spTgt spid="45"/>
                                        </p:tgtEl>
                                        <p:attrNameLst>
                                          <p:attrName>style.visibility</p:attrName>
                                        </p:attrNameLst>
                                      </p:cBhvr>
                                      <p:to>
                                        <p:strVal val="hidden"/>
                                      </p:to>
                                    </p:set>
                                  </p:childTnLst>
                                </p:cTn>
                              </p:par>
                            </p:childTnLst>
                          </p:cTn>
                        </p:par>
                        <p:par>
                          <p:cTn id="13" fill="hold">
                            <p:stCondLst>
                              <p:cond delay="1000"/>
                            </p:stCondLst>
                            <p:childTnLst>
                              <p:par>
                                <p:cTn id="14" presetID="22" presetClass="exit" presetSubtype="1" fill="hold" grpId="0" nodeType="afterEffect">
                                  <p:stCondLst>
                                    <p:cond delay="0"/>
                                  </p:stCondLst>
                                  <p:iterate>
                                    <p:tmAbs val="0"/>
                                  </p:iterate>
                                  <p:childTnLst>
                                    <p:animEffect transition="out" filter="wipe(up)">
                                      <p:cBhvr>
                                        <p:cTn id="15" dur="1500" fill="hold"/>
                                        <p:tgtEl>
                                          <p:spTgt spid="44"/>
                                        </p:tgtEl>
                                      </p:cBhvr>
                                    </p:animEffect>
                                    <p:set>
                                      <p:cBhvr>
                                        <p:cTn id="16" fill="hold">
                                          <p:stCondLst>
                                            <p:cond delay="1499"/>
                                          </p:stCondLst>
                                        </p:cTn>
                                        <p:tgtEl>
                                          <p:spTgt spid="44"/>
                                        </p:tgtEl>
                                        <p:attrNameLst>
                                          <p:attrName>style.visibility</p:attrName>
                                        </p:attrNameLst>
                                      </p:cBhvr>
                                      <p:to>
                                        <p:strVal val="hidden"/>
                                      </p:to>
                                    </p:set>
                                  </p:childTnLst>
                                </p:cTn>
                              </p:par>
                            </p:childTnLst>
                          </p:cTn>
                        </p:par>
                        <p:par>
                          <p:cTn id="17" fill="hold">
                            <p:stCondLst>
                              <p:cond delay="2500"/>
                            </p:stCondLst>
                            <p:childTnLst>
                              <p:par>
                                <p:cTn id="18" presetID="22" presetClass="entr" presetSubtype="1"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up)">
                                      <p:cBhvr>
                                        <p:cTn id="20" dur="1000"/>
                                        <p:tgtEl>
                                          <p:spTgt spid="48"/>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up)">
                                      <p:cBhvr>
                                        <p:cTn id="24" dur="1000"/>
                                        <p:tgtEl>
                                          <p:spTgt spid="49"/>
                                        </p:tgtEl>
                                      </p:cBhvr>
                                    </p:animEffect>
                                  </p:childTnLst>
                                </p:cTn>
                              </p:par>
                            </p:childTnLst>
                          </p:cTn>
                        </p:par>
                        <p:par>
                          <p:cTn id="25" fill="hold">
                            <p:stCondLst>
                              <p:cond delay="4500"/>
                            </p:stCondLst>
                            <p:childTnLst>
                              <p:par>
                                <p:cTn id="26" presetID="10" presetClass="exit" presetSubtype="0" fill="hold" grpId="0" nodeType="afterEffect">
                                  <p:stCondLst>
                                    <p:cond delay="0"/>
                                  </p:stCondLst>
                                  <p:iterate>
                                    <p:tmAbs val="0"/>
                                  </p:iterate>
                                  <p:childTnLst>
                                    <p:animEffect transition="out" filter="fade">
                                      <p:cBhvr>
                                        <p:cTn id="27" dur="1000" fill="hold"/>
                                        <p:tgtEl>
                                          <p:spTgt spid="41"/>
                                        </p:tgtEl>
                                      </p:cBhvr>
                                    </p:animEffect>
                                    <p:set>
                                      <p:cBhvr>
                                        <p:cTn id="28" fill="hold">
                                          <p:stCondLst>
                                            <p:cond delay="9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advAuto="0"/>
      <p:bldP spid="44" grpId="0" animBg="1" advAuto="0"/>
      <p:bldP spid="45" grpId="0" animBg="1" advAuto="0"/>
      <p:bldP spid="46" grpId="0" animBg="1" advAuto="0"/>
      <p:bldP spid="48" grpId="0" animBg="1" advAuto="0"/>
      <p:bldP spid="49" grpId="0" animBg="1" advAuto="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 name="Shape 28"/>
          <p:cNvSpPr/>
          <p:nvPr/>
        </p:nvSpPr>
        <p:spPr>
          <a:xfrm>
            <a:off x="-15875" y="-482600"/>
            <a:ext cx="9182100" cy="7620000"/>
          </a:xfrm>
          <a:prstGeom prst="rect">
            <a:avLst/>
          </a:prstGeom>
          <a:solidFill>
            <a:srgbClr val="020202"/>
          </a:solidFill>
          <a:ln w="12700">
            <a:solidFill/>
            <a:miter lim="400000"/>
          </a:ln>
        </p:spPr>
        <p:txBody>
          <a:bodyPr lIns="0" tIns="0" rIns="0" bIns="0" anchor="ct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pic>
        <p:nvPicPr>
          <p:cNvPr id="29" name="traditional wman.jpg"/>
          <p:cNvPicPr/>
          <p:nvPr/>
        </p:nvPicPr>
        <p:blipFill>
          <a:blip r:embed="rId3">
            <a:extLst/>
          </a:blip>
          <a:stretch>
            <a:fillRect/>
          </a:stretch>
        </p:blipFill>
        <p:spPr>
          <a:xfrm>
            <a:off x="4296153" y="-118993"/>
            <a:ext cx="4895094" cy="7023101"/>
          </a:xfrm>
          <a:prstGeom prst="rect">
            <a:avLst/>
          </a:prstGeom>
          <a:ln w="12700">
            <a:miter lim="400000"/>
          </a:ln>
        </p:spPr>
      </p:pic>
      <p:pic>
        <p:nvPicPr>
          <p:cNvPr id="30" name="flapper1.jpg"/>
          <p:cNvPicPr/>
          <p:nvPr/>
        </p:nvPicPr>
        <p:blipFill>
          <a:blip r:embed="rId4">
            <a:extLst/>
          </a:blip>
          <a:stretch>
            <a:fillRect/>
          </a:stretch>
        </p:blipFill>
        <p:spPr>
          <a:xfrm flipH="1">
            <a:off x="-1" y="-228600"/>
            <a:ext cx="9131300" cy="11607584"/>
          </a:xfrm>
          <a:prstGeom prst="rect">
            <a:avLst/>
          </a:prstGeom>
          <a:ln w="12700">
            <a:miter lim="400000"/>
          </a:ln>
        </p:spPr>
      </p:pic>
      <p:sp>
        <p:nvSpPr>
          <p:cNvPr id="31" name="Shape 31"/>
          <p:cNvSpPr/>
          <p:nvPr/>
        </p:nvSpPr>
        <p:spPr>
          <a:xfrm>
            <a:off x="241300" y="190500"/>
            <a:ext cx="8115300" cy="806631"/>
          </a:xfrm>
          <a:prstGeom prst="rect">
            <a:avLst/>
          </a:prstGeom>
          <a:ln w="12700">
            <a:miter lim="400000"/>
          </a:ln>
          <a:effectLst>
            <a:outerShdw blurRad="152400" dist="12700" dir="16080000" rotWithShape="0">
              <a:srgbClr val="000000"/>
            </a:outerShdw>
          </a:effectLst>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spAutoFit/>
          </a:bodyPr>
          <a:lstStyle>
            <a:lvl1pPr marL="114300" algn="l">
              <a:lnSpc>
                <a:spcPts val="63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 pos="10236200" algn="l"/>
              </a:tabLst>
              <a:defRPr sz="5200">
                <a:solidFill>
                  <a:srgbClr val="FFFFFF"/>
                </a:solidFill>
                <a:effectLst>
                  <a:outerShdw blurRad="152400" dist="12700" dir="16080000" rotWithShape="0">
                    <a:srgbClr val="000000"/>
                  </a:outerShdw>
                </a:effectLst>
                <a:latin typeface="Arial"/>
                <a:ea typeface="Arial"/>
                <a:cs typeface="Arial"/>
                <a:sym typeface="Arial"/>
              </a:defRPr>
            </a:lvl1pPr>
          </a:lstStyle>
          <a:p>
            <a:pPr lvl="0">
              <a:defRPr sz="1800">
                <a:solidFill>
                  <a:srgbClr val="000000"/>
                </a:solidFill>
                <a:effectLst/>
              </a:defRPr>
            </a:pPr>
            <a:r>
              <a:rPr lang="en-US" sz="5200" dirty="0" smtClean="0">
                <a:solidFill>
                  <a:srgbClr val="FFFFFF"/>
                </a:solidFill>
                <a:effectLst>
                  <a:outerShdw blurRad="152400" dist="12700" dir="16080000" rotWithShape="0">
                    <a:srgbClr val="000000"/>
                  </a:outerShdw>
                </a:effectLst>
              </a:rPr>
              <a:t>4. Women</a:t>
            </a:r>
            <a:endParaRPr sz="5200" dirty="0">
              <a:solidFill>
                <a:srgbClr val="FFFFFF"/>
              </a:solidFill>
              <a:effectLst>
                <a:outerShdw blurRad="152400" dist="12700" dir="16080000" rotWithShape="0">
                  <a:srgbClr val="000000"/>
                </a:outerShdw>
              </a:effectLst>
            </a:endParaRPr>
          </a:p>
        </p:txBody>
      </p:sp>
      <p:sp>
        <p:nvSpPr>
          <p:cNvPr id="32" name="Shape 32"/>
          <p:cNvSpPr/>
          <p:nvPr/>
        </p:nvSpPr>
        <p:spPr>
          <a:xfrm>
            <a:off x="228600" y="1155700"/>
            <a:ext cx="3898900" cy="5816600"/>
          </a:xfrm>
          <a:prstGeom prst="rect">
            <a:avLst/>
          </a:prstGeom>
          <a:solidFill>
            <a:srgbClr val="020202"/>
          </a:solidFill>
          <a:ln w="12700">
            <a:solidFill/>
            <a:miter lim="400000"/>
          </a:ln>
          <a:effectLst>
            <a:outerShdw blurRad="241300" dist="12700" dir="16080000" rotWithShape="0">
              <a:srgbClr val="FFFFFF"/>
            </a:outerShdw>
          </a:effectLst>
        </p:spPr>
        <p:txBody>
          <a:bodyPr lIns="0" tIns="0" rIns="0" bIns="0" anchor="ct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sp>
        <p:nvSpPr>
          <p:cNvPr id="33" name="Shape 33"/>
          <p:cNvSpPr/>
          <p:nvPr/>
        </p:nvSpPr>
        <p:spPr>
          <a:xfrm>
            <a:off x="114300" y="1219200"/>
            <a:ext cx="3695700" cy="4855175"/>
          </a:xfrm>
          <a:prstGeom prst="rect">
            <a:avLst/>
          </a:prstGeom>
          <a:ln w="12700">
            <a:miter lim="400000"/>
          </a:ln>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spAutoFit/>
          </a:bodyPr>
          <a:lstStyle/>
          <a:p>
            <a:pPr marL="322574" marR="40639" lvl="0" indent="-322574" algn="l" defTabSz="914400">
              <a:lnSpc>
                <a:spcPct val="90000"/>
              </a:lnSpc>
              <a:spcBef>
                <a:spcPts val="500"/>
              </a:spcBef>
              <a:buClr>
                <a:srgbClr val="FFFFFF"/>
              </a:buClr>
              <a:buFont typeface="Arial"/>
              <a:tabLst>
                <a:tab pos="393700" algn="l"/>
                <a:tab pos="939800" algn="l"/>
              </a:tabLst>
              <a:defRPr sz="1800"/>
            </a:pPr>
            <a:r>
              <a:rPr sz="2000" b="1" spc="-39" dirty="0" smtClean="0">
                <a:solidFill>
                  <a:srgbClr val="FFFFFF"/>
                </a:solidFill>
                <a:uFill>
                  <a:solidFill>
                    <a:srgbClr val="FFFFFF"/>
                  </a:solidFill>
                </a:uFill>
                <a:latin typeface="Arial"/>
                <a:ea typeface="Arial"/>
                <a:cs typeface="Arial"/>
                <a:sym typeface="Arial"/>
              </a:rPr>
              <a:t> </a:t>
            </a:r>
            <a:r>
              <a:rPr sz="2000" b="1" spc="-39" dirty="0">
                <a:solidFill>
                  <a:srgbClr val="FFFFFF"/>
                </a:solidFill>
                <a:uFill>
                  <a:solidFill>
                    <a:srgbClr val="FFFFFF"/>
                  </a:solidFill>
                </a:uFill>
                <a:latin typeface="Arial"/>
                <a:ea typeface="Arial"/>
                <a:cs typeface="Arial"/>
                <a:sym typeface="Arial"/>
              </a:rPr>
              <a:t>Women’s Changing Roles</a:t>
            </a:r>
          </a:p>
          <a:p>
            <a:pPr marL="322574" marR="40639" lvl="1" indent="20325" algn="l" defTabSz="914400">
              <a:lnSpc>
                <a:spcPct val="100000"/>
              </a:lnSpc>
              <a:spcBef>
                <a:spcPts val="500"/>
              </a:spcBef>
              <a:buClr>
                <a:srgbClr val="FFFFFF"/>
              </a:buClr>
              <a:buFont typeface="Arial"/>
              <a:tabLst>
                <a:tab pos="393700" algn="l"/>
                <a:tab pos="939800" algn="l"/>
              </a:tabLst>
              <a:defRPr sz="1800"/>
            </a:pPr>
            <a:r>
              <a:rPr sz="2000" dirty="0">
                <a:solidFill>
                  <a:srgbClr val="FFFFFF"/>
                </a:solidFill>
                <a:uFill>
                  <a:solidFill>
                    <a:srgbClr val="FFFFFF"/>
                  </a:solidFill>
                </a:uFill>
                <a:latin typeface="Arial"/>
                <a:ea typeface="Arial"/>
                <a:cs typeface="Arial"/>
                <a:sym typeface="Arial"/>
              </a:rPr>
              <a:t>a. Flapper image</a:t>
            </a:r>
          </a:p>
          <a:p>
            <a:pPr marL="322574" marR="40639" lvl="1" indent="20325" algn="l" defTabSz="914400">
              <a:lnSpc>
                <a:spcPct val="100000"/>
              </a:lnSpc>
              <a:spcBef>
                <a:spcPts val="500"/>
              </a:spcBef>
              <a:buClr>
                <a:srgbClr val="FFFFFF"/>
              </a:buClr>
              <a:buFont typeface="Arial"/>
              <a:tabLst>
                <a:tab pos="393700" algn="l"/>
                <a:tab pos="939800" algn="l"/>
              </a:tabLst>
              <a:defRPr sz="1800"/>
            </a:pPr>
            <a:r>
              <a:rPr sz="2000" dirty="0">
                <a:solidFill>
                  <a:srgbClr val="FFFFFF"/>
                </a:solidFill>
                <a:uFill>
                  <a:solidFill>
                    <a:srgbClr val="FFFFFF"/>
                  </a:solidFill>
                </a:uFill>
                <a:latin typeface="Arial"/>
                <a:ea typeface="Arial"/>
                <a:cs typeface="Arial"/>
                <a:sym typeface="Arial"/>
              </a:rPr>
              <a:t>- short dress</a:t>
            </a:r>
          </a:p>
          <a:p>
            <a:pPr marL="322574" marR="40639" lvl="1" indent="20325" algn="l" defTabSz="914400">
              <a:lnSpc>
                <a:spcPct val="100000"/>
              </a:lnSpc>
              <a:spcBef>
                <a:spcPts val="500"/>
              </a:spcBef>
              <a:buClr>
                <a:srgbClr val="FFFFFF"/>
              </a:buClr>
              <a:buFont typeface="Arial"/>
              <a:tabLst>
                <a:tab pos="393700" algn="l"/>
                <a:tab pos="939800" algn="l"/>
              </a:tabLst>
              <a:defRPr sz="1800"/>
            </a:pPr>
            <a:r>
              <a:rPr sz="2000" dirty="0">
                <a:solidFill>
                  <a:srgbClr val="FFFFFF"/>
                </a:solidFill>
                <a:uFill>
                  <a:solidFill>
                    <a:srgbClr val="FFFFFF"/>
                  </a:solidFill>
                </a:uFill>
                <a:latin typeface="Arial"/>
                <a:ea typeface="Arial"/>
                <a:cs typeface="Arial"/>
                <a:sym typeface="Arial"/>
              </a:rPr>
              <a:t>- short hair</a:t>
            </a:r>
          </a:p>
          <a:p>
            <a:pPr marL="322574" marR="40639" lvl="1" indent="20325" algn="l" defTabSz="914400">
              <a:lnSpc>
                <a:spcPct val="100000"/>
              </a:lnSpc>
              <a:spcBef>
                <a:spcPts val="500"/>
              </a:spcBef>
              <a:buClr>
                <a:srgbClr val="FFFFFF"/>
              </a:buClr>
              <a:buFont typeface="Arial"/>
              <a:tabLst>
                <a:tab pos="393700" algn="l"/>
                <a:tab pos="939800" algn="l"/>
              </a:tabLst>
              <a:defRPr sz="1800"/>
            </a:pPr>
            <a:r>
              <a:rPr sz="2000" dirty="0">
                <a:solidFill>
                  <a:srgbClr val="FFFFFF"/>
                </a:solidFill>
                <a:uFill>
                  <a:solidFill>
                    <a:srgbClr val="FFFFFF"/>
                  </a:solidFill>
                </a:uFill>
                <a:latin typeface="Arial"/>
                <a:ea typeface="Arial"/>
                <a:cs typeface="Arial"/>
                <a:sym typeface="Arial"/>
              </a:rPr>
              <a:t>- heavy makeup</a:t>
            </a:r>
          </a:p>
          <a:p>
            <a:pPr marL="322574" marR="40639" lvl="1" indent="20325" algn="l" defTabSz="914400">
              <a:lnSpc>
                <a:spcPct val="100000"/>
              </a:lnSpc>
              <a:spcBef>
                <a:spcPts val="500"/>
              </a:spcBef>
              <a:buClr>
                <a:srgbClr val="FFFFFF"/>
              </a:buClr>
              <a:buFont typeface="Arial"/>
              <a:tabLst>
                <a:tab pos="393700" algn="l"/>
                <a:tab pos="939800" algn="l"/>
              </a:tabLst>
              <a:defRPr sz="1800"/>
            </a:pPr>
            <a:r>
              <a:rPr sz="2000" dirty="0">
                <a:solidFill>
                  <a:srgbClr val="FFFFFF"/>
                </a:solidFill>
                <a:uFill>
                  <a:solidFill>
                    <a:srgbClr val="FFFFFF"/>
                  </a:solidFill>
                </a:uFill>
                <a:latin typeface="Arial"/>
                <a:ea typeface="Arial"/>
                <a:cs typeface="Arial"/>
                <a:sym typeface="Arial"/>
              </a:rPr>
              <a:t>- smoke &amp; drank</a:t>
            </a:r>
          </a:p>
          <a:p>
            <a:pPr marL="322574" marR="40639" lvl="0" indent="-322574" algn="l" defTabSz="914400">
              <a:lnSpc>
                <a:spcPct val="100000"/>
              </a:lnSpc>
              <a:spcBef>
                <a:spcPts val="500"/>
              </a:spcBef>
              <a:buClr>
                <a:srgbClr val="FFFFFF"/>
              </a:buClr>
              <a:buFont typeface="Arial"/>
              <a:tabLst>
                <a:tab pos="393700" algn="l"/>
                <a:tab pos="939800" algn="l"/>
              </a:tabLst>
              <a:defRPr sz="1800"/>
            </a:pPr>
            <a:r>
              <a:rPr sz="2000" b="1" dirty="0">
                <a:solidFill>
                  <a:srgbClr val="FFFFFF"/>
                </a:solidFill>
                <a:uFill>
                  <a:solidFill>
                    <a:srgbClr val="FFFFFF"/>
                  </a:solidFill>
                </a:uFill>
                <a:latin typeface="Arial"/>
                <a:ea typeface="Arial"/>
                <a:cs typeface="Arial"/>
                <a:sym typeface="Arial"/>
              </a:rPr>
              <a:t>    b. Women Work &amp; Vote</a:t>
            </a:r>
          </a:p>
          <a:p>
            <a:pPr marL="322574" marR="40639" lvl="1" indent="20325" algn="l" defTabSz="914400">
              <a:lnSpc>
                <a:spcPct val="100000"/>
              </a:lnSpc>
              <a:spcBef>
                <a:spcPts val="500"/>
              </a:spcBef>
              <a:buClr>
                <a:srgbClr val="FFFFFF"/>
              </a:buClr>
              <a:buFont typeface="Arial"/>
              <a:tabLst>
                <a:tab pos="393700" algn="l"/>
                <a:tab pos="939800" algn="l"/>
              </a:tabLst>
              <a:defRPr sz="1800"/>
            </a:pPr>
            <a:r>
              <a:rPr sz="2000" dirty="0">
                <a:solidFill>
                  <a:srgbClr val="FFFFFF"/>
                </a:solidFill>
                <a:uFill>
                  <a:solidFill>
                    <a:srgbClr val="FFFFFF"/>
                  </a:solidFill>
                </a:uFill>
                <a:latin typeface="Arial"/>
                <a:ea typeface="Arial"/>
                <a:cs typeface="Arial"/>
                <a:sym typeface="Arial"/>
              </a:rPr>
              <a:t>-</a:t>
            </a:r>
            <a:r>
              <a:rPr sz="2000" dirty="0" smtClean="0">
                <a:solidFill>
                  <a:srgbClr val="FFFFFF"/>
                </a:solidFill>
                <a:uFill>
                  <a:solidFill>
                    <a:srgbClr val="FFFFFF"/>
                  </a:solidFill>
                </a:uFill>
                <a:latin typeface="Arial"/>
                <a:ea typeface="Arial"/>
                <a:cs typeface="Arial"/>
                <a:sym typeface="Arial"/>
              </a:rPr>
              <a:t> </a:t>
            </a:r>
            <a:r>
              <a:rPr lang="en-US" sz="2000" dirty="0" smtClean="0">
                <a:solidFill>
                  <a:srgbClr val="FFFFFF"/>
                </a:solidFill>
                <a:uFill>
                  <a:solidFill>
                    <a:srgbClr val="FFFFFF"/>
                  </a:solidFill>
                </a:uFill>
                <a:latin typeface="Arial"/>
                <a:ea typeface="Arial"/>
                <a:cs typeface="Arial"/>
                <a:sym typeface="Arial"/>
              </a:rPr>
              <a:t>Women worked-largely clerical work</a:t>
            </a:r>
          </a:p>
          <a:p>
            <a:pPr marL="322574" marR="40639" lvl="1" indent="20325" algn="l" defTabSz="914400">
              <a:lnSpc>
                <a:spcPct val="100000"/>
              </a:lnSpc>
              <a:spcBef>
                <a:spcPts val="500"/>
              </a:spcBef>
              <a:buClr>
                <a:srgbClr val="FFFFFF"/>
              </a:buClr>
              <a:buFont typeface="Arial"/>
              <a:tabLst>
                <a:tab pos="393700" algn="l"/>
                <a:tab pos="939800" algn="l"/>
              </a:tabLst>
              <a:defRPr sz="1800"/>
            </a:pPr>
            <a:r>
              <a:rPr lang="en-US" sz="2000" dirty="0" smtClean="0">
                <a:solidFill>
                  <a:srgbClr val="FFFFFF"/>
                </a:solidFill>
                <a:uFill>
                  <a:solidFill>
                    <a:srgbClr val="FFFFFF"/>
                  </a:solidFill>
                </a:uFill>
                <a:latin typeface="Arial"/>
                <a:ea typeface="Arial"/>
                <a:cs typeface="Arial"/>
                <a:sym typeface="Arial"/>
              </a:rPr>
              <a:t>-Weren’t considered for jobs</a:t>
            </a:r>
          </a:p>
          <a:p>
            <a:pPr marL="322574" marR="40639" lvl="1" indent="20325" algn="l" defTabSz="914400">
              <a:lnSpc>
                <a:spcPct val="100000"/>
              </a:lnSpc>
              <a:spcBef>
                <a:spcPts val="500"/>
              </a:spcBef>
              <a:buClr>
                <a:srgbClr val="FFFFFF"/>
              </a:buClr>
              <a:buFont typeface="Arial"/>
              <a:tabLst>
                <a:tab pos="393700" algn="l"/>
                <a:tab pos="939800" algn="l"/>
              </a:tabLst>
              <a:defRPr sz="1800"/>
            </a:pPr>
            <a:r>
              <a:rPr lang="en-US" sz="2000" dirty="0" smtClean="0">
                <a:solidFill>
                  <a:srgbClr val="FFFFFF"/>
                </a:solidFill>
                <a:uFill>
                  <a:solidFill>
                    <a:srgbClr val="FFFFFF"/>
                  </a:solidFill>
                </a:uFill>
                <a:latin typeface="Arial"/>
                <a:ea typeface="Arial"/>
                <a:cs typeface="Arial"/>
                <a:sym typeface="Arial"/>
              </a:rPr>
              <a:t>-SC women rarely were “flappers”, but adopted shorter hair &amp; clothes for convenience</a:t>
            </a:r>
            <a:endParaRPr sz="2000" dirty="0">
              <a:solidFill>
                <a:srgbClr val="FFFFFF"/>
              </a:solidFill>
              <a:uFill>
                <a:solidFill>
                  <a:srgbClr val="FFFFFF"/>
                </a:solidFill>
              </a:uFill>
              <a:latin typeface="Arial"/>
              <a:ea typeface="Arial"/>
              <a:cs typeface="Arial"/>
              <a:sym typeface="Arial"/>
            </a:endParaRPr>
          </a:p>
        </p:txBody>
      </p:sp>
      <p:pic>
        <p:nvPicPr>
          <p:cNvPr id="34" name="Picture 33"/>
          <p:cNvPicPr/>
          <p:nvPr/>
        </p:nvPicPr>
        <p:blipFill>
          <a:blip r:embed="rId5">
            <a:extLst/>
          </a:blip>
          <a:stretch>
            <a:fillRect/>
          </a:stretch>
        </p:blipFill>
        <p:spPr>
          <a:xfrm>
            <a:off x="3683000" y="3268314"/>
            <a:ext cx="1739900" cy="4262786"/>
          </a:xfrm>
          <a:prstGeom prst="rect">
            <a:avLst/>
          </a:prstGeom>
        </p:spPr>
      </p:pic>
      <p:pic>
        <p:nvPicPr>
          <p:cNvPr id="35" name="Picture 34"/>
          <p:cNvPicPr/>
          <p:nvPr/>
        </p:nvPicPr>
        <p:blipFill>
          <a:blip r:embed="rId6">
            <a:extLst/>
          </a:blip>
          <a:stretch>
            <a:fillRect/>
          </a:stretch>
        </p:blipFill>
        <p:spPr>
          <a:xfrm>
            <a:off x="3644900" y="3327400"/>
            <a:ext cx="1841500" cy="4127500"/>
          </a:xfrm>
          <a:prstGeom prst="rect">
            <a:avLst/>
          </a:prstGeo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mp:transition xmlns:mp="http://schemas.microsoft.com/office/mac/powerpoint/2008/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Abs val="0"/>
                                  </p:iterate>
                                  <p:childTnLst>
                                    <p:set>
                                      <p:cBhvr>
                                        <p:cTn id="6" fill="hold"/>
                                        <p:tgtEl>
                                          <p:spTgt spid="35"/>
                                        </p:tgtEl>
                                        <p:attrNameLst>
                                          <p:attrName>style.visibility</p:attrName>
                                        </p:attrNameLst>
                                      </p:cBhvr>
                                      <p:to>
                                        <p:strVal val="visible"/>
                                      </p:to>
                                    </p:set>
                                    <p:animEffect transition="in" filter="fade">
                                      <p:cBhvr>
                                        <p:cTn id="7" dur="1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iterate>
                                    <p:tmAbs val="0"/>
                                  </p:iterate>
                                  <p:childTnLst>
                                    <p:set>
                                      <p:cBhvr>
                                        <p:cTn id="11" fill="hold"/>
                                        <p:tgtEl>
                                          <p:spTgt spid="30"/>
                                        </p:tgtEl>
                                        <p:attrNameLst>
                                          <p:attrName>style.visibility</p:attrName>
                                        </p:attrNameLst>
                                      </p:cBhvr>
                                      <p:to>
                                        <p:strVal val="visible"/>
                                      </p:to>
                                    </p:set>
                                    <p:animEffect transition="in" filter="box(out)">
                                      <p:cBhvr>
                                        <p:cTn id="12" dur="1500"/>
                                        <p:tgtEl>
                                          <p:spTgt spid="30"/>
                                        </p:tgtEl>
                                      </p:cBhvr>
                                    </p:animEffect>
                                  </p:childTnLst>
                                </p:cTn>
                              </p:par>
                              <p:par>
                                <p:cTn id="13" presetID="10" presetClass="exit" presetSubtype="0" fill="hold" grpId="1" nodeType="withEffect">
                                  <p:stCondLst>
                                    <p:cond delay="0"/>
                                  </p:stCondLst>
                                  <p:iterate>
                                    <p:tmAbs val="0"/>
                                  </p:iterate>
                                  <p:childTnLst>
                                    <p:animEffect transition="out" filter="fade">
                                      <p:cBhvr>
                                        <p:cTn id="14" dur="2000" fill="hold"/>
                                        <p:tgtEl>
                                          <p:spTgt spid="35"/>
                                        </p:tgtEl>
                                      </p:cBhvr>
                                    </p:animEffect>
                                    <p:set>
                                      <p:cBhvr>
                                        <p:cTn id="15" fill="hold">
                                          <p:stCondLst>
                                            <p:cond delay="1999"/>
                                          </p:stCondLst>
                                        </p:cTn>
                                        <p:tgtEl>
                                          <p:spTgt spid="35"/>
                                        </p:tgtEl>
                                        <p:attrNameLst>
                                          <p:attrName>style.visibility</p:attrName>
                                        </p:attrNameLst>
                                      </p:cBhvr>
                                      <p:to>
                                        <p:strVal val="hidden"/>
                                      </p:to>
                                    </p:set>
                                  </p:childTnLst>
                                </p:cTn>
                              </p:par>
                              <p:par>
                                <p:cTn id="16" presetID="10" presetClass="entr" presetSubtype="0" fill="hold" grpId="0" nodeType="withEffect">
                                  <p:stCondLst>
                                    <p:cond delay="0"/>
                                  </p:stCondLst>
                                  <p:iterate>
                                    <p:tmAbs val="0"/>
                                  </p:iterate>
                                  <p:childTnLst>
                                    <p:set>
                                      <p:cBhvr>
                                        <p:cTn id="17" fill="hold"/>
                                        <p:tgtEl>
                                          <p:spTgt spid="34"/>
                                        </p:tgtEl>
                                        <p:attrNameLst>
                                          <p:attrName>style.visibility</p:attrName>
                                        </p:attrNameLst>
                                      </p:cBhvr>
                                      <p:to>
                                        <p:strVal val="visible"/>
                                      </p:to>
                                    </p:set>
                                    <p:animEffect transition="in" filter="fade">
                                      <p:cBhvr>
                                        <p:cTn id="18"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advAuto="0"/>
      <p:bldP spid="34" grpId="0" animBg="1" advAuto="0"/>
      <p:bldP spid="35" grpId="0" animBg="1" advAuto="0"/>
      <p:bldP spid="35" grpId="1" animBg="1" advAuto="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rohibition.png"/>
          <p:cNvPicPr/>
          <p:nvPr/>
        </p:nvPicPr>
        <p:blipFill>
          <a:blip r:embed="rId3">
            <a:extLst/>
          </a:blip>
          <a:stretch>
            <a:fillRect/>
          </a:stretch>
        </p:blipFill>
        <p:spPr>
          <a:xfrm>
            <a:off x="-8930" y="68263"/>
            <a:ext cx="9804797" cy="7009805"/>
          </a:xfrm>
          <a:prstGeom prst="rect">
            <a:avLst/>
          </a:prstGeom>
          <a:ln w="12700">
            <a:miter lim="400000"/>
          </a:ln>
        </p:spPr>
      </p:pic>
      <p:sp>
        <p:nvSpPr>
          <p:cNvPr id="8" name="Shape 8"/>
          <p:cNvSpPr/>
          <p:nvPr/>
        </p:nvSpPr>
        <p:spPr>
          <a:xfrm>
            <a:off x="-8930" y="-89297"/>
            <a:ext cx="9179719" cy="1134070"/>
          </a:xfrm>
          <a:prstGeom prst="rect">
            <a:avLst/>
          </a:prstGeom>
          <a:solidFill>
            <a:srgbClr val="020202"/>
          </a:solidFill>
          <a:ln w="12700">
            <a:solidFill/>
            <a:miter lim="400000"/>
          </a:ln>
        </p:spPr>
        <p:txBody>
          <a:bodyPr lIns="0" tIns="0" rIns="0" bIns="0" anchor="ctr"/>
          <a:lstStyle/>
          <a:p>
            <a:pPr>
              <a:tabLst>
                <a:tab pos="357175" algn="l"/>
                <a:tab pos="714350" algn="l"/>
                <a:tab pos="1062595" algn="l"/>
                <a:tab pos="1419770" algn="l"/>
                <a:tab pos="1776945" algn="l"/>
                <a:tab pos="2134119" algn="l"/>
                <a:tab pos="2491294" algn="l"/>
                <a:tab pos="2848469" algn="l"/>
                <a:tab pos="3196714" algn="l"/>
                <a:tab pos="3553889" algn="l"/>
                <a:tab pos="3911064" algn="l"/>
                <a:tab pos="4268239" algn="l"/>
              </a:tabLst>
              <a:defRPr>
                <a:effectLst>
                  <a:outerShdw blurRad="38100" dist="12700" dir="5400000" rotWithShape="0">
                    <a:srgbClr val="000000">
                      <a:alpha val="50000"/>
                    </a:srgbClr>
                  </a:outerShdw>
                </a:effectLst>
              </a:defRPr>
            </a:pPr>
            <a:endParaRPr dirty="0"/>
          </a:p>
        </p:txBody>
      </p:sp>
      <p:sp>
        <p:nvSpPr>
          <p:cNvPr id="9" name="Shape 9"/>
          <p:cNvSpPr/>
          <p:nvPr/>
        </p:nvSpPr>
        <p:spPr>
          <a:xfrm>
            <a:off x="-53578" y="89297"/>
            <a:ext cx="9242227" cy="1023357"/>
          </a:xfrm>
          <a:prstGeom prst="rect">
            <a:avLst/>
          </a:prstGeom>
          <a:ln w="12700">
            <a:miter lim="400000"/>
          </a:ln>
          <a:effectLst>
            <a:outerShdw blurRad="152400" dist="12700" dir="16080000" rotWithShape="0">
              <a:srgbClr val="000000"/>
            </a:outerShdw>
          </a:effectLst>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0" tIns="0" rIns="0" bIns="0">
            <a:spAutoFit/>
          </a:bodyPr>
          <a:lstStyle>
            <a:lvl1pPr marL="165100" algn="l">
              <a:lnSpc>
                <a:spcPts val="8400"/>
              </a:lnSpc>
              <a:tabLst>
                <a:tab pos="165100" algn="l"/>
                <a:tab pos="508000" algn="l"/>
                <a:tab pos="1016000" algn="l"/>
                <a:tab pos="1511300" algn="l"/>
                <a:tab pos="2019300" algn="l"/>
                <a:tab pos="2527300" algn="l"/>
                <a:tab pos="3035300" algn="l"/>
                <a:tab pos="3543300" algn="l"/>
                <a:tab pos="4051300" algn="l"/>
                <a:tab pos="4546600" algn="l"/>
                <a:tab pos="5054600" algn="l"/>
                <a:tab pos="5562600" algn="l"/>
                <a:tab pos="6070600" algn="l"/>
                <a:tab pos="14554200" algn="l"/>
              </a:tabLst>
              <a:defRPr sz="7000">
                <a:solidFill>
                  <a:srgbClr val="FFFFFF"/>
                </a:solidFill>
                <a:effectLst>
                  <a:outerShdw blurRad="152400" dist="12700" dir="16080000" rotWithShape="0">
                    <a:srgbClr val="000000"/>
                  </a:outerShdw>
                </a:effectLst>
                <a:latin typeface="Arial"/>
                <a:ea typeface="Arial"/>
                <a:cs typeface="Arial"/>
                <a:sym typeface="Arial"/>
              </a:defRPr>
            </a:lvl1pPr>
          </a:lstStyle>
          <a:p>
            <a:pPr lvl="0">
              <a:defRPr sz="1800">
                <a:solidFill>
                  <a:srgbClr val="000000"/>
                </a:solidFill>
                <a:effectLst/>
              </a:defRPr>
            </a:pPr>
            <a:r>
              <a:rPr sz="4900" dirty="0"/>
              <a:t>II. Cultural Conflicts</a:t>
            </a:r>
          </a:p>
        </p:txBody>
      </p:sp>
      <p:sp>
        <p:nvSpPr>
          <p:cNvPr id="10" name="Shape 10"/>
          <p:cNvSpPr/>
          <p:nvPr/>
        </p:nvSpPr>
        <p:spPr>
          <a:xfrm>
            <a:off x="-8930" y="5777508"/>
            <a:ext cx="9179719" cy="1134070"/>
          </a:xfrm>
          <a:prstGeom prst="rect">
            <a:avLst/>
          </a:prstGeom>
          <a:solidFill>
            <a:srgbClr val="020202"/>
          </a:solidFill>
          <a:ln w="12700">
            <a:solidFill/>
            <a:miter lim="400000"/>
          </a:ln>
        </p:spPr>
        <p:txBody>
          <a:bodyPr lIns="0" tIns="0" rIns="0" bIns="0" anchor="ctr"/>
          <a:lstStyle/>
          <a:p>
            <a:pPr>
              <a:tabLst>
                <a:tab pos="357175" algn="l"/>
                <a:tab pos="714350" algn="l"/>
                <a:tab pos="1062595" algn="l"/>
                <a:tab pos="1419770" algn="l"/>
                <a:tab pos="1776945" algn="l"/>
                <a:tab pos="2134119" algn="l"/>
                <a:tab pos="2491294" algn="l"/>
                <a:tab pos="2848469" algn="l"/>
                <a:tab pos="3196714" algn="l"/>
                <a:tab pos="3553889" algn="l"/>
                <a:tab pos="3911064" algn="l"/>
                <a:tab pos="4268239" algn="l"/>
              </a:tabLst>
              <a:defRPr>
                <a:effectLst>
                  <a:outerShdw blurRad="38100" dist="12700" dir="5400000" rotWithShape="0">
                    <a:srgbClr val="000000">
                      <a:alpha val="50000"/>
                    </a:srgbClr>
                  </a:outerShdw>
                </a:effectLst>
              </a:defRPr>
            </a:pPr>
            <a:endParaRPr dirty="0"/>
          </a:p>
        </p:txBody>
      </p:sp>
      <p:sp>
        <p:nvSpPr>
          <p:cNvPr id="11" name="Shape 11"/>
          <p:cNvSpPr/>
          <p:nvPr/>
        </p:nvSpPr>
        <p:spPr>
          <a:xfrm>
            <a:off x="0" y="2518172"/>
            <a:ext cx="4295180" cy="4214813"/>
          </a:xfrm>
          <a:prstGeom prst="rect">
            <a:avLst/>
          </a:prstGeom>
          <a:solidFill>
            <a:srgbClr val="020202"/>
          </a:solidFill>
          <a:ln w="12700">
            <a:solidFill/>
            <a:miter lim="400000"/>
          </a:ln>
          <a:effectLst>
            <a:outerShdw blurRad="241300" dist="12700" dir="16080000" rotWithShape="0">
              <a:srgbClr val="FFFFFF"/>
            </a:outerShdw>
          </a:effectLst>
        </p:spPr>
        <p:txBody>
          <a:bodyPr lIns="0" tIns="0" rIns="0" bIns="0" anchor="ctr"/>
          <a:lstStyle/>
          <a:p>
            <a:pPr>
              <a:tabLst>
                <a:tab pos="357175" algn="l"/>
                <a:tab pos="714350" algn="l"/>
                <a:tab pos="1062595" algn="l"/>
                <a:tab pos="1419770" algn="l"/>
                <a:tab pos="1776945" algn="l"/>
                <a:tab pos="2134119" algn="l"/>
                <a:tab pos="2491294" algn="l"/>
                <a:tab pos="2848469" algn="l"/>
                <a:tab pos="3196714" algn="l"/>
                <a:tab pos="3553889" algn="l"/>
                <a:tab pos="3911064" algn="l"/>
                <a:tab pos="4268239" algn="l"/>
              </a:tabLst>
              <a:defRPr>
                <a:effectLst>
                  <a:outerShdw blurRad="38100" dist="12700" dir="5400000" rotWithShape="0">
                    <a:srgbClr val="000000">
                      <a:alpha val="50000"/>
                    </a:srgbClr>
                  </a:outerShdw>
                </a:effectLst>
              </a:defRPr>
            </a:pPr>
            <a:endParaRPr dirty="0"/>
          </a:p>
        </p:txBody>
      </p:sp>
      <p:sp>
        <p:nvSpPr>
          <p:cNvPr id="12" name="Shape 12"/>
          <p:cNvSpPr/>
          <p:nvPr/>
        </p:nvSpPr>
        <p:spPr>
          <a:xfrm>
            <a:off x="80367" y="2580680"/>
            <a:ext cx="3964781" cy="4042132"/>
          </a:xfrm>
          <a:prstGeom prst="rect">
            <a:avLst/>
          </a:prstGeom>
          <a:ln w="12700">
            <a:miter lim="400000"/>
          </a:ln>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0" tIns="0" rIns="0" bIns="0">
            <a:spAutoFit/>
          </a:bodyPr>
          <a:lstStyle/>
          <a:p>
            <a:pPr marL="322563" marR="40638" indent="-322563" algn="l" defTabSz="910796">
              <a:lnSpc>
                <a:spcPct val="100000"/>
              </a:lnSpc>
              <a:spcBef>
                <a:spcPts val="492"/>
              </a:spcBef>
              <a:buClr>
                <a:srgbClr val="FFFFFF"/>
              </a:buClr>
              <a:buFont typeface="Arial"/>
              <a:tabLst/>
              <a:defRPr sz="1800"/>
            </a:pPr>
            <a:r>
              <a:rPr sz="1700" b="1" spc="-135" dirty="0" smtClean="0">
                <a:solidFill>
                  <a:srgbClr val="FFFFFF"/>
                </a:solidFill>
                <a:uFill>
                  <a:solidFill>
                    <a:srgbClr val="FFFFFF"/>
                  </a:solidFill>
                </a:uFill>
                <a:latin typeface="Arial"/>
                <a:ea typeface="Arial"/>
                <a:cs typeface="Arial"/>
                <a:sym typeface="Arial"/>
              </a:rPr>
              <a:t> </a:t>
            </a:r>
            <a:r>
              <a:rPr sz="1700" spc="-135" dirty="0" smtClean="0">
                <a:solidFill>
                  <a:srgbClr val="FFFFFF"/>
                </a:solidFill>
                <a:uFill>
                  <a:solidFill>
                    <a:srgbClr val="FFFFFF"/>
                  </a:solidFill>
                </a:uFill>
                <a:latin typeface="Arial"/>
                <a:ea typeface="Arial"/>
                <a:cs typeface="Arial"/>
                <a:sym typeface="Arial"/>
              </a:rPr>
              <a:t> </a:t>
            </a:r>
            <a:r>
              <a:rPr sz="1700" b="1" spc="-135" dirty="0">
                <a:solidFill>
                  <a:srgbClr val="FFFFFF"/>
                </a:solidFill>
                <a:uFill>
                  <a:solidFill>
                    <a:srgbClr val="FFFFFF"/>
                  </a:solidFill>
                </a:uFill>
                <a:latin typeface="Arial"/>
                <a:ea typeface="Arial"/>
                <a:cs typeface="Arial"/>
                <a:sym typeface="Arial"/>
              </a:rPr>
              <a:t>Prohibition - 18th Amendment</a:t>
            </a:r>
            <a:endParaRPr sz="1700" b="1" dirty="0">
              <a:solidFill>
                <a:srgbClr val="FFFFFF"/>
              </a:solidFill>
              <a:uFill>
                <a:solidFill>
                  <a:srgbClr val="FFFFFF"/>
                </a:solidFill>
              </a:uFill>
              <a:latin typeface="Arial"/>
              <a:ea typeface="Arial"/>
              <a:cs typeface="Arial"/>
              <a:sym typeface="Arial"/>
            </a:endParaRPr>
          </a:p>
          <a:p>
            <a:pPr marL="322563" marR="40638" indent="-322563" algn="l" defTabSz="910796">
              <a:lnSpc>
                <a:spcPct val="100000"/>
              </a:lnSpc>
              <a:spcBef>
                <a:spcPts val="492"/>
              </a:spcBef>
              <a:buClr>
                <a:srgbClr val="FFFFFF"/>
              </a:buClr>
              <a:buFont typeface="Arial"/>
              <a:tabLst/>
              <a:defRPr sz="1800"/>
            </a:pPr>
            <a:r>
              <a:rPr lang="en-US" sz="1700" dirty="0" smtClean="0">
                <a:solidFill>
                  <a:srgbClr val="FFFFFF"/>
                </a:solidFill>
                <a:uFill>
                  <a:solidFill>
                    <a:srgbClr val="FFFFFF"/>
                  </a:solidFill>
                </a:uFill>
                <a:latin typeface="Arial"/>
                <a:ea typeface="Arial"/>
                <a:cs typeface="Arial"/>
                <a:sym typeface="Arial"/>
              </a:rPr>
              <a:t>  </a:t>
            </a:r>
            <a:r>
              <a:rPr sz="1700" dirty="0" smtClean="0">
                <a:solidFill>
                  <a:srgbClr val="FFFFFF"/>
                </a:solidFill>
                <a:uFill>
                  <a:solidFill>
                    <a:srgbClr val="FFFFFF"/>
                  </a:solidFill>
                </a:uFill>
                <a:latin typeface="Arial"/>
                <a:ea typeface="Arial"/>
                <a:cs typeface="Arial"/>
                <a:sym typeface="Arial"/>
              </a:rPr>
              <a:t>-</a:t>
            </a:r>
            <a:r>
              <a:rPr sz="1700" dirty="0" smtClean="0">
                <a:solidFill>
                  <a:srgbClr val="FFFFFF"/>
                </a:solidFill>
                <a:uFill>
                  <a:solidFill>
                    <a:srgbClr val="FFFFFF"/>
                  </a:solidFill>
                </a:uFill>
                <a:latin typeface="Arial"/>
                <a:ea typeface="Arial"/>
                <a:cs typeface="Arial"/>
                <a:sym typeface="Arial"/>
              </a:rPr>
              <a:t> </a:t>
            </a:r>
            <a:r>
              <a:rPr lang="en-US" sz="1700" b="1" dirty="0" smtClean="0">
                <a:solidFill>
                  <a:srgbClr val="FFFFFF"/>
                </a:solidFill>
                <a:uFill>
                  <a:solidFill>
                    <a:srgbClr val="FFFFFF"/>
                  </a:solidFill>
                </a:uFill>
                <a:latin typeface="Arial"/>
                <a:ea typeface="Arial"/>
                <a:cs typeface="Arial"/>
                <a:sym typeface="Arial"/>
              </a:rPr>
              <a:t>Epic failure</a:t>
            </a:r>
            <a:endParaRPr sz="1700" dirty="0" smtClean="0">
              <a:solidFill>
                <a:srgbClr val="FFFFFF"/>
              </a:solidFill>
              <a:uFill>
                <a:solidFill>
                  <a:srgbClr val="FFFFFF"/>
                </a:solidFill>
              </a:uFill>
              <a:latin typeface="Arial"/>
              <a:ea typeface="Arial"/>
              <a:cs typeface="Arial"/>
              <a:sym typeface="Arial"/>
            </a:endParaRPr>
          </a:p>
          <a:p>
            <a:pPr marL="322563" marR="40638" indent="-322563" algn="l" defTabSz="910796">
              <a:lnSpc>
                <a:spcPct val="100000"/>
              </a:lnSpc>
              <a:spcBef>
                <a:spcPts val="492"/>
              </a:spcBef>
              <a:buClr>
                <a:srgbClr val="FFFFFF"/>
              </a:buClr>
              <a:buFont typeface="Arial"/>
              <a:tabLst/>
              <a:defRPr sz="1800"/>
            </a:pPr>
            <a:r>
              <a:rPr sz="1700" dirty="0">
                <a:solidFill>
                  <a:srgbClr val="FFFFFF"/>
                </a:solidFill>
                <a:uFill>
                  <a:solidFill>
                    <a:srgbClr val="FFFFFF"/>
                  </a:solidFill>
                </a:uFill>
                <a:latin typeface="Arial"/>
                <a:ea typeface="Arial"/>
                <a:cs typeface="Arial"/>
                <a:sym typeface="Arial"/>
              </a:rPr>
              <a:t>    - enforcers understaffed, underpaid - open to bribery</a:t>
            </a:r>
          </a:p>
          <a:p>
            <a:pPr marL="322563" marR="40638" indent="-322563" algn="l" defTabSz="910796">
              <a:lnSpc>
                <a:spcPct val="100000"/>
              </a:lnSpc>
              <a:spcBef>
                <a:spcPts val="492"/>
              </a:spcBef>
              <a:buClr>
                <a:srgbClr val="FFFFFF"/>
              </a:buClr>
              <a:buFont typeface="Arial"/>
              <a:tabLst/>
              <a:defRPr sz="1800"/>
            </a:pPr>
            <a:r>
              <a:rPr lang="en-US" sz="1700" dirty="0" smtClean="0">
                <a:solidFill>
                  <a:srgbClr val="FFFFFF"/>
                </a:solidFill>
                <a:uFill>
                  <a:solidFill>
                    <a:srgbClr val="FFFFFF"/>
                  </a:solidFill>
                </a:uFill>
                <a:latin typeface="Arial"/>
                <a:ea typeface="Arial"/>
                <a:cs typeface="Arial"/>
                <a:sym typeface="Arial"/>
              </a:rPr>
              <a:t>  </a:t>
            </a:r>
            <a:r>
              <a:rPr sz="1700" dirty="0" smtClean="0">
                <a:solidFill>
                  <a:srgbClr val="FFFFFF"/>
                </a:solidFill>
                <a:uFill>
                  <a:solidFill>
                    <a:srgbClr val="FFFFFF"/>
                  </a:solidFill>
                </a:uFill>
                <a:latin typeface="Arial"/>
                <a:ea typeface="Arial"/>
                <a:cs typeface="Arial"/>
                <a:sym typeface="Arial"/>
              </a:rPr>
              <a:t>- </a:t>
            </a:r>
            <a:r>
              <a:rPr sz="1700" u="sng" dirty="0">
                <a:solidFill>
                  <a:srgbClr val="FFFFFF"/>
                </a:solidFill>
                <a:uFill>
                  <a:solidFill>
                    <a:srgbClr val="FFFFFF"/>
                  </a:solidFill>
                </a:uFill>
                <a:latin typeface="Arial"/>
                <a:ea typeface="Arial"/>
                <a:cs typeface="Arial"/>
                <a:sym typeface="Arial"/>
              </a:rPr>
              <a:t>Speakeasies</a:t>
            </a:r>
            <a:r>
              <a:rPr sz="1700" dirty="0">
                <a:solidFill>
                  <a:srgbClr val="FFFFFF"/>
                </a:solidFill>
                <a:uFill>
                  <a:solidFill>
                    <a:srgbClr val="FFFFFF"/>
                  </a:solidFill>
                </a:uFill>
                <a:latin typeface="Arial"/>
                <a:ea typeface="Arial"/>
                <a:cs typeface="Arial"/>
                <a:sym typeface="Arial"/>
              </a:rPr>
              <a:t>(bars) &amp; bootleggers supplied liquor</a:t>
            </a:r>
          </a:p>
          <a:p>
            <a:pPr marL="322563" marR="40638" indent="-322563" algn="l" defTabSz="910796">
              <a:lnSpc>
                <a:spcPct val="100000"/>
              </a:lnSpc>
              <a:spcBef>
                <a:spcPts val="492"/>
              </a:spcBef>
              <a:buClr>
                <a:srgbClr val="FFFFFF"/>
              </a:buClr>
              <a:buFont typeface="Arial"/>
              <a:tabLst/>
              <a:defRPr sz="1800"/>
            </a:pPr>
            <a:r>
              <a:rPr lang="en-US" sz="1700" dirty="0" smtClean="0">
                <a:solidFill>
                  <a:srgbClr val="FFFFFF"/>
                </a:solidFill>
                <a:uFill>
                  <a:solidFill>
                    <a:srgbClr val="FFFFFF"/>
                  </a:solidFill>
                </a:uFill>
                <a:latin typeface="Arial"/>
                <a:ea typeface="Arial"/>
                <a:cs typeface="Arial"/>
                <a:sym typeface="Arial"/>
              </a:rPr>
              <a:t>  </a:t>
            </a:r>
            <a:r>
              <a:rPr sz="1700" dirty="0" smtClean="0">
                <a:solidFill>
                  <a:srgbClr val="FFFFFF"/>
                </a:solidFill>
                <a:uFill>
                  <a:solidFill>
                    <a:srgbClr val="FFFFFF"/>
                  </a:solidFill>
                </a:uFill>
                <a:latin typeface="Arial"/>
                <a:ea typeface="Arial"/>
                <a:cs typeface="Arial"/>
                <a:sym typeface="Arial"/>
              </a:rPr>
              <a:t>- </a:t>
            </a:r>
            <a:r>
              <a:rPr sz="1700" dirty="0">
                <a:solidFill>
                  <a:srgbClr val="FFFFFF"/>
                </a:solidFill>
                <a:uFill>
                  <a:solidFill>
                    <a:srgbClr val="FFFFFF"/>
                  </a:solidFill>
                </a:uFill>
                <a:latin typeface="Arial"/>
                <a:ea typeface="Arial"/>
                <a:cs typeface="Arial"/>
                <a:sym typeface="Arial"/>
              </a:rPr>
              <a:t>21st Am. Ends prohibition (1933)</a:t>
            </a:r>
          </a:p>
          <a:p>
            <a:pPr marL="322563" marR="40638" indent="-322563" algn="l" defTabSz="910796">
              <a:lnSpc>
                <a:spcPct val="100000"/>
              </a:lnSpc>
              <a:spcBef>
                <a:spcPts val="492"/>
              </a:spcBef>
              <a:buClr>
                <a:srgbClr val="FFFFFF"/>
              </a:buClr>
              <a:buFont typeface="Arial"/>
              <a:tabLst/>
              <a:defRPr sz="1800"/>
            </a:pPr>
            <a:r>
              <a:rPr lang="en-US" sz="1700" b="1" dirty="0" smtClean="0">
                <a:solidFill>
                  <a:srgbClr val="FFFFFF"/>
                </a:solidFill>
                <a:uFill>
                  <a:solidFill>
                    <a:srgbClr val="FFFFFF"/>
                  </a:solidFill>
                </a:uFill>
                <a:latin typeface="Arial"/>
                <a:ea typeface="Arial"/>
                <a:cs typeface="Arial"/>
                <a:sym typeface="Arial"/>
              </a:rPr>
              <a:t>  </a:t>
            </a:r>
            <a:r>
              <a:rPr sz="1700" b="1" dirty="0" smtClean="0">
                <a:solidFill>
                  <a:srgbClr val="FFFFFF"/>
                </a:solidFill>
                <a:uFill>
                  <a:solidFill>
                    <a:srgbClr val="FFFFFF"/>
                  </a:solidFill>
                </a:uFill>
                <a:latin typeface="Arial"/>
                <a:ea typeface="Arial"/>
                <a:cs typeface="Arial"/>
                <a:sym typeface="Arial"/>
              </a:rPr>
              <a:t>- </a:t>
            </a:r>
            <a:r>
              <a:rPr sz="1700" b="1" dirty="0">
                <a:solidFill>
                  <a:srgbClr val="FFFFFF"/>
                </a:solidFill>
                <a:uFill>
                  <a:solidFill>
                    <a:srgbClr val="FFFFFF"/>
                  </a:solidFill>
                </a:uFill>
                <a:latin typeface="Arial"/>
                <a:ea typeface="Arial"/>
                <a:cs typeface="Arial"/>
                <a:sym typeface="Arial"/>
              </a:rPr>
              <a:t>Result</a:t>
            </a:r>
            <a:endParaRPr sz="1700" dirty="0">
              <a:solidFill>
                <a:srgbClr val="FFFFFF"/>
              </a:solidFill>
              <a:uFill>
                <a:solidFill>
                  <a:srgbClr val="FFFFFF"/>
                </a:solidFill>
              </a:uFill>
              <a:latin typeface="Arial"/>
              <a:ea typeface="Arial"/>
              <a:cs typeface="Arial"/>
              <a:sym typeface="Arial"/>
            </a:endParaRPr>
          </a:p>
          <a:p>
            <a:pPr marL="322563" marR="40638" lvl="1" indent="-81470" algn="l" defTabSz="910796">
              <a:lnSpc>
                <a:spcPct val="100000"/>
              </a:lnSpc>
              <a:spcBef>
                <a:spcPts val="492"/>
              </a:spcBef>
              <a:buClr>
                <a:srgbClr val="FFFFFF"/>
              </a:buClr>
              <a:buFont typeface="Arial"/>
              <a:tabLst/>
              <a:defRPr sz="1800"/>
            </a:pPr>
            <a:r>
              <a:rPr sz="1700" dirty="0">
                <a:solidFill>
                  <a:srgbClr val="FFFFFF"/>
                </a:solidFill>
                <a:uFill>
                  <a:solidFill>
                    <a:srgbClr val="FFFFFF"/>
                  </a:solidFill>
                </a:uFill>
                <a:latin typeface="Arial"/>
                <a:ea typeface="Arial"/>
                <a:cs typeface="Arial"/>
                <a:sym typeface="Arial"/>
              </a:rPr>
              <a:t>- Organized Crime </a:t>
            </a:r>
            <a:endParaRPr sz="1700" dirty="0" smtClean="0">
              <a:solidFill>
                <a:srgbClr val="FFFFFF"/>
              </a:solidFill>
              <a:uFill>
                <a:solidFill>
                  <a:srgbClr val="FFFFFF"/>
                </a:solidFill>
              </a:uFill>
              <a:latin typeface="Arial"/>
              <a:ea typeface="Arial"/>
              <a:cs typeface="Arial"/>
              <a:sym typeface="Arial"/>
            </a:endParaRPr>
          </a:p>
          <a:p>
            <a:pPr marL="322563" marR="40638" lvl="1" indent="-81470" algn="l" defTabSz="910796">
              <a:lnSpc>
                <a:spcPct val="100000"/>
              </a:lnSpc>
              <a:spcBef>
                <a:spcPts val="492"/>
              </a:spcBef>
              <a:buClr>
                <a:srgbClr val="FFFFFF"/>
              </a:buClr>
              <a:tabLst/>
              <a:defRPr sz="1800"/>
            </a:pPr>
            <a:r>
              <a:rPr sz="1700" dirty="0" smtClean="0">
                <a:solidFill>
                  <a:srgbClr val="FFFFFF"/>
                </a:solidFill>
                <a:uFill>
                  <a:solidFill>
                    <a:srgbClr val="FFFFFF"/>
                  </a:solidFill>
                </a:uFill>
                <a:latin typeface="Arial"/>
                <a:ea typeface="Arial"/>
                <a:cs typeface="Arial"/>
                <a:sym typeface="Arial"/>
              </a:rPr>
              <a:t>- </a:t>
            </a:r>
            <a:r>
              <a:rPr sz="1700" dirty="0">
                <a:solidFill>
                  <a:srgbClr val="FFFFFF"/>
                </a:solidFill>
                <a:uFill>
                  <a:solidFill>
                    <a:srgbClr val="FFFFFF"/>
                  </a:solidFill>
                </a:uFill>
                <a:latin typeface="Arial"/>
                <a:ea typeface="Arial"/>
                <a:cs typeface="Arial"/>
                <a:sym typeface="Arial"/>
              </a:rPr>
              <a:t>Al Capone”Scarface” in </a:t>
            </a:r>
            <a:r>
              <a:rPr sz="1700" dirty="0" smtClean="0">
                <a:solidFill>
                  <a:srgbClr val="FFFFFF"/>
                </a:solidFill>
                <a:uFill>
                  <a:solidFill>
                    <a:srgbClr val="FFFFFF"/>
                  </a:solidFill>
                </a:uFill>
                <a:latin typeface="Arial"/>
                <a:ea typeface="Arial"/>
                <a:cs typeface="Arial"/>
                <a:sym typeface="Arial"/>
              </a:rPr>
              <a:t>Chicago</a:t>
            </a:r>
            <a:endParaRPr lang="en-US" sz="1700" dirty="0" smtClean="0">
              <a:solidFill>
                <a:srgbClr val="FFFFFF"/>
              </a:solidFill>
              <a:uFill>
                <a:solidFill>
                  <a:srgbClr val="FFFFFF"/>
                </a:solidFill>
              </a:uFill>
              <a:latin typeface="Arial"/>
              <a:ea typeface="Arial"/>
              <a:cs typeface="Arial"/>
              <a:sym typeface="Arial"/>
            </a:endParaRPr>
          </a:p>
          <a:p>
            <a:pPr marL="322563" marR="40638" lvl="1" indent="-81470" algn="l" defTabSz="910796">
              <a:lnSpc>
                <a:spcPct val="100000"/>
              </a:lnSpc>
              <a:spcBef>
                <a:spcPts val="492"/>
              </a:spcBef>
              <a:buClr>
                <a:srgbClr val="FFFFFF"/>
              </a:buClr>
              <a:buFontTx/>
              <a:buChar char="-"/>
              <a:tabLst/>
              <a:defRPr sz="1800"/>
            </a:pPr>
            <a:r>
              <a:rPr lang="en-US" sz="1700" dirty="0" smtClean="0">
                <a:solidFill>
                  <a:srgbClr val="FFFFFF"/>
                </a:solidFill>
                <a:uFill>
                  <a:solidFill>
                    <a:srgbClr val="FFFFFF"/>
                  </a:solidFill>
                </a:uFill>
                <a:latin typeface="Arial"/>
                <a:ea typeface="Arial"/>
                <a:cs typeface="Arial"/>
                <a:sym typeface="Arial"/>
              </a:rPr>
              <a:t>Conservative </a:t>
            </a:r>
            <a:r>
              <a:rPr lang="en-US" sz="1700" dirty="0" smtClean="0">
                <a:solidFill>
                  <a:srgbClr val="FFFFFF"/>
                </a:solidFill>
                <a:uFill>
                  <a:solidFill>
                    <a:srgbClr val="FFFFFF"/>
                  </a:solidFill>
                </a:uFill>
                <a:latin typeface="Arial"/>
                <a:ea typeface="Arial"/>
                <a:cs typeface="Arial"/>
                <a:sym typeface="Arial"/>
              </a:rPr>
              <a:t>backlash (fuel for KKK</a:t>
            </a:r>
            <a:r>
              <a:rPr lang="en-US" sz="1700" dirty="0" smtClean="0">
                <a:solidFill>
                  <a:srgbClr val="FFFFFF"/>
                </a:solidFill>
                <a:uFill>
                  <a:solidFill>
                    <a:srgbClr val="FFFFFF"/>
                  </a:solidFill>
                </a:uFill>
                <a:latin typeface="Arial"/>
                <a:ea typeface="Arial"/>
                <a:cs typeface="Arial"/>
                <a:sym typeface="Arial"/>
              </a:rPr>
              <a:t>)</a:t>
            </a:r>
          </a:p>
          <a:p>
            <a:pPr marL="322563" marR="40638" lvl="1" indent="-81470" algn="l" defTabSz="910796">
              <a:lnSpc>
                <a:spcPct val="100000"/>
              </a:lnSpc>
              <a:spcBef>
                <a:spcPts val="492"/>
              </a:spcBef>
              <a:buClr>
                <a:srgbClr val="FFFFFF"/>
              </a:buClr>
              <a:buFontTx/>
              <a:buChar char="-"/>
              <a:tabLst/>
              <a:defRPr sz="1800"/>
            </a:pPr>
            <a:r>
              <a:rPr lang="en-US" sz="1700" dirty="0" smtClean="0">
                <a:solidFill>
                  <a:srgbClr val="FFFFFF"/>
                </a:solidFill>
                <a:uFill>
                  <a:solidFill>
                    <a:srgbClr val="FFFFFF"/>
                  </a:solidFill>
                </a:uFill>
                <a:latin typeface="Arial"/>
                <a:ea typeface="Arial"/>
                <a:cs typeface="Arial"/>
                <a:sym typeface="Arial"/>
              </a:rPr>
              <a:t>Blue Laws become strictly enforced</a:t>
            </a:r>
          </a:p>
          <a:p>
            <a:pPr marL="322563" marR="40638" lvl="1" indent="-81470" algn="l" defTabSz="910796">
              <a:lnSpc>
                <a:spcPct val="100000"/>
              </a:lnSpc>
              <a:spcBef>
                <a:spcPts val="492"/>
              </a:spcBef>
              <a:buClr>
                <a:srgbClr val="FFFFFF"/>
              </a:buClr>
              <a:buFont typeface="Arial"/>
              <a:tabLst/>
              <a:defRPr sz="1800"/>
            </a:pPr>
            <a:endParaRPr sz="1700" dirty="0">
              <a:solidFill>
                <a:srgbClr val="FFFFFF"/>
              </a:solidFill>
              <a:uFill>
                <a:solidFill>
                  <a:srgbClr val="FFFFFF"/>
                </a:solidFill>
              </a:uFill>
              <a:latin typeface="Arial"/>
              <a:ea typeface="Arial"/>
              <a:cs typeface="Arial"/>
              <a:sym typeface="Arial"/>
            </a:endParaRPr>
          </a:p>
        </p:txBody>
      </p:sp>
      <p:sp>
        <p:nvSpPr>
          <p:cNvPr id="13" name="Shape 13"/>
          <p:cNvSpPr/>
          <p:nvPr/>
        </p:nvSpPr>
        <p:spPr>
          <a:xfrm>
            <a:off x="4035358" y="884339"/>
            <a:ext cx="5107782" cy="3902274"/>
          </a:xfrm>
          <a:prstGeom prst="roundRect">
            <a:avLst>
              <a:gd name="adj" fmla="val 3432"/>
            </a:avLst>
          </a:prstGeom>
          <a:solidFill>
            <a:srgbClr val="FCFFFC">
              <a:alpha val="16000"/>
            </a:srgbClr>
          </a:solidFill>
          <a:ln w="25400">
            <a:solidFill>
              <a:srgbClr val="FFFFFF"/>
            </a:solidFill>
            <a:round/>
          </a:ln>
          <a:effectLst>
            <a:outerShdw blurRad="63500" dir="2700000" rotWithShape="0">
              <a:srgbClr val="000000"/>
            </a:outerShdw>
          </a:effectLst>
        </p:spPr>
        <p:txBody>
          <a:bodyPr lIns="35717" tIns="35717" rIns="35717" bIns="35717" anchor="ctr"/>
          <a:lstStyle/>
          <a:p>
            <a:pPr marL="40638" marR="40638" algn="l" defTabSz="910796">
              <a:lnSpc>
                <a:spcPct val="100000"/>
              </a:lnSpc>
              <a:tabLst/>
              <a:defRPr sz="3000">
                <a:solidFill>
                  <a:srgbClr val="FFFFFF"/>
                </a:solidFill>
                <a:uFill>
                  <a:solidFill>
                    <a:srgbClr val="FFFFFF"/>
                  </a:solidFill>
                </a:uFill>
                <a:latin typeface="Verdana"/>
                <a:ea typeface="Verdana"/>
                <a:cs typeface="Verdana"/>
                <a:sym typeface="Verdana"/>
              </a:defRPr>
            </a:pPr>
            <a:endParaRPr dirty="0"/>
          </a:p>
        </p:txBody>
      </p:sp>
      <p:pic>
        <p:nvPicPr>
          <p:cNvPr id="14" name="al_capone_double.jpg"/>
          <p:cNvPicPr/>
          <p:nvPr/>
        </p:nvPicPr>
        <p:blipFill>
          <a:blip r:embed="rId4">
            <a:extLst/>
          </a:blip>
          <a:srcRect l="1405" t="6323" r="3831" b="8665"/>
          <a:stretch>
            <a:fillRect/>
          </a:stretch>
        </p:blipFill>
        <p:spPr>
          <a:xfrm>
            <a:off x="4198185" y="1205808"/>
            <a:ext cx="4817725" cy="3241477"/>
          </a:xfrm>
          <a:prstGeom prst="rect">
            <a:avLst/>
          </a:prstGeom>
          <a:ln w="12700">
            <a:miter lim="400000"/>
          </a:ln>
          <a:effectLst>
            <a:outerShdw blurRad="63500" dir="2700000" rotWithShape="0">
              <a:srgbClr val="FFFFFF"/>
            </a:outerShdw>
          </a:effectLst>
        </p:spPr>
      </p:pic>
      <p:sp>
        <p:nvSpPr>
          <p:cNvPr id="15" name="Shape 15"/>
          <p:cNvSpPr/>
          <p:nvPr/>
        </p:nvSpPr>
        <p:spPr>
          <a:xfrm>
            <a:off x="-53578" y="98227"/>
            <a:ext cx="9242227" cy="1023357"/>
          </a:xfrm>
          <a:prstGeom prst="rect">
            <a:avLst/>
          </a:prstGeom>
          <a:ln w="12700">
            <a:miter lim="400000"/>
          </a:ln>
          <a:effectLst>
            <a:outerShdw blurRad="152400" dist="12700" dir="16080000" rotWithShape="0">
              <a:srgbClr val="000000"/>
            </a:outerShdw>
          </a:effectLst>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0" tIns="0" rIns="0" bIns="0">
            <a:spAutoFit/>
          </a:bodyPr>
          <a:lstStyle>
            <a:lvl1pPr marL="165100" algn="l">
              <a:lnSpc>
                <a:spcPts val="8400"/>
              </a:lnSpc>
              <a:tabLst>
                <a:tab pos="165100" algn="l"/>
                <a:tab pos="508000" algn="l"/>
                <a:tab pos="1016000" algn="l"/>
                <a:tab pos="1511300" algn="l"/>
                <a:tab pos="2019300" algn="l"/>
                <a:tab pos="2527300" algn="l"/>
                <a:tab pos="3035300" algn="l"/>
                <a:tab pos="3543300" algn="l"/>
                <a:tab pos="4051300" algn="l"/>
                <a:tab pos="4546600" algn="l"/>
                <a:tab pos="5054600" algn="l"/>
                <a:tab pos="5562600" algn="l"/>
                <a:tab pos="6070600" algn="l"/>
                <a:tab pos="14554200" algn="l"/>
              </a:tabLst>
              <a:defRPr sz="7000">
                <a:solidFill>
                  <a:srgbClr val="FFFFFF"/>
                </a:solidFill>
                <a:effectLst>
                  <a:outerShdw blurRad="152400" dist="12700" dir="16080000" rotWithShape="0">
                    <a:srgbClr val="000000"/>
                  </a:outerShdw>
                </a:effectLst>
                <a:latin typeface="Arial"/>
                <a:ea typeface="Arial"/>
                <a:cs typeface="Arial"/>
                <a:sym typeface="Arial"/>
              </a:defRPr>
            </a:lvl1pPr>
          </a:lstStyle>
          <a:p>
            <a:pPr lvl="0">
              <a:defRPr sz="1800">
                <a:solidFill>
                  <a:srgbClr val="000000"/>
                </a:solidFill>
                <a:effectLst/>
              </a:defRPr>
            </a:pPr>
            <a:r>
              <a:rPr sz="4900" dirty="0"/>
              <a:t>II. Cultural Conflicts</a:t>
            </a:r>
          </a:p>
        </p:txBody>
      </p:sp>
      <p:sp>
        <p:nvSpPr>
          <p:cNvPr id="16" name="Shape 16">
            <a:hlinkClick r:id="rId5"/>
          </p:cNvPr>
          <p:cNvSpPr/>
          <p:nvPr/>
        </p:nvSpPr>
        <p:spPr>
          <a:xfrm>
            <a:off x="4446984" y="6054328"/>
            <a:ext cx="613847" cy="5804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23C3D"/>
          </a:solidFill>
          <a:ln w="12700">
            <a:solidFill/>
            <a:miter lim="400000"/>
          </a:ln>
          <a:effectLst>
            <a:outerShdw blurRad="473939" dir="5400000" rotWithShape="0">
              <a:srgbClr val="FFFFFF"/>
            </a:outerShdw>
          </a:effectLst>
        </p:spPr>
        <p:txBody>
          <a:bodyPr lIns="0" tIns="0" rIns="0" bIns="0" anchor="ctr"/>
          <a:lstStyle/>
          <a:p>
            <a:pPr>
              <a:tabLst>
                <a:tab pos="357175" algn="l"/>
                <a:tab pos="714350" algn="l"/>
                <a:tab pos="1062595" algn="l"/>
                <a:tab pos="1419770" algn="l"/>
                <a:tab pos="1776945" algn="l"/>
                <a:tab pos="2134119" algn="l"/>
                <a:tab pos="2491294" algn="l"/>
                <a:tab pos="2848469" algn="l"/>
                <a:tab pos="3196714" algn="l"/>
                <a:tab pos="3553889" algn="l"/>
                <a:tab pos="3911064" algn="l"/>
                <a:tab pos="4268239" algn="l"/>
              </a:tabLst>
              <a:defRPr>
                <a:effectLst>
                  <a:outerShdw blurRad="38100" dist="12700" dir="5400000" rotWithShape="0">
                    <a:srgbClr val="000000">
                      <a:alpha val="50000"/>
                    </a:srgbClr>
                  </a:outerShdw>
                </a:effectLst>
              </a:defRPr>
            </a:pPr>
            <a:endParaRPr dirty="0"/>
          </a:p>
        </p:txBody>
      </p:sp>
      <p:sp>
        <p:nvSpPr>
          <p:cNvPr id="17" name="Shape 36"/>
          <p:cNvSpPr/>
          <p:nvPr/>
        </p:nvSpPr>
        <p:spPr>
          <a:xfrm>
            <a:off x="304800" y="228600"/>
            <a:ext cx="8115300" cy="806631"/>
          </a:xfrm>
          <a:prstGeom prst="rect">
            <a:avLst/>
          </a:prstGeom>
          <a:ln w="12700">
            <a:miter lim="400000"/>
          </a:ln>
          <a:effectLst>
            <a:outerShdw blurRad="152400" dist="12700" dir="16080000" rotWithShape="0">
              <a:srgbClr val="000000"/>
            </a:outerShdw>
          </a:effectLst>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spAutoFit/>
          </a:bodyPr>
          <a:lstStyle>
            <a:lvl1pPr marL="114300" algn="l">
              <a:lnSpc>
                <a:spcPts val="63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 pos="10236200" algn="l"/>
              </a:tabLst>
              <a:defRPr sz="5200">
                <a:solidFill>
                  <a:srgbClr val="FFFFFF"/>
                </a:solidFill>
                <a:effectLst>
                  <a:outerShdw blurRad="152400" dist="12700" dir="16080000" rotWithShape="0">
                    <a:srgbClr val="000000"/>
                  </a:outerShdw>
                </a:effectLst>
                <a:latin typeface="Arial"/>
                <a:ea typeface="Arial"/>
                <a:cs typeface="Arial"/>
                <a:sym typeface="Arial"/>
              </a:defRPr>
            </a:lvl1pPr>
          </a:lstStyle>
          <a:p>
            <a:pPr lvl="0">
              <a:defRPr sz="1800">
                <a:solidFill>
                  <a:srgbClr val="000000"/>
                </a:solidFill>
                <a:effectLst/>
              </a:defRPr>
            </a:pPr>
            <a:r>
              <a:rPr lang="en-US" sz="5200" dirty="0" smtClean="0">
                <a:solidFill>
                  <a:srgbClr val="FFFFFF"/>
                </a:solidFill>
                <a:effectLst>
                  <a:outerShdw blurRad="152400" dist="12700" dir="16080000" rotWithShape="0">
                    <a:srgbClr val="000000"/>
                  </a:outerShdw>
                </a:effectLst>
              </a:rPr>
              <a:t>5. Prohibition</a:t>
            </a:r>
            <a:endParaRPr sz="5200" dirty="0">
              <a:solidFill>
                <a:srgbClr val="FFFFFF"/>
              </a:solidFill>
              <a:effectLst>
                <a:outerShdw blurRad="152400" dist="12700" dir="16080000" rotWithShape="0">
                  <a:srgbClr val="000000"/>
                </a:outerShdw>
              </a:effectLst>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300">
        <p14:pan/>
      </p:transition>
    </mc:Choice>
    <mc:Fallback>
      <mp:transition xmlns:mp="http://schemas.microsoft.com/office/mac/powerpoint/2008/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iterate>
                                    <p:tmAbs val="0"/>
                                  </p:iterate>
                                  <p:childTnLst>
                                    <p:set>
                                      <p:cBhvr>
                                        <p:cTn id="6" fill="hold"/>
                                        <p:tgtEl>
                                          <p:spTgt spid="11"/>
                                        </p:tgtEl>
                                        <p:attrNameLst>
                                          <p:attrName>style.visibility</p:attrName>
                                        </p:attrNameLst>
                                      </p:cBhvr>
                                      <p:to>
                                        <p:strVal val="visible"/>
                                      </p:to>
                                    </p:set>
                                    <p:animEffect transition="in" filter="wipe(up)">
                                      <p:cBhvr>
                                        <p:cTn id="7" dur="1000"/>
                                        <p:tgtEl>
                                          <p:spTgt spid="11"/>
                                        </p:tgtEl>
                                      </p:cBhvr>
                                    </p:animEffect>
                                  </p:childTnLst>
                                </p:cTn>
                              </p:par>
                              <p:par>
                                <p:cTn id="8" presetID="22" presetClass="entr" presetSubtype="1" fill="hold" grpId="0" nodeType="withEffect">
                                  <p:stCondLst>
                                    <p:cond delay="0"/>
                                  </p:stCondLst>
                                  <p:iterate>
                                    <p:tmAbs val="0"/>
                                  </p:iterate>
                                  <p:childTnLst>
                                    <p:set>
                                      <p:cBhvr>
                                        <p:cTn id="9" fill="hold"/>
                                        <p:tgtEl>
                                          <p:spTgt spid="12"/>
                                        </p:tgtEl>
                                        <p:attrNameLst>
                                          <p:attrName>style.visibility</p:attrName>
                                        </p:attrNameLst>
                                      </p:cBhvr>
                                      <p:to>
                                        <p:strVal val="visible"/>
                                      </p:to>
                                    </p:set>
                                    <p:animEffect transition="in" filter="wipe(up)">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0" fill="hold"/>
                                        <p:tgtEl>
                                          <p:spTgt spid="14"/>
                                        </p:tgtEl>
                                        <p:attrNameLst>
                                          <p:attrName>ppt_w</p:attrName>
                                        </p:attrNameLst>
                                      </p:cBhvr>
                                      <p:tavLst>
                                        <p:tav tm="0" fmla="#ppt_w*sin(2.5*pi*$)">
                                          <p:val>
                                            <p:fltVal val="0"/>
                                          </p:val>
                                        </p:tav>
                                        <p:tav tm="100000">
                                          <p:val>
                                            <p:fltVal val="1"/>
                                          </p:val>
                                        </p:tav>
                                      </p:tavLst>
                                    </p:anim>
                                    <p:anim calcmode="lin" valueType="num">
                                      <p:cBhvr>
                                        <p:cTn id="16" dur="5000" fill="hold"/>
                                        <p:tgtEl>
                                          <p:spTgt spid="14"/>
                                        </p:tgtEl>
                                        <p:attrNameLst>
                                          <p:attrName>ppt_h</p:attrName>
                                        </p:attrNameLst>
                                      </p:cBhvr>
                                      <p:tavLst>
                                        <p:tav tm="0">
                                          <p:val>
                                            <p:strVal val="#ppt_h"/>
                                          </p:val>
                                        </p:tav>
                                        <p:tav tm="100000">
                                          <p:val>
                                            <p:strVal val="#ppt_h"/>
                                          </p:val>
                                        </p:tav>
                                      </p:tavLst>
                                    </p:anim>
                                  </p:childTnLst>
                                </p:cTn>
                              </p:par>
                              <p:par>
                                <p:cTn id="17" presetID="19"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0" fill="hold"/>
                                        <p:tgtEl>
                                          <p:spTgt spid="13"/>
                                        </p:tgtEl>
                                        <p:attrNameLst>
                                          <p:attrName>ppt_w</p:attrName>
                                        </p:attrNameLst>
                                      </p:cBhvr>
                                      <p:tavLst>
                                        <p:tav tm="0" fmla="#ppt_w*sin(2.5*pi*$)">
                                          <p:val>
                                            <p:fltVal val="0"/>
                                          </p:val>
                                        </p:tav>
                                        <p:tav tm="100000">
                                          <p:val>
                                            <p:fltVal val="1"/>
                                          </p:val>
                                        </p:tav>
                                      </p:tavLst>
                                    </p:anim>
                                    <p:anim calcmode="lin" valueType="num">
                                      <p:cBhvr>
                                        <p:cTn id="20" dur="5000" fill="hold"/>
                                        <p:tgtEl>
                                          <p:spTgt spid="13"/>
                                        </p:tgtEl>
                                        <p:attrNameLst>
                                          <p:attrName>ppt_h</p:attrName>
                                        </p:attrNameLst>
                                      </p:cBhvr>
                                      <p:tavLst>
                                        <p:tav tm="0">
                                          <p:val>
                                            <p:strVal val="#ppt_h"/>
                                          </p:val>
                                        </p:tav>
                                        <p:tav tm="100000">
                                          <p:val>
                                            <p:strVal val="#ppt_h"/>
                                          </p:val>
                                        </p:tav>
                                      </p:tavLst>
                                    </p:anim>
                                  </p:childTnLst>
                                </p:cTn>
                              </p:par>
                              <p:par>
                                <p:cTn id="21" presetID="9" presetClass="entr" presetSubtype="0" fill="hold" grpId="0" nodeType="withEffect">
                                  <p:stCondLst>
                                    <p:cond delay="0"/>
                                  </p:stCondLst>
                                  <p:iterate type="lt">
                                    <p:tmAbs val="0"/>
                                  </p:iterate>
                                  <p:childTnLst>
                                    <p:set>
                                      <p:cBhvr>
                                        <p:cTn id="22" fill="hold"/>
                                        <p:tgtEl>
                                          <p:spTgt spid="17"/>
                                        </p:tgtEl>
                                        <p:attrNameLst>
                                          <p:attrName>style.visibility</p:attrName>
                                        </p:attrNameLst>
                                      </p:cBhvr>
                                      <p:to>
                                        <p:strVal val="visible"/>
                                      </p:to>
                                    </p:set>
                                    <p:animEffect transition="in" filter="dissolve">
                                      <p:cBhvr>
                                        <p:cTn id="23" dur="1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dvAuto="0"/>
      <p:bldP spid="12" grpId="0" animBg="1" advAuto="0"/>
      <p:bldP spid="13" grpId="0" animBg="1"/>
      <p:bldP spid="17" grpId="0" animBg="1" advAuto="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rohibition.png"/>
          <p:cNvPicPr/>
          <p:nvPr/>
        </p:nvPicPr>
        <p:blipFill>
          <a:blip r:embed="rId4">
            <a:extLst/>
          </a:blip>
          <a:stretch>
            <a:fillRect/>
          </a:stretch>
        </p:blipFill>
        <p:spPr>
          <a:xfrm>
            <a:off x="-8930" y="68263"/>
            <a:ext cx="9804797" cy="7009805"/>
          </a:xfrm>
          <a:prstGeom prst="rect">
            <a:avLst/>
          </a:prstGeom>
          <a:ln w="12700">
            <a:miter lim="400000"/>
          </a:ln>
        </p:spPr>
      </p:pic>
      <p:sp>
        <p:nvSpPr>
          <p:cNvPr id="8" name="Shape 8"/>
          <p:cNvSpPr/>
          <p:nvPr/>
        </p:nvSpPr>
        <p:spPr>
          <a:xfrm>
            <a:off x="-8930" y="-89297"/>
            <a:ext cx="9179719" cy="1134070"/>
          </a:xfrm>
          <a:prstGeom prst="rect">
            <a:avLst/>
          </a:prstGeom>
          <a:solidFill>
            <a:srgbClr val="020202"/>
          </a:solidFill>
          <a:ln w="12700">
            <a:solidFill/>
            <a:miter lim="400000"/>
          </a:ln>
        </p:spPr>
        <p:txBody>
          <a:bodyPr lIns="0" tIns="0" rIns="0" bIns="0" anchor="ctr"/>
          <a:lstStyle/>
          <a:p>
            <a:pPr>
              <a:tabLst>
                <a:tab pos="357175" algn="l"/>
                <a:tab pos="714350" algn="l"/>
                <a:tab pos="1062595" algn="l"/>
                <a:tab pos="1419770" algn="l"/>
                <a:tab pos="1776945" algn="l"/>
                <a:tab pos="2134119" algn="l"/>
                <a:tab pos="2491294" algn="l"/>
                <a:tab pos="2848469" algn="l"/>
                <a:tab pos="3196714" algn="l"/>
                <a:tab pos="3553889" algn="l"/>
                <a:tab pos="3911064" algn="l"/>
                <a:tab pos="4268239" algn="l"/>
              </a:tabLst>
              <a:defRPr>
                <a:effectLst>
                  <a:outerShdw blurRad="38100" dist="12700" dir="5400000" rotWithShape="0">
                    <a:srgbClr val="000000">
                      <a:alpha val="50000"/>
                    </a:srgbClr>
                  </a:outerShdw>
                </a:effectLst>
              </a:defRPr>
            </a:pPr>
            <a:endParaRPr dirty="0"/>
          </a:p>
        </p:txBody>
      </p:sp>
      <p:sp>
        <p:nvSpPr>
          <p:cNvPr id="9" name="Shape 9"/>
          <p:cNvSpPr/>
          <p:nvPr/>
        </p:nvSpPr>
        <p:spPr>
          <a:xfrm>
            <a:off x="-53578" y="89297"/>
            <a:ext cx="9242227" cy="1023357"/>
          </a:xfrm>
          <a:prstGeom prst="rect">
            <a:avLst/>
          </a:prstGeom>
          <a:ln w="12700">
            <a:miter lim="400000"/>
          </a:ln>
          <a:effectLst>
            <a:outerShdw blurRad="152400" dist="12700" dir="16080000" rotWithShape="0">
              <a:srgbClr val="000000"/>
            </a:outerShdw>
          </a:effectLst>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0" tIns="0" rIns="0" bIns="0">
            <a:spAutoFit/>
          </a:bodyPr>
          <a:lstStyle>
            <a:lvl1pPr marL="165100" algn="l">
              <a:lnSpc>
                <a:spcPts val="8400"/>
              </a:lnSpc>
              <a:tabLst>
                <a:tab pos="165100" algn="l"/>
                <a:tab pos="508000" algn="l"/>
                <a:tab pos="1016000" algn="l"/>
                <a:tab pos="1511300" algn="l"/>
                <a:tab pos="2019300" algn="l"/>
                <a:tab pos="2527300" algn="l"/>
                <a:tab pos="3035300" algn="l"/>
                <a:tab pos="3543300" algn="l"/>
                <a:tab pos="4051300" algn="l"/>
                <a:tab pos="4546600" algn="l"/>
                <a:tab pos="5054600" algn="l"/>
                <a:tab pos="5562600" algn="l"/>
                <a:tab pos="6070600" algn="l"/>
                <a:tab pos="14554200" algn="l"/>
              </a:tabLst>
              <a:defRPr sz="7000">
                <a:solidFill>
                  <a:srgbClr val="FFFFFF"/>
                </a:solidFill>
                <a:effectLst>
                  <a:outerShdw blurRad="152400" dist="12700" dir="16080000" rotWithShape="0">
                    <a:srgbClr val="000000"/>
                  </a:outerShdw>
                </a:effectLst>
                <a:latin typeface="Arial"/>
                <a:ea typeface="Arial"/>
                <a:cs typeface="Arial"/>
                <a:sym typeface="Arial"/>
              </a:defRPr>
            </a:lvl1pPr>
          </a:lstStyle>
          <a:p>
            <a:pPr lvl="0">
              <a:defRPr sz="1800">
                <a:solidFill>
                  <a:srgbClr val="000000"/>
                </a:solidFill>
                <a:effectLst/>
              </a:defRPr>
            </a:pPr>
            <a:r>
              <a:rPr sz="4900" dirty="0"/>
              <a:t>II. Cultural Conflicts</a:t>
            </a:r>
          </a:p>
        </p:txBody>
      </p:sp>
      <p:sp>
        <p:nvSpPr>
          <p:cNvPr id="10" name="Shape 10"/>
          <p:cNvSpPr/>
          <p:nvPr/>
        </p:nvSpPr>
        <p:spPr>
          <a:xfrm>
            <a:off x="-8930" y="5777508"/>
            <a:ext cx="9179719" cy="1134070"/>
          </a:xfrm>
          <a:prstGeom prst="rect">
            <a:avLst/>
          </a:prstGeom>
          <a:solidFill>
            <a:srgbClr val="020202"/>
          </a:solidFill>
          <a:ln w="12700">
            <a:solidFill/>
            <a:miter lim="400000"/>
          </a:ln>
        </p:spPr>
        <p:txBody>
          <a:bodyPr lIns="0" tIns="0" rIns="0" bIns="0" anchor="ctr"/>
          <a:lstStyle/>
          <a:p>
            <a:pPr>
              <a:tabLst>
                <a:tab pos="357175" algn="l"/>
                <a:tab pos="714350" algn="l"/>
                <a:tab pos="1062595" algn="l"/>
                <a:tab pos="1419770" algn="l"/>
                <a:tab pos="1776945" algn="l"/>
                <a:tab pos="2134119" algn="l"/>
                <a:tab pos="2491294" algn="l"/>
                <a:tab pos="2848469" algn="l"/>
                <a:tab pos="3196714" algn="l"/>
                <a:tab pos="3553889" algn="l"/>
                <a:tab pos="3911064" algn="l"/>
                <a:tab pos="4268239" algn="l"/>
              </a:tabLst>
              <a:defRPr>
                <a:effectLst>
                  <a:outerShdw blurRad="38100" dist="12700" dir="5400000" rotWithShape="0">
                    <a:srgbClr val="000000">
                      <a:alpha val="50000"/>
                    </a:srgbClr>
                  </a:outerShdw>
                </a:effectLst>
              </a:defRPr>
            </a:pPr>
            <a:endParaRPr dirty="0"/>
          </a:p>
        </p:txBody>
      </p:sp>
      <p:sp>
        <p:nvSpPr>
          <p:cNvPr id="11" name="Shape 11"/>
          <p:cNvSpPr/>
          <p:nvPr/>
        </p:nvSpPr>
        <p:spPr>
          <a:xfrm>
            <a:off x="0" y="2518172"/>
            <a:ext cx="4295180" cy="4214813"/>
          </a:xfrm>
          <a:prstGeom prst="rect">
            <a:avLst/>
          </a:prstGeom>
          <a:solidFill>
            <a:srgbClr val="020202"/>
          </a:solidFill>
          <a:ln w="12700">
            <a:solidFill/>
            <a:miter lim="400000"/>
          </a:ln>
          <a:effectLst>
            <a:outerShdw blurRad="241300" dist="12700" dir="16080000" rotWithShape="0">
              <a:srgbClr val="FFFFFF"/>
            </a:outerShdw>
          </a:effectLst>
        </p:spPr>
        <p:txBody>
          <a:bodyPr lIns="0" tIns="0" rIns="0" bIns="0" anchor="ctr"/>
          <a:lstStyle/>
          <a:p>
            <a:pPr>
              <a:tabLst>
                <a:tab pos="357175" algn="l"/>
                <a:tab pos="714350" algn="l"/>
                <a:tab pos="1062595" algn="l"/>
                <a:tab pos="1419770" algn="l"/>
                <a:tab pos="1776945" algn="l"/>
                <a:tab pos="2134119" algn="l"/>
                <a:tab pos="2491294" algn="l"/>
                <a:tab pos="2848469" algn="l"/>
                <a:tab pos="3196714" algn="l"/>
                <a:tab pos="3553889" algn="l"/>
                <a:tab pos="3911064" algn="l"/>
                <a:tab pos="4268239" algn="l"/>
              </a:tabLst>
              <a:defRPr>
                <a:effectLst>
                  <a:outerShdw blurRad="38100" dist="12700" dir="5400000" rotWithShape="0">
                    <a:srgbClr val="000000">
                      <a:alpha val="50000"/>
                    </a:srgbClr>
                  </a:outerShdw>
                </a:effectLst>
              </a:defRPr>
            </a:pPr>
            <a:endParaRPr dirty="0"/>
          </a:p>
        </p:txBody>
      </p:sp>
      <p:sp>
        <p:nvSpPr>
          <p:cNvPr id="12" name="Shape 12"/>
          <p:cNvSpPr/>
          <p:nvPr/>
        </p:nvSpPr>
        <p:spPr>
          <a:xfrm>
            <a:off x="80367" y="2580680"/>
            <a:ext cx="3964781" cy="3703577"/>
          </a:xfrm>
          <a:prstGeom prst="rect">
            <a:avLst/>
          </a:prstGeom>
          <a:ln w="12700">
            <a:miter lim="400000"/>
          </a:ln>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0" tIns="0" rIns="0" bIns="0">
            <a:spAutoFit/>
          </a:bodyPr>
          <a:lstStyle/>
          <a:p>
            <a:pPr marL="322563" marR="40638" indent="-322563" algn="l" defTabSz="910796">
              <a:lnSpc>
                <a:spcPct val="100000"/>
              </a:lnSpc>
              <a:spcBef>
                <a:spcPts val="492"/>
              </a:spcBef>
              <a:buClr>
                <a:srgbClr val="FFFFFF"/>
              </a:buClr>
              <a:buFont typeface="Arial"/>
              <a:tabLst/>
              <a:defRPr sz="1800"/>
            </a:pPr>
            <a:r>
              <a:rPr lang="en-US" sz="1700" b="1" spc="-135" dirty="0" smtClean="0">
                <a:solidFill>
                  <a:srgbClr val="FFFFFF"/>
                </a:solidFill>
                <a:uFill>
                  <a:solidFill>
                    <a:srgbClr val="FFFFFF"/>
                  </a:solidFill>
                </a:uFill>
                <a:latin typeface="Arial"/>
                <a:ea typeface="Arial"/>
                <a:cs typeface="Arial"/>
                <a:sym typeface="Arial"/>
              </a:rPr>
              <a:t>A. </a:t>
            </a:r>
            <a:r>
              <a:rPr lang="en-US" sz="1700" spc="-135" dirty="0" smtClean="0">
                <a:solidFill>
                  <a:srgbClr val="FFFFFF"/>
                </a:solidFill>
                <a:uFill>
                  <a:solidFill>
                    <a:srgbClr val="FFFFFF"/>
                  </a:solidFill>
                </a:uFill>
                <a:latin typeface="Arial"/>
                <a:ea typeface="Arial"/>
                <a:cs typeface="Arial"/>
                <a:sym typeface="Arial"/>
              </a:rPr>
              <a:t> </a:t>
            </a:r>
            <a:r>
              <a:rPr lang="en-US" sz="1700" b="1" spc="-135" dirty="0" smtClean="0">
                <a:solidFill>
                  <a:srgbClr val="FFFFFF"/>
                </a:solidFill>
                <a:uFill>
                  <a:solidFill>
                    <a:srgbClr val="FFFFFF"/>
                  </a:solidFill>
                </a:uFill>
                <a:latin typeface="Arial"/>
                <a:ea typeface="Arial"/>
                <a:cs typeface="Arial"/>
                <a:sym typeface="Arial"/>
              </a:rPr>
              <a:t>Prohibition - 18th Amendment</a:t>
            </a:r>
            <a:endParaRPr lang="en-US" sz="1700" b="1" dirty="0" smtClean="0">
              <a:solidFill>
                <a:srgbClr val="FFFFFF"/>
              </a:solidFill>
              <a:uFill>
                <a:solidFill>
                  <a:srgbClr val="FFFFFF"/>
                </a:solidFill>
              </a:uFill>
              <a:latin typeface="Arial"/>
              <a:ea typeface="Arial"/>
              <a:cs typeface="Arial"/>
              <a:sym typeface="Arial"/>
            </a:endParaRPr>
          </a:p>
          <a:p>
            <a:pPr marL="322563" marR="40638" indent="-322563" algn="l" defTabSz="910796">
              <a:lnSpc>
                <a:spcPct val="100000"/>
              </a:lnSpc>
              <a:spcBef>
                <a:spcPts val="492"/>
              </a:spcBef>
              <a:buClr>
                <a:srgbClr val="FFFFFF"/>
              </a:buClr>
              <a:buFont typeface="Arial"/>
              <a:tabLst/>
              <a:defRPr sz="1800"/>
            </a:pPr>
            <a:r>
              <a:rPr lang="en-US" sz="1700" dirty="0" smtClean="0">
                <a:solidFill>
                  <a:srgbClr val="FFFFFF"/>
                </a:solidFill>
                <a:uFill>
                  <a:solidFill>
                    <a:srgbClr val="FFFFFF"/>
                  </a:solidFill>
                </a:uFill>
                <a:latin typeface="Arial"/>
                <a:ea typeface="Arial"/>
                <a:cs typeface="Arial"/>
                <a:sym typeface="Arial"/>
              </a:rPr>
              <a:t>  - </a:t>
            </a:r>
            <a:r>
              <a:rPr lang="en-US" sz="1700" b="1" dirty="0" smtClean="0">
                <a:solidFill>
                  <a:srgbClr val="FFFFFF"/>
                </a:solidFill>
                <a:uFill>
                  <a:solidFill>
                    <a:srgbClr val="FFFFFF"/>
                  </a:solidFill>
                </a:uFill>
                <a:latin typeface="Arial"/>
                <a:ea typeface="Arial"/>
                <a:cs typeface="Arial"/>
                <a:sym typeface="Arial"/>
              </a:rPr>
              <a:t>Epic failure</a:t>
            </a:r>
            <a:endParaRPr lang="en-US" sz="1700" dirty="0" smtClean="0">
              <a:solidFill>
                <a:srgbClr val="FFFFFF"/>
              </a:solidFill>
              <a:uFill>
                <a:solidFill>
                  <a:srgbClr val="FFFFFF"/>
                </a:solidFill>
              </a:uFill>
              <a:latin typeface="Arial"/>
              <a:ea typeface="Arial"/>
              <a:cs typeface="Arial"/>
              <a:sym typeface="Arial"/>
            </a:endParaRPr>
          </a:p>
          <a:p>
            <a:pPr marL="322563" marR="40638" indent="-322563" algn="l" defTabSz="910796">
              <a:lnSpc>
                <a:spcPct val="100000"/>
              </a:lnSpc>
              <a:spcBef>
                <a:spcPts val="492"/>
              </a:spcBef>
              <a:buClr>
                <a:srgbClr val="FFFFFF"/>
              </a:buClr>
              <a:buFont typeface="Arial"/>
              <a:tabLst/>
              <a:defRPr sz="1800"/>
            </a:pPr>
            <a:r>
              <a:rPr lang="en-US" sz="1700" dirty="0" smtClean="0">
                <a:solidFill>
                  <a:srgbClr val="FFFFFF"/>
                </a:solidFill>
                <a:uFill>
                  <a:solidFill>
                    <a:srgbClr val="FFFFFF"/>
                  </a:solidFill>
                </a:uFill>
                <a:latin typeface="Arial"/>
                <a:ea typeface="Arial"/>
                <a:cs typeface="Arial"/>
                <a:sym typeface="Arial"/>
              </a:rPr>
              <a:t>    - enforcers understaffed, underpaid - open to bribery</a:t>
            </a:r>
          </a:p>
          <a:p>
            <a:pPr marL="322563" marR="40638" indent="-322563" algn="l" defTabSz="910796">
              <a:lnSpc>
                <a:spcPct val="100000"/>
              </a:lnSpc>
              <a:spcBef>
                <a:spcPts val="492"/>
              </a:spcBef>
              <a:buClr>
                <a:srgbClr val="FFFFFF"/>
              </a:buClr>
              <a:buFont typeface="Arial"/>
              <a:tabLst/>
              <a:defRPr sz="1800"/>
            </a:pPr>
            <a:r>
              <a:rPr lang="en-US" sz="1700" dirty="0" smtClean="0">
                <a:solidFill>
                  <a:srgbClr val="FFFFFF"/>
                </a:solidFill>
                <a:uFill>
                  <a:solidFill>
                    <a:srgbClr val="FFFFFF"/>
                  </a:solidFill>
                </a:uFill>
                <a:latin typeface="Arial"/>
                <a:ea typeface="Arial"/>
                <a:cs typeface="Arial"/>
                <a:sym typeface="Arial"/>
              </a:rPr>
              <a:t>  - </a:t>
            </a:r>
            <a:r>
              <a:rPr lang="en-US" sz="1700" u="sng" dirty="0" err="1" smtClean="0">
                <a:solidFill>
                  <a:srgbClr val="FFFFFF"/>
                </a:solidFill>
                <a:uFill>
                  <a:solidFill>
                    <a:srgbClr val="FFFFFF"/>
                  </a:solidFill>
                </a:uFill>
                <a:latin typeface="Arial"/>
                <a:ea typeface="Arial"/>
                <a:cs typeface="Arial"/>
                <a:sym typeface="Arial"/>
              </a:rPr>
              <a:t>Speakeasies</a:t>
            </a:r>
            <a:r>
              <a:rPr lang="en-US" sz="1700" dirty="0" err="1" smtClean="0">
                <a:solidFill>
                  <a:srgbClr val="FFFFFF"/>
                </a:solidFill>
                <a:uFill>
                  <a:solidFill>
                    <a:srgbClr val="FFFFFF"/>
                  </a:solidFill>
                </a:uFill>
                <a:latin typeface="Arial"/>
                <a:ea typeface="Arial"/>
                <a:cs typeface="Arial"/>
                <a:sym typeface="Arial"/>
              </a:rPr>
              <a:t>(bars</a:t>
            </a:r>
            <a:r>
              <a:rPr lang="en-US" sz="1700" dirty="0" smtClean="0">
                <a:solidFill>
                  <a:srgbClr val="FFFFFF"/>
                </a:solidFill>
                <a:uFill>
                  <a:solidFill>
                    <a:srgbClr val="FFFFFF"/>
                  </a:solidFill>
                </a:uFill>
                <a:latin typeface="Arial"/>
                <a:ea typeface="Arial"/>
                <a:cs typeface="Arial"/>
                <a:sym typeface="Arial"/>
              </a:rPr>
              <a:t>) &amp; bootleggers supplied liquor</a:t>
            </a:r>
          </a:p>
          <a:p>
            <a:pPr marL="322563" marR="40638" indent="-322563" algn="l" defTabSz="910796">
              <a:lnSpc>
                <a:spcPct val="100000"/>
              </a:lnSpc>
              <a:spcBef>
                <a:spcPts val="492"/>
              </a:spcBef>
              <a:buClr>
                <a:srgbClr val="FFFFFF"/>
              </a:buClr>
              <a:buFont typeface="Arial"/>
              <a:tabLst/>
              <a:defRPr sz="1800"/>
            </a:pPr>
            <a:r>
              <a:rPr lang="en-US" sz="1700" dirty="0" smtClean="0">
                <a:solidFill>
                  <a:srgbClr val="FFFFFF"/>
                </a:solidFill>
                <a:uFill>
                  <a:solidFill>
                    <a:srgbClr val="FFFFFF"/>
                  </a:solidFill>
                </a:uFill>
                <a:latin typeface="Arial"/>
                <a:ea typeface="Arial"/>
                <a:cs typeface="Arial"/>
                <a:sym typeface="Arial"/>
              </a:rPr>
              <a:t>  - 21st Am. Ends prohibition (1933)</a:t>
            </a:r>
          </a:p>
          <a:p>
            <a:pPr marL="322563" marR="40638" indent="-322563" algn="l" defTabSz="910796">
              <a:lnSpc>
                <a:spcPct val="100000"/>
              </a:lnSpc>
              <a:spcBef>
                <a:spcPts val="492"/>
              </a:spcBef>
              <a:buClr>
                <a:srgbClr val="FFFFFF"/>
              </a:buClr>
              <a:buFont typeface="Arial"/>
              <a:tabLst/>
              <a:defRPr sz="1800"/>
            </a:pPr>
            <a:r>
              <a:rPr lang="en-US" sz="1700" b="1" dirty="0" smtClean="0">
                <a:solidFill>
                  <a:srgbClr val="FFFFFF"/>
                </a:solidFill>
                <a:uFill>
                  <a:solidFill>
                    <a:srgbClr val="FFFFFF"/>
                  </a:solidFill>
                </a:uFill>
                <a:latin typeface="Arial"/>
                <a:ea typeface="Arial"/>
                <a:cs typeface="Arial"/>
                <a:sym typeface="Arial"/>
              </a:rPr>
              <a:t>  - Result</a:t>
            </a:r>
            <a:endParaRPr lang="en-US" sz="1700" dirty="0" smtClean="0">
              <a:solidFill>
                <a:srgbClr val="FFFFFF"/>
              </a:solidFill>
              <a:uFill>
                <a:solidFill>
                  <a:srgbClr val="FFFFFF"/>
                </a:solidFill>
              </a:uFill>
              <a:latin typeface="Arial"/>
              <a:ea typeface="Arial"/>
              <a:cs typeface="Arial"/>
              <a:sym typeface="Arial"/>
            </a:endParaRPr>
          </a:p>
          <a:p>
            <a:pPr marL="322563" marR="40638" lvl="1" indent="-81470" algn="l" defTabSz="910796">
              <a:lnSpc>
                <a:spcPct val="100000"/>
              </a:lnSpc>
              <a:spcBef>
                <a:spcPts val="492"/>
              </a:spcBef>
              <a:buClr>
                <a:srgbClr val="FFFFFF"/>
              </a:buClr>
              <a:buFont typeface="Arial"/>
              <a:tabLst/>
              <a:defRPr sz="1800"/>
            </a:pPr>
            <a:r>
              <a:rPr lang="en-US" sz="1700" dirty="0" smtClean="0">
                <a:solidFill>
                  <a:srgbClr val="FFFFFF"/>
                </a:solidFill>
                <a:uFill>
                  <a:solidFill>
                    <a:srgbClr val="FFFFFF"/>
                  </a:solidFill>
                </a:uFill>
                <a:latin typeface="Arial"/>
                <a:ea typeface="Arial"/>
                <a:cs typeface="Arial"/>
                <a:sym typeface="Arial"/>
              </a:rPr>
              <a:t>- Organized Crime </a:t>
            </a:r>
          </a:p>
          <a:p>
            <a:pPr marL="322563" marR="40638" lvl="1" indent="-81470" algn="l" defTabSz="910796">
              <a:lnSpc>
                <a:spcPct val="100000"/>
              </a:lnSpc>
              <a:spcBef>
                <a:spcPts val="492"/>
              </a:spcBef>
              <a:buClr>
                <a:srgbClr val="FFFFFF"/>
              </a:buClr>
              <a:tabLst/>
              <a:defRPr sz="1800"/>
            </a:pPr>
            <a:r>
              <a:rPr lang="en-US" sz="1700" dirty="0" smtClean="0">
                <a:solidFill>
                  <a:srgbClr val="FFFFFF"/>
                </a:solidFill>
                <a:uFill>
                  <a:solidFill>
                    <a:srgbClr val="FFFFFF"/>
                  </a:solidFill>
                </a:uFill>
                <a:latin typeface="Arial"/>
                <a:ea typeface="Arial"/>
                <a:cs typeface="Arial"/>
                <a:sym typeface="Arial"/>
              </a:rPr>
              <a:t>- Al </a:t>
            </a:r>
            <a:r>
              <a:rPr lang="en-US" sz="1700" dirty="0" err="1" smtClean="0">
                <a:solidFill>
                  <a:srgbClr val="FFFFFF"/>
                </a:solidFill>
                <a:uFill>
                  <a:solidFill>
                    <a:srgbClr val="FFFFFF"/>
                  </a:solidFill>
                </a:uFill>
                <a:latin typeface="Arial"/>
                <a:ea typeface="Arial"/>
                <a:cs typeface="Arial"/>
                <a:sym typeface="Arial"/>
              </a:rPr>
              <a:t>Capone”Scarface</a:t>
            </a:r>
            <a:r>
              <a:rPr lang="en-US" sz="1700" dirty="0" smtClean="0">
                <a:solidFill>
                  <a:srgbClr val="FFFFFF"/>
                </a:solidFill>
                <a:uFill>
                  <a:solidFill>
                    <a:srgbClr val="FFFFFF"/>
                  </a:solidFill>
                </a:uFill>
                <a:latin typeface="Arial"/>
                <a:ea typeface="Arial"/>
                <a:cs typeface="Arial"/>
                <a:sym typeface="Arial"/>
              </a:rPr>
              <a:t>” in Chicago</a:t>
            </a:r>
          </a:p>
          <a:p>
            <a:pPr marL="322563" marR="40638" lvl="1" indent="-81470" algn="l" defTabSz="910796">
              <a:lnSpc>
                <a:spcPct val="100000"/>
              </a:lnSpc>
              <a:spcBef>
                <a:spcPts val="492"/>
              </a:spcBef>
              <a:buClr>
                <a:srgbClr val="FFFFFF"/>
              </a:buClr>
              <a:buFontTx/>
              <a:buChar char="-"/>
              <a:tabLst/>
              <a:defRPr sz="1800"/>
            </a:pPr>
            <a:r>
              <a:rPr lang="en-US" sz="1700" dirty="0" smtClean="0">
                <a:solidFill>
                  <a:srgbClr val="FFFFFF"/>
                </a:solidFill>
                <a:uFill>
                  <a:solidFill>
                    <a:srgbClr val="FFFFFF"/>
                  </a:solidFill>
                </a:uFill>
                <a:latin typeface="Arial"/>
                <a:ea typeface="Arial"/>
                <a:cs typeface="Arial"/>
                <a:sym typeface="Arial"/>
              </a:rPr>
              <a:t>Conservative backlash (fuel for KKK)</a:t>
            </a:r>
          </a:p>
          <a:p>
            <a:pPr marL="322563" marR="40638" lvl="1" indent="-81470" algn="l" defTabSz="910796">
              <a:lnSpc>
                <a:spcPct val="100000"/>
              </a:lnSpc>
              <a:spcBef>
                <a:spcPts val="492"/>
              </a:spcBef>
              <a:buClr>
                <a:srgbClr val="FFFFFF"/>
              </a:buClr>
              <a:buFontTx/>
              <a:buChar char="-"/>
              <a:tabLst/>
              <a:defRPr sz="1800"/>
            </a:pPr>
            <a:r>
              <a:rPr lang="en-US" sz="1700" dirty="0" smtClean="0">
                <a:solidFill>
                  <a:srgbClr val="FFFFFF"/>
                </a:solidFill>
                <a:uFill>
                  <a:solidFill>
                    <a:srgbClr val="FFFFFF"/>
                  </a:solidFill>
                </a:uFill>
                <a:latin typeface="Arial"/>
                <a:ea typeface="Arial"/>
                <a:cs typeface="Arial"/>
                <a:sym typeface="Arial"/>
              </a:rPr>
              <a:t>Blue Laws become strictly enforced</a:t>
            </a:r>
          </a:p>
        </p:txBody>
      </p:sp>
      <p:sp>
        <p:nvSpPr>
          <p:cNvPr id="13" name="Shape 13"/>
          <p:cNvSpPr/>
          <p:nvPr/>
        </p:nvSpPr>
        <p:spPr>
          <a:xfrm>
            <a:off x="4035358" y="884339"/>
            <a:ext cx="5107782" cy="3902274"/>
          </a:xfrm>
          <a:prstGeom prst="roundRect">
            <a:avLst>
              <a:gd name="adj" fmla="val 3432"/>
            </a:avLst>
          </a:prstGeom>
          <a:solidFill>
            <a:srgbClr val="FCFFFC">
              <a:alpha val="16000"/>
            </a:srgbClr>
          </a:solidFill>
          <a:ln w="25400">
            <a:solidFill>
              <a:srgbClr val="FFFFFF"/>
            </a:solidFill>
            <a:round/>
          </a:ln>
          <a:effectLst>
            <a:outerShdw blurRad="63500" dir="2700000" rotWithShape="0">
              <a:srgbClr val="000000"/>
            </a:outerShdw>
          </a:effectLst>
        </p:spPr>
        <p:txBody>
          <a:bodyPr lIns="35717" tIns="35717" rIns="35717" bIns="35717" anchor="ctr"/>
          <a:lstStyle/>
          <a:p>
            <a:pPr marL="40638" marR="40638" algn="l" defTabSz="910796">
              <a:lnSpc>
                <a:spcPct val="100000"/>
              </a:lnSpc>
              <a:tabLst/>
              <a:defRPr sz="3000">
                <a:solidFill>
                  <a:srgbClr val="FFFFFF"/>
                </a:solidFill>
                <a:uFill>
                  <a:solidFill>
                    <a:srgbClr val="FFFFFF"/>
                  </a:solidFill>
                </a:uFill>
                <a:latin typeface="Verdana"/>
                <a:ea typeface="Verdana"/>
                <a:cs typeface="Verdana"/>
                <a:sym typeface="Verdana"/>
              </a:defRPr>
            </a:pPr>
            <a:endParaRPr dirty="0"/>
          </a:p>
        </p:txBody>
      </p:sp>
      <p:sp>
        <p:nvSpPr>
          <p:cNvPr id="15" name="Shape 15"/>
          <p:cNvSpPr/>
          <p:nvPr/>
        </p:nvSpPr>
        <p:spPr>
          <a:xfrm>
            <a:off x="-53578" y="98227"/>
            <a:ext cx="9242227" cy="1023357"/>
          </a:xfrm>
          <a:prstGeom prst="rect">
            <a:avLst/>
          </a:prstGeom>
          <a:ln w="12700">
            <a:miter lim="400000"/>
          </a:ln>
          <a:effectLst>
            <a:outerShdw blurRad="152400" dist="12700" dir="16080000" rotWithShape="0">
              <a:srgbClr val="000000"/>
            </a:outerShdw>
          </a:effectLst>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0" tIns="0" rIns="0" bIns="0">
            <a:spAutoFit/>
          </a:bodyPr>
          <a:lstStyle>
            <a:lvl1pPr marL="165100" algn="l">
              <a:lnSpc>
                <a:spcPts val="8400"/>
              </a:lnSpc>
              <a:tabLst>
                <a:tab pos="165100" algn="l"/>
                <a:tab pos="508000" algn="l"/>
                <a:tab pos="1016000" algn="l"/>
                <a:tab pos="1511300" algn="l"/>
                <a:tab pos="2019300" algn="l"/>
                <a:tab pos="2527300" algn="l"/>
                <a:tab pos="3035300" algn="l"/>
                <a:tab pos="3543300" algn="l"/>
                <a:tab pos="4051300" algn="l"/>
                <a:tab pos="4546600" algn="l"/>
                <a:tab pos="5054600" algn="l"/>
                <a:tab pos="5562600" algn="l"/>
                <a:tab pos="6070600" algn="l"/>
                <a:tab pos="14554200" algn="l"/>
              </a:tabLst>
              <a:defRPr sz="7000">
                <a:solidFill>
                  <a:srgbClr val="FFFFFF"/>
                </a:solidFill>
                <a:effectLst>
                  <a:outerShdw blurRad="152400" dist="12700" dir="16080000" rotWithShape="0">
                    <a:srgbClr val="000000"/>
                  </a:outerShdw>
                </a:effectLst>
                <a:latin typeface="Arial"/>
                <a:ea typeface="Arial"/>
                <a:cs typeface="Arial"/>
                <a:sym typeface="Arial"/>
              </a:defRPr>
            </a:lvl1pPr>
          </a:lstStyle>
          <a:p>
            <a:pPr lvl="0">
              <a:defRPr sz="1800">
                <a:solidFill>
                  <a:srgbClr val="000000"/>
                </a:solidFill>
                <a:effectLst/>
              </a:defRPr>
            </a:pPr>
            <a:r>
              <a:rPr sz="4900" dirty="0"/>
              <a:t>II. Cultural Conflicts</a:t>
            </a:r>
          </a:p>
        </p:txBody>
      </p:sp>
      <p:sp>
        <p:nvSpPr>
          <p:cNvPr id="16" name="Shape 16">
            <a:hlinkClick r:id="rId5"/>
          </p:cNvPr>
          <p:cNvSpPr/>
          <p:nvPr/>
        </p:nvSpPr>
        <p:spPr>
          <a:xfrm>
            <a:off x="4446984" y="6054328"/>
            <a:ext cx="613847" cy="5804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23C3D"/>
          </a:solidFill>
          <a:ln w="12700">
            <a:solidFill/>
            <a:miter lim="400000"/>
          </a:ln>
          <a:effectLst>
            <a:outerShdw blurRad="473939" dir="5400000" rotWithShape="0">
              <a:srgbClr val="FFFFFF"/>
            </a:outerShdw>
          </a:effectLst>
        </p:spPr>
        <p:txBody>
          <a:bodyPr lIns="0" tIns="0" rIns="0" bIns="0" anchor="ctr"/>
          <a:lstStyle/>
          <a:p>
            <a:pPr>
              <a:tabLst>
                <a:tab pos="357175" algn="l"/>
                <a:tab pos="714350" algn="l"/>
                <a:tab pos="1062595" algn="l"/>
                <a:tab pos="1419770" algn="l"/>
                <a:tab pos="1776945" algn="l"/>
                <a:tab pos="2134119" algn="l"/>
                <a:tab pos="2491294" algn="l"/>
                <a:tab pos="2848469" algn="l"/>
                <a:tab pos="3196714" algn="l"/>
                <a:tab pos="3553889" algn="l"/>
                <a:tab pos="3911064" algn="l"/>
                <a:tab pos="4268239" algn="l"/>
              </a:tabLst>
              <a:defRPr>
                <a:effectLst>
                  <a:outerShdw blurRad="38100" dist="12700" dir="5400000" rotWithShape="0">
                    <a:srgbClr val="000000">
                      <a:alpha val="50000"/>
                    </a:srgbClr>
                  </a:outerShdw>
                </a:effectLst>
              </a:defRPr>
            </a:pPr>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11894972"/>
      </p:ext>
    </p:extLst>
  </p:cSld>
  <p:clrMapOvr>
    <a:masterClrMapping/>
  </p:clrMapOvr>
  <p:transition spd="slow">
    <p:fade/>
  </p:transition>
  <p:timing>
    <p:tnLst>
      <p:par>
        <p:cTn id="1" dur="indefinite" restart="never" fill="hold"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hape 8"/>
          <p:cNvSpPr/>
          <p:nvPr/>
        </p:nvSpPr>
        <p:spPr>
          <a:xfrm>
            <a:off x="-8930" y="-89297"/>
            <a:ext cx="9179719" cy="1134070"/>
          </a:xfrm>
          <a:prstGeom prst="rect">
            <a:avLst/>
          </a:prstGeom>
          <a:solidFill>
            <a:srgbClr val="020202"/>
          </a:solidFill>
          <a:ln w="12700">
            <a:solidFill/>
            <a:miter lim="400000"/>
          </a:ln>
        </p:spPr>
        <p:txBody>
          <a:bodyPr lIns="0" tIns="0" rIns="0" bIns="0" anchor="ctr"/>
          <a:lstStyle/>
          <a:p>
            <a:pPr>
              <a:tabLst>
                <a:tab pos="357175" algn="l"/>
                <a:tab pos="714350" algn="l"/>
                <a:tab pos="1062595" algn="l"/>
                <a:tab pos="1419770" algn="l"/>
                <a:tab pos="1776945" algn="l"/>
                <a:tab pos="2134119" algn="l"/>
                <a:tab pos="2491294" algn="l"/>
                <a:tab pos="2848469" algn="l"/>
                <a:tab pos="3196714" algn="l"/>
                <a:tab pos="3553889" algn="l"/>
                <a:tab pos="3911064" algn="l"/>
                <a:tab pos="4268239" algn="l"/>
              </a:tabLst>
              <a:defRPr>
                <a:effectLst>
                  <a:outerShdw blurRad="38100" dist="12700" dir="5400000" rotWithShape="0">
                    <a:srgbClr val="000000">
                      <a:alpha val="50000"/>
                    </a:srgbClr>
                  </a:outerShdw>
                </a:effectLst>
              </a:defRPr>
            </a:pPr>
            <a:endParaRPr dirty="0"/>
          </a:p>
        </p:txBody>
      </p:sp>
      <p:sp>
        <p:nvSpPr>
          <p:cNvPr id="9" name="Shape 9"/>
          <p:cNvSpPr/>
          <p:nvPr/>
        </p:nvSpPr>
        <p:spPr>
          <a:xfrm>
            <a:off x="-53578" y="89297"/>
            <a:ext cx="9242227" cy="1023357"/>
          </a:xfrm>
          <a:prstGeom prst="rect">
            <a:avLst/>
          </a:prstGeom>
          <a:ln w="12700">
            <a:miter lim="400000"/>
          </a:ln>
          <a:effectLst>
            <a:outerShdw blurRad="152400" dist="12700" dir="16080000" rotWithShape="0">
              <a:srgbClr val="000000"/>
            </a:outerShdw>
          </a:effectLst>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0" tIns="0" rIns="0" bIns="0">
            <a:spAutoFit/>
          </a:bodyPr>
          <a:lstStyle>
            <a:lvl1pPr marL="165100" algn="l">
              <a:lnSpc>
                <a:spcPts val="8400"/>
              </a:lnSpc>
              <a:tabLst>
                <a:tab pos="165100" algn="l"/>
                <a:tab pos="508000" algn="l"/>
                <a:tab pos="1016000" algn="l"/>
                <a:tab pos="1511300" algn="l"/>
                <a:tab pos="2019300" algn="l"/>
                <a:tab pos="2527300" algn="l"/>
                <a:tab pos="3035300" algn="l"/>
                <a:tab pos="3543300" algn="l"/>
                <a:tab pos="4051300" algn="l"/>
                <a:tab pos="4546600" algn="l"/>
                <a:tab pos="5054600" algn="l"/>
                <a:tab pos="5562600" algn="l"/>
                <a:tab pos="6070600" algn="l"/>
                <a:tab pos="14554200" algn="l"/>
              </a:tabLst>
              <a:defRPr sz="7000">
                <a:solidFill>
                  <a:srgbClr val="FFFFFF"/>
                </a:solidFill>
                <a:effectLst>
                  <a:outerShdw blurRad="152400" dist="12700" dir="16080000" rotWithShape="0">
                    <a:srgbClr val="000000"/>
                  </a:outerShdw>
                </a:effectLst>
                <a:latin typeface="Arial"/>
                <a:ea typeface="Arial"/>
                <a:cs typeface="Arial"/>
                <a:sym typeface="Arial"/>
              </a:defRPr>
            </a:lvl1pPr>
          </a:lstStyle>
          <a:p>
            <a:pPr lvl="0">
              <a:defRPr sz="1800">
                <a:solidFill>
                  <a:srgbClr val="000000"/>
                </a:solidFill>
                <a:effectLst/>
              </a:defRPr>
            </a:pPr>
            <a:r>
              <a:rPr sz="4900" dirty="0"/>
              <a:t>II. Cultural Conflicts</a:t>
            </a:r>
          </a:p>
        </p:txBody>
      </p:sp>
      <p:sp>
        <p:nvSpPr>
          <p:cNvPr id="10" name="Shape 10"/>
          <p:cNvSpPr/>
          <p:nvPr/>
        </p:nvSpPr>
        <p:spPr>
          <a:xfrm>
            <a:off x="-8930" y="5777508"/>
            <a:ext cx="9179719" cy="1134070"/>
          </a:xfrm>
          <a:prstGeom prst="rect">
            <a:avLst/>
          </a:prstGeom>
          <a:solidFill>
            <a:srgbClr val="020202"/>
          </a:solidFill>
          <a:ln w="12700">
            <a:solidFill/>
            <a:miter lim="400000"/>
          </a:ln>
        </p:spPr>
        <p:txBody>
          <a:bodyPr lIns="0" tIns="0" rIns="0" bIns="0" anchor="ctr"/>
          <a:lstStyle/>
          <a:p>
            <a:pPr>
              <a:tabLst>
                <a:tab pos="357175" algn="l"/>
                <a:tab pos="714350" algn="l"/>
                <a:tab pos="1062595" algn="l"/>
                <a:tab pos="1419770" algn="l"/>
                <a:tab pos="1776945" algn="l"/>
                <a:tab pos="2134119" algn="l"/>
                <a:tab pos="2491294" algn="l"/>
                <a:tab pos="2848469" algn="l"/>
                <a:tab pos="3196714" algn="l"/>
                <a:tab pos="3553889" algn="l"/>
                <a:tab pos="3911064" algn="l"/>
                <a:tab pos="4268239" algn="l"/>
              </a:tabLst>
              <a:defRPr>
                <a:effectLst>
                  <a:outerShdw blurRad="38100" dist="12700" dir="5400000" rotWithShape="0">
                    <a:srgbClr val="000000">
                      <a:alpha val="50000"/>
                    </a:srgbClr>
                  </a:outerShdw>
                </a:effectLst>
              </a:defRPr>
            </a:pPr>
            <a:endParaRPr dirty="0"/>
          </a:p>
        </p:txBody>
      </p:sp>
      <p:pic>
        <p:nvPicPr>
          <p:cNvPr id="14" name="Picture 13"/>
          <p:cNvPicPr>
            <a:picLocks noChangeAspect="1"/>
          </p:cNvPicPr>
          <p:nvPr/>
        </p:nvPicPr>
        <p:blipFill>
          <a:blip r:embed="rId3"/>
          <a:stretch>
            <a:fillRect/>
          </a:stretch>
        </p:blipFill>
        <p:spPr>
          <a:xfrm>
            <a:off x="0" y="635000"/>
            <a:ext cx="9144000" cy="5588000"/>
          </a:xfrm>
          <a:prstGeom prst="rect">
            <a:avLst/>
          </a:prstGeom>
        </p:spPr>
      </p:pic>
      <p:sp>
        <p:nvSpPr>
          <p:cNvPr id="11" name="Shape 11"/>
          <p:cNvSpPr/>
          <p:nvPr/>
        </p:nvSpPr>
        <p:spPr>
          <a:xfrm>
            <a:off x="0" y="2643187"/>
            <a:ext cx="4295180" cy="4214813"/>
          </a:xfrm>
          <a:prstGeom prst="rect">
            <a:avLst/>
          </a:prstGeom>
          <a:solidFill>
            <a:srgbClr val="020202"/>
          </a:solidFill>
          <a:ln w="12700">
            <a:solidFill/>
            <a:miter lim="400000"/>
          </a:ln>
          <a:effectLst>
            <a:outerShdw blurRad="241300" dist="12700" dir="16080000" rotWithShape="0">
              <a:srgbClr val="FFFFFF"/>
            </a:outerShdw>
          </a:effectLst>
        </p:spPr>
        <p:txBody>
          <a:bodyPr lIns="0" tIns="0" rIns="0" bIns="0" anchor="ctr"/>
          <a:lstStyle/>
          <a:p>
            <a:pPr>
              <a:tabLst>
                <a:tab pos="357175" algn="l"/>
                <a:tab pos="714350" algn="l"/>
                <a:tab pos="1062595" algn="l"/>
                <a:tab pos="1419770" algn="l"/>
                <a:tab pos="1776945" algn="l"/>
                <a:tab pos="2134119" algn="l"/>
                <a:tab pos="2491294" algn="l"/>
                <a:tab pos="2848469" algn="l"/>
                <a:tab pos="3196714" algn="l"/>
                <a:tab pos="3553889" algn="l"/>
                <a:tab pos="3911064" algn="l"/>
                <a:tab pos="4268239" algn="l"/>
              </a:tabLst>
              <a:defRPr>
                <a:effectLst>
                  <a:outerShdw blurRad="38100" dist="12700" dir="5400000" rotWithShape="0">
                    <a:srgbClr val="000000">
                      <a:alpha val="50000"/>
                    </a:srgbClr>
                  </a:outerShdw>
                </a:effectLst>
              </a:defRPr>
            </a:pPr>
            <a:endParaRPr dirty="0"/>
          </a:p>
        </p:txBody>
      </p:sp>
      <p:sp>
        <p:nvSpPr>
          <p:cNvPr id="12" name="Shape 12"/>
          <p:cNvSpPr/>
          <p:nvPr/>
        </p:nvSpPr>
        <p:spPr>
          <a:xfrm>
            <a:off x="228600" y="3200400"/>
            <a:ext cx="3964781" cy="3082895"/>
          </a:xfrm>
          <a:prstGeom prst="rect">
            <a:avLst/>
          </a:prstGeom>
          <a:ln w="12700">
            <a:miter lim="400000"/>
          </a:ln>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0" tIns="0" rIns="0" bIns="0">
            <a:spAutoFit/>
          </a:bodyPr>
          <a:lstStyle/>
          <a:p>
            <a:pPr marL="322563" marR="40638" indent="-322563" algn="l" defTabSz="910796">
              <a:lnSpc>
                <a:spcPct val="100000"/>
              </a:lnSpc>
              <a:spcBef>
                <a:spcPts val="492"/>
              </a:spcBef>
              <a:buClr>
                <a:srgbClr val="FFFFFF"/>
              </a:buClr>
              <a:buFont typeface="Arial"/>
              <a:tabLst/>
              <a:defRPr sz="1800"/>
            </a:pPr>
            <a:r>
              <a:rPr lang="en-US" sz="2400" b="1" spc="-135" dirty="0" smtClean="0">
                <a:solidFill>
                  <a:srgbClr val="FFFFFF"/>
                </a:solidFill>
                <a:uFill>
                  <a:solidFill>
                    <a:srgbClr val="FFFFFF"/>
                  </a:solidFill>
                </a:uFill>
                <a:latin typeface="Arial"/>
                <a:ea typeface="Arial"/>
                <a:cs typeface="Arial"/>
                <a:sym typeface="Arial"/>
              </a:rPr>
              <a:t>SC hoped to boost tourism by opening hotels in Charleston</a:t>
            </a:r>
          </a:p>
          <a:p>
            <a:pPr marL="322563" marR="40638" indent="-322563" algn="l" defTabSz="910796">
              <a:lnSpc>
                <a:spcPct val="100000"/>
              </a:lnSpc>
              <a:spcBef>
                <a:spcPts val="492"/>
              </a:spcBef>
              <a:buClr>
                <a:srgbClr val="FFFFFF"/>
              </a:buClr>
              <a:buFont typeface="Arial"/>
              <a:tabLst/>
              <a:defRPr sz="1800"/>
            </a:pPr>
            <a:endParaRPr lang="en-US" sz="2400" b="1" spc="-135" dirty="0" smtClean="0">
              <a:solidFill>
                <a:srgbClr val="FFFFFF"/>
              </a:solidFill>
              <a:uFill>
                <a:solidFill>
                  <a:srgbClr val="FFFFFF"/>
                </a:solidFill>
              </a:uFill>
              <a:latin typeface="Arial"/>
              <a:ea typeface="Arial"/>
              <a:cs typeface="Arial"/>
              <a:sym typeface="Arial"/>
            </a:endParaRPr>
          </a:p>
          <a:p>
            <a:pPr marL="322563" marR="40638" indent="-322563" algn="l" defTabSz="910796">
              <a:lnSpc>
                <a:spcPct val="100000"/>
              </a:lnSpc>
              <a:spcBef>
                <a:spcPts val="492"/>
              </a:spcBef>
              <a:buClr>
                <a:srgbClr val="FFFFFF"/>
              </a:buClr>
              <a:buFont typeface="Arial"/>
              <a:tabLst/>
              <a:defRPr sz="1800"/>
            </a:pPr>
            <a:r>
              <a:rPr lang="en-US" sz="2400" b="1" spc="-135" dirty="0" smtClean="0">
                <a:solidFill>
                  <a:srgbClr val="FFFFFF"/>
                </a:solidFill>
                <a:uFill>
                  <a:solidFill>
                    <a:srgbClr val="FFFFFF"/>
                  </a:solidFill>
                </a:uFill>
                <a:latin typeface="Arial"/>
                <a:ea typeface="Arial"/>
                <a:cs typeface="Arial"/>
                <a:sym typeface="Arial"/>
              </a:rPr>
              <a:t>Started historic preservation </a:t>
            </a:r>
            <a:r>
              <a:rPr lang="en-US" sz="2400" b="1" spc="-135" dirty="0" err="1" smtClean="0">
                <a:solidFill>
                  <a:srgbClr val="FFFFFF"/>
                </a:solidFill>
                <a:uFill>
                  <a:solidFill>
                    <a:srgbClr val="FFFFFF"/>
                  </a:solidFill>
                </a:uFill>
                <a:latin typeface="Arial"/>
                <a:ea typeface="Arial"/>
                <a:cs typeface="Arial"/>
                <a:sym typeface="Arial"/>
              </a:rPr>
              <a:t>movment</a:t>
            </a:r>
            <a:r>
              <a:rPr lang="en-US" sz="2400" b="1" spc="-135" dirty="0" smtClean="0">
                <a:solidFill>
                  <a:srgbClr val="FFFFFF"/>
                </a:solidFill>
                <a:uFill>
                  <a:solidFill>
                    <a:srgbClr val="FFFFFF"/>
                  </a:solidFill>
                </a:uFill>
                <a:latin typeface="Arial"/>
                <a:ea typeface="Arial"/>
                <a:cs typeface="Arial"/>
                <a:sym typeface="Arial"/>
              </a:rPr>
              <a:t> (people from North were attracted to the culture of the Old South)</a:t>
            </a:r>
            <a:endParaRPr sz="2400" dirty="0">
              <a:solidFill>
                <a:srgbClr val="FFFFFF"/>
              </a:solidFill>
              <a:uFill>
                <a:solidFill>
                  <a:srgbClr val="FFFFFF"/>
                </a:solidFill>
              </a:uFill>
              <a:latin typeface="Arial"/>
              <a:ea typeface="Arial"/>
              <a:cs typeface="Arial"/>
              <a:sym typeface="Arial"/>
            </a:endParaRPr>
          </a:p>
        </p:txBody>
      </p:sp>
      <p:sp>
        <p:nvSpPr>
          <p:cNvPr id="15" name="Shape 15"/>
          <p:cNvSpPr/>
          <p:nvPr/>
        </p:nvSpPr>
        <p:spPr>
          <a:xfrm>
            <a:off x="-53578" y="98227"/>
            <a:ext cx="9242227" cy="1023357"/>
          </a:xfrm>
          <a:prstGeom prst="rect">
            <a:avLst/>
          </a:prstGeom>
          <a:ln w="12700">
            <a:miter lim="400000"/>
          </a:ln>
          <a:effectLst>
            <a:outerShdw blurRad="152400" dist="12700" dir="16080000" rotWithShape="0">
              <a:srgbClr val="000000"/>
            </a:outerShdw>
          </a:effectLst>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0" tIns="0" rIns="0" bIns="0">
            <a:spAutoFit/>
          </a:bodyPr>
          <a:lstStyle>
            <a:lvl1pPr marL="165100" algn="l">
              <a:lnSpc>
                <a:spcPts val="8400"/>
              </a:lnSpc>
              <a:tabLst>
                <a:tab pos="165100" algn="l"/>
                <a:tab pos="508000" algn="l"/>
                <a:tab pos="1016000" algn="l"/>
                <a:tab pos="1511300" algn="l"/>
                <a:tab pos="2019300" algn="l"/>
                <a:tab pos="2527300" algn="l"/>
                <a:tab pos="3035300" algn="l"/>
                <a:tab pos="3543300" algn="l"/>
                <a:tab pos="4051300" algn="l"/>
                <a:tab pos="4546600" algn="l"/>
                <a:tab pos="5054600" algn="l"/>
                <a:tab pos="5562600" algn="l"/>
                <a:tab pos="6070600" algn="l"/>
                <a:tab pos="14554200" algn="l"/>
              </a:tabLst>
              <a:defRPr sz="7000">
                <a:solidFill>
                  <a:srgbClr val="FFFFFF"/>
                </a:solidFill>
                <a:effectLst>
                  <a:outerShdw blurRad="152400" dist="12700" dir="16080000" rotWithShape="0">
                    <a:srgbClr val="000000"/>
                  </a:outerShdw>
                </a:effectLst>
                <a:latin typeface="Arial"/>
                <a:ea typeface="Arial"/>
                <a:cs typeface="Arial"/>
                <a:sym typeface="Arial"/>
              </a:defRPr>
            </a:lvl1pPr>
          </a:lstStyle>
          <a:p>
            <a:pPr lvl="0">
              <a:defRPr sz="1800">
                <a:solidFill>
                  <a:srgbClr val="000000"/>
                </a:solidFill>
                <a:effectLst/>
              </a:defRPr>
            </a:pPr>
            <a:r>
              <a:rPr lang="en-US" sz="4900" dirty="0" smtClean="0">
                <a:solidFill>
                  <a:schemeClr val="bg1"/>
                </a:solidFill>
              </a:rPr>
              <a:t>6. Tourism</a:t>
            </a:r>
            <a:r>
              <a:rPr sz="4900" dirty="0" smtClean="0"/>
              <a:t>. </a:t>
            </a:r>
            <a:endParaRPr sz="49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11894972"/>
      </p:ext>
    </p:extLst>
  </p:cSld>
  <p:clrMapOvr>
    <a:masterClrMapping/>
  </p:clrMapOvr>
  <p:transition spd="slow">
    <p:fade/>
  </p:transition>
  <p:timing>
    <p:tnLst>
      <p:par>
        <p:cTn id="1" dur="indefinite" restart="never" fill="hold"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 name="78410-050-290F9DEE.jpg"/>
          <p:cNvPicPr/>
          <p:nvPr/>
        </p:nvPicPr>
        <p:blipFill>
          <a:blip r:embed="rId3">
            <a:extLst/>
          </a:blip>
          <a:stretch>
            <a:fillRect/>
          </a:stretch>
        </p:blipFill>
        <p:spPr>
          <a:xfrm flipH="1">
            <a:off x="8668" y="-84833"/>
            <a:ext cx="9144523" cy="6947298"/>
          </a:xfrm>
          <a:prstGeom prst="rect">
            <a:avLst/>
          </a:prstGeom>
          <a:ln w="12700">
            <a:miter lim="400000"/>
          </a:ln>
        </p:spPr>
      </p:pic>
      <p:sp>
        <p:nvSpPr>
          <p:cNvPr id="49" name="Shape 49"/>
          <p:cNvSpPr/>
          <p:nvPr/>
        </p:nvSpPr>
        <p:spPr>
          <a:xfrm>
            <a:off x="-8930" y="-89297"/>
            <a:ext cx="9179719" cy="392906"/>
          </a:xfrm>
          <a:prstGeom prst="rect">
            <a:avLst/>
          </a:prstGeom>
          <a:solidFill>
            <a:srgbClr val="020202"/>
          </a:solidFill>
          <a:ln w="12700">
            <a:solidFill/>
            <a:miter lim="400000"/>
          </a:ln>
        </p:spPr>
        <p:txBody>
          <a:bodyPr lIns="0" tIns="0" rIns="0" bIns="0" anchor="ctr"/>
          <a:lstStyle/>
          <a:p>
            <a:pPr>
              <a:tabLst>
                <a:tab pos="357175" algn="l"/>
                <a:tab pos="714350" algn="l"/>
                <a:tab pos="1062595" algn="l"/>
                <a:tab pos="1419770" algn="l"/>
                <a:tab pos="1776945" algn="l"/>
                <a:tab pos="2134119" algn="l"/>
                <a:tab pos="2491294" algn="l"/>
                <a:tab pos="2848469" algn="l"/>
                <a:tab pos="3196714" algn="l"/>
                <a:tab pos="3553889" algn="l"/>
                <a:tab pos="3911064" algn="l"/>
                <a:tab pos="4268239" algn="l"/>
              </a:tabLst>
              <a:defRPr>
                <a:effectLst>
                  <a:outerShdw blurRad="38100" dist="12700" dir="5400000" rotWithShape="0">
                    <a:srgbClr val="000000">
                      <a:alpha val="50000"/>
                    </a:srgbClr>
                  </a:outerShdw>
                </a:effectLst>
              </a:defRPr>
            </a:pPr>
            <a:endParaRPr dirty="0"/>
          </a:p>
        </p:txBody>
      </p:sp>
      <p:sp>
        <p:nvSpPr>
          <p:cNvPr id="50" name="Shape 50"/>
          <p:cNvSpPr/>
          <p:nvPr/>
        </p:nvSpPr>
        <p:spPr>
          <a:xfrm>
            <a:off x="-53578" y="89297"/>
            <a:ext cx="8322469" cy="1023357"/>
          </a:xfrm>
          <a:prstGeom prst="rect">
            <a:avLst/>
          </a:prstGeom>
          <a:ln w="12700">
            <a:miter lim="400000"/>
          </a:ln>
          <a:effectLst>
            <a:outerShdw blurRad="152400" dist="12700" dir="16080000" rotWithShape="0">
              <a:srgbClr val="000000"/>
            </a:outerShdw>
          </a:effectLst>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0" tIns="0" rIns="0" bIns="0">
            <a:spAutoFit/>
          </a:bodyPr>
          <a:lstStyle>
            <a:lvl1pPr marL="165100" algn="l">
              <a:lnSpc>
                <a:spcPts val="8400"/>
              </a:lnSpc>
              <a:tabLst>
                <a:tab pos="165100" algn="l"/>
                <a:tab pos="508000" algn="l"/>
                <a:tab pos="1016000" algn="l"/>
                <a:tab pos="1511300" algn="l"/>
                <a:tab pos="2019300" algn="l"/>
                <a:tab pos="2527300" algn="l"/>
                <a:tab pos="3035300" algn="l"/>
                <a:tab pos="3543300" algn="l"/>
                <a:tab pos="4051300" algn="l"/>
                <a:tab pos="4546600" algn="l"/>
                <a:tab pos="5054600" algn="l"/>
                <a:tab pos="5562600" algn="l"/>
                <a:tab pos="6070600" algn="l"/>
                <a:tab pos="14554200" algn="l"/>
              </a:tabLst>
              <a:defRPr sz="7000">
                <a:solidFill>
                  <a:srgbClr val="FFFFFF"/>
                </a:solidFill>
                <a:effectLst>
                  <a:outerShdw blurRad="152400" dist="12700" dir="16080000" rotWithShape="0">
                    <a:srgbClr val="000000"/>
                  </a:outerShdw>
                </a:effectLst>
                <a:latin typeface="Arial"/>
                <a:ea typeface="Arial"/>
                <a:cs typeface="Arial"/>
                <a:sym typeface="Arial"/>
              </a:defRPr>
            </a:lvl1pPr>
          </a:lstStyle>
          <a:p>
            <a:pPr lvl="0">
              <a:defRPr sz="1800">
                <a:solidFill>
                  <a:srgbClr val="000000"/>
                </a:solidFill>
                <a:effectLst/>
              </a:defRPr>
            </a:pPr>
            <a:r>
              <a:rPr lang="en-US" sz="4900" dirty="0" smtClean="0"/>
              <a:t>7</a:t>
            </a:r>
            <a:r>
              <a:rPr sz="4900" dirty="0" smtClean="0"/>
              <a:t>. </a:t>
            </a:r>
            <a:r>
              <a:rPr lang="en-US" sz="4900" dirty="0" smtClean="0"/>
              <a:t>Return of KKK</a:t>
            </a:r>
            <a:endParaRPr sz="4900" dirty="0"/>
          </a:p>
        </p:txBody>
      </p:sp>
      <p:sp>
        <p:nvSpPr>
          <p:cNvPr id="52" name="Shape 52"/>
          <p:cNvSpPr/>
          <p:nvPr/>
        </p:nvSpPr>
        <p:spPr>
          <a:xfrm>
            <a:off x="-116086" y="6759774"/>
            <a:ext cx="9179719" cy="250031"/>
          </a:xfrm>
          <a:prstGeom prst="rect">
            <a:avLst/>
          </a:prstGeom>
          <a:solidFill>
            <a:srgbClr val="020202"/>
          </a:solidFill>
          <a:ln w="12700">
            <a:solidFill/>
            <a:miter lim="400000"/>
          </a:ln>
        </p:spPr>
        <p:txBody>
          <a:bodyPr lIns="0" tIns="0" rIns="0" bIns="0" anchor="ctr"/>
          <a:lstStyle/>
          <a:p>
            <a:pPr>
              <a:tabLst>
                <a:tab pos="357175" algn="l"/>
                <a:tab pos="714350" algn="l"/>
                <a:tab pos="1062595" algn="l"/>
                <a:tab pos="1419770" algn="l"/>
                <a:tab pos="1776945" algn="l"/>
                <a:tab pos="2134119" algn="l"/>
                <a:tab pos="2491294" algn="l"/>
                <a:tab pos="2848469" algn="l"/>
                <a:tab pos="3196714" algn="l"/>
                <a:tab pos="3553889" algn="l"/>
                <a:tab pos="3911064" algn="l"/>
                <a:tab pos="4268239" algn="l"/>
              </a:tabLst>
              <a:defRPr>
                <a:effectLst>
                  <a:outerShdw blurRad="38100" dist="12700" dir="5400000" rotWithShape="0">
                    <a:srgbClr val="000000">
                      <a:alpha val="50000"/>
                    </a:srgbClr>
                  </a:outerShdw>
                </a:effectLst>
              </a:defRPr>
            </a:pPr>
            <a:endParaRPr dirty="0"/>
          </a:p>
        </p:txBody>
      </p:sp>
      <p:sp>
        <p:nvSpPr>
          <p:cNvPr id="53" name="Shape 53"/>
          <p:cNvSpPr/>
          <p:nvPr/>
        </p:nvSpPr>
        <p:spPr>
          <a:xfrm>
            <a:off x="0" y="1752600"/>
            <a:ext cx="6400800" cy="4501233"/>
          </a:xfrm>
          <a:prstGeom prst="rect">
            <a:avLst/>
          </a:prstGeom>
          <a:ln w="12700">
            <a:miter lim="400000"/>
          </a:ln>
          <a:effectLst>
            <a:outerShdw blurRad="241300" dist="12700" dir="16080000" rotWithShape="0">
              <a:srgbClr val="000000"/>
            </a:outerShdw>
          </a:effectLst>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marL="322563" marR="40638" indent="-322563" algn="l" defTabSz="910796">
              <a:lnSpc>
                <a:spcPct val="100000"/>
              </a:lnSpc>
              <a:spcBef>
                <a:spcPts val="492"/>
              </a:spcBef>
              <a:buClr>
                <a:srgbClr val="FFFFFF"/>
              </a:buClr>
              <a:buFont typeface="Arial"/>
              <a:tabLst/>
              <a:defRPr sz="1800"/>
            </a:pPr>
            <a:r>
              <a:rPr sz="2800" b="1" spc="-79" dirty="0" smtClean="0">
                <a:solidFill>
                  <a:srgbClr val="FFFFFF"/>
                </a:solidFill>
                <a:effectLst>
                  <a:outerShdw blurRad="241300" dist="12700" dir="16080000" rotWithShape="0">
                    <a:srgbClr val="000000"/>
                  </a:outerShdw>
                </a:effectLst>
                <a:uFill>
                  <a:solidFill>
                    <a:srgbClr val="FFFFFF"/>
                  </a:solidFill>
                </a:uFill>
                <a:latin typeface="Arial"/>
                <a:ea typeface="Arial"/>
                <a:cs typeface="Arial"/>
                <a:sym typeface="Arial"/>
              </a:rPr>
              <a:t>KKK </a:t>
            </a:r>
            <a:r>
              <a:rPr sz="2800" b="1" spc="-79" dirty="0">
                <a:solidFill>
                  <a:srgbClr val="FFFFFF"/>
                </a:solidFill>
                <a:effectLst>
                  <a:outerShdw blurRad="241300" dist="12700" dir="16080000" rotWithShape="0">
                    <a:srgbClr val="000000"/>
                  </a:outerShdw>
                </a:effectLst>
                <a:uFill>
                  <a:solidFill>
                    <a:srgbClr val="FFFFFF"/>
                  </a:solidFill>
                </a:uFill>
                <a:latin typeface="Arial"/>
                <a:ea typeface="Arial"/>
                <a:cs typeface="Arial"/>
                <a:sym typeface="Arial"/>
              </a:rPr>
              <a:t>Re-emerges</a:t>
            </a:r>
            <a:endParaRPr sz="2800" spc="-79" dirty="0">
              <a:solidFill>
                <a:srgbClr val="FFFFFF"/>
              </a:solidFill>
              <a:effectLst>
                <a:outerShdw blurRad="241300" dist="12700" dir="16080000" rotWithShape="0">
                  <a:srgbClr val="000000"/>
                </a:outerShdw>
              </a:effectLst>
              <a:uFill>
                <a:solidFill>
                  <a:srgbClr val="FFFFFF"/>
                </a:solidFill>
              </a:uFill>
              <a:latin typeface="Arial"/>
              <a:ea typeface="Arial"/>
              <a:cs typeface="Arial"/>
              <a:sym typeface="Arial"/>
            </a:endParaRPr>
          </a:p>
          <a:p>
            <a:pPr marL="322563" marR="40638" indent="-322563" algn="l" defTabSz="910796">
              <a:lnSpc>
                <a:spcPct val="100000"/>
              </a:lnSpc>
              <a:spcBef>
                <a:spcPts val="492"/>
              </a:spcBef>
              <a:tabLst/>
              <a:defRPr sz="1800"/>
            </a:pPr>
            <a:r>
              <a:rPr sz="2800" spc="-79" dirty="0">
                <a:solidFill>
                  <a:srgbClr val="FFFFFF"/>
                </a:solidFill>
                <a:effectLst>
                  <a:outerShdw blurRad="241300" dist="12700" dir="16080000" rotWithShape="0">
                    <a:srgbClr val="000000"/>
                  </a:outerShdw>
                </a:effectLst>
                <a:uFill>
                  <a:solidFill>
                    <a:srgbClr val="FFFFFF"/>
                  </a:solidFill>
                </a:uFill>
                <a:latin typeface="Arial"/>
                <a:ea typeface="Arial"/>
                <a:cs typeface="Arial"/>
                <a:sym typeface="Arial"/>
              </a:rPr>
              <a:t>   -</a:t>
            </a:r>
            <a:r>
              <a:rPr sz="2800" spc="-79" dirty="0" smtClean="0">
                <a:solidFill>
                  <a:srgbClr val="FFFFFF"/>
                </a:solidFill>
                <a:effectLst>
                  <a:outerShdw blurRad="241300" dist="12700" dir="16080000" rotWithShape="0">
                    <a:srgbClr val="000000"/>
                  </a:outerShdw>
                </a:effectLst>
                <a:uFill>
                  <a:solidFill>
                    <a:srgbClr val="FFFFFF"/>
                  </a:solidFill>
                </a:uFill>
                <a:latin typeface="Arial"/>
                <a:ea typeface="Arial"/>
                <a:cs typeface="Arial"/>
                <a:sym typeface="Arial"/>
              </a:rPr>
              <a:t> </a:t>
            </a:r>
            <a:r>
              <a:rPr lang="en-US" sz="2800" spc="-79" dirty="0" smtClean="0">
                <a:solidFill>
                  <a:srgbClr val="FFFFFF"/>
                </a:solidFill>
                <a:effectLst>
                  <a:outerShdw blurRad="241300" dist="12700" dir="16080000" rotWithShape="0">
                    <a:srgbClr val="000000"/>
                  </a:outerShdw>
                </a:effectLst>
                <a:uFill>
                  <a:solidFill>
                    <a:srgbClr val="FFFFFF"/>
                  </a:solidFill>
                </a:uFill>
                <a:latin typeface="Arial"/>
                <a:ea typeface="Arial"/>
                <a:cs typeface="Arial"/>
                <a:sym typeface="Arial"/>
              </a:rPr>
              <a:t>1915 film, The Birth of a Nation showed Klan positively as Redeemers of the South &amp; saviors of white womanhood</a:t>
            </a:r>
            <a:endParaRPr sz="2800" spc="-79" dirty="0" smtClean="0">
              <a:solidFill>
                <a:srgbClr val="FFFFFF"/>
              </a:solidFill>
              <a:effectLst>
                <a:outerShdw blurRad="241300" dist="12700" dir="16080000" rotWithShape="0">
                  <a:srgbClr val="000000"/>
                </a:outerShdw>
              </a:effectLst>
              <a:uFill>
                <a:solidFill>
                  <a:srgbClr val="FFFFFF"/>
                </a:solidFill>
              </a:uFill>
              <a:latin typeface="Arial"/>
              <a:ea typeface="Arial"/>
              <a:cs typeface="Arial"/>
              <a:sym typeface="Arial"/>
            </a:endParaRPr>
          </a:p>
          <a:p>
            <a:pPr marL="322563" marR="40638" indent="-322563" algn="l" defTabSz="910796">
              <a:lnSpc>
                <a:spcPct val="100000"/>
              </a:lnSpc>
              <a:spcBef>
                <a:spcPts val="492"/>
              </a:spcBef>
              <a:tabLst/>
              <a:defRPr sz="1800"/>
            </a:pPr>
            <a:r>
              <a:rPr sz="2800" spc="-79" dirty="0">
                <a:solidFill>
                  <a:srgbClr val="FFFFFF"/>
                </a:solidFill>
                <a:effectLst>
                  <a:outerShdw blurRad="241300" dist="12700" dir="16080000" rotWithShape="0">
                    <a:srgbClr val="000000"/>
                  </a:outerShdw>
                </a:effectLst>
                <a:uFill>
                  <a:solidFill>
                    <a:srgbClr val="FFFFFF"/>
                  </a:solidFill>
                </a:uFill>
                <a:latin typeface="Arial"/>
                <a:ea typeface="Arial"/>
                <a:cs typeface="Arial"/>
                <a:sym typeface="Arial"/>
              </a:rPr>
              <a:t>   -</a:t>
            </a:r>
            <a:r>
              <a:rPr sz="2800" spc="-79" dirty="0" smtClean="0">
                <a:solidFill>
                  <a:srgbClr val="FFFFFF"/>
                </a:solidFill>
                <a:effectLst>
                  <a:outerShdw blurRad="241300" dist="12700" dir="16080000" rotWithShape="0">
                    <a:srgbClr val="000000"/>
                  </a:outerShdw>
                </a:effectLst>
                <a:uFill>
                  <a:solidFill>
                    <a:srgbClr val="FFFFFF"/>
                  </a:solidFill>
                </a:uFill>
                <a:latin typeface="Arial"/>
                <a:ea typeface="Arial"/>
                <a:cs typeface="Arial"/>
                <a:sym typeface="Arial"/>
              </a:rPr>
              <a:t> </a:t>
            </a:r>
            <a:r>
              <a:rPr lang="en-US" sz="2800" spc="-79" dirty="0" smtClean="0">
                <a:solidFill>
                  <a:srgbClr val="FFFFFF"/>
                </a:solidFill>
                <a:effectLst>
                  <a:outerShdw blurRad="241300" dist="12700" dir="16080000" rotWithShape="0">
                    <a:srgbClr val="000000"/>
                  </a:outerShdw>
                </a:effectLst>
                <a:uFill>
                  <a:solidFill>
                    <a:srgbClr val="FFFFFF"/>
                  </a:solidFill>
                </a:uFill>
                <a:latin typeface="Arial"/>
                <a:ea typeface="Arial"/>
                <a:cs typeface="Arial"/>
                <a:sym typeface="Arial"/>
              </a:rPr>
              <a:t>not only racist against African Americans, but also targeted immigrants, bootleggers, gamblers &amp; Catholics</a:t>
            </a:r>
            <a:endParaRPr sz="2800" spc="-79" dirty="0" smtClean="0">
              <a:solidFill>
                <a:srgbClr val="FFFFFF"/>
              </a:solidFill>
              <a:effectLst>
                <a:outerShdw blurRad="241300" dist="12700" dir="16080000" rotWithShape="0">
                  <a:srgbClr val="000000"/>
                </a:outerShdw>
              </a:effectLst>
              <a:uFill>
                <a:solidFill>
                  <a:srgbClr val="FFFFFF"/>
                </a:solidFill>
              </a:uFill>
              <a:latin typeface="Arial"/>
              <a:ea typeface="Arial"/>
              <a:cs typeface="Arial"/>
              <a:sym typeface="Arial"/>
            </a:endParaRPr>
          </a:p>
          <a:p>
            <a:pPr marL="322563" marR="40638" indent="-322563" algn="l" defTabSz="910796">
              <a:lnSpc>
                <a:spcPct val="100000"/>
              </a:lnSpc>
              <a:spcBef>
                <a:spcPts val="492"/>
              </a:spcBef>
              <a:tabLst/>
              <a:defRPr sz="1800"/>
            </a:pPr>
            <a:r>
              <a:rPr sz="2800" spc="-79" dirty="0">
                <a:solidFill>
                  <a:srgbClr val="FFFFFF"/>
                </a:solidFill>
                <a:effectLst>
                  <a:outerShdw blurRad="241300" dist="12700" dir="16080000" rotWithShape="0">
                    <a:srgbClr val="000000"/>
                  </a:outerShdw>
                </a:effectLst>
                <a:uFill>
                  <a:solidFill>
                    <a:srgbClr val="FFFFFF"/>
                  </a:solidFill>
                </a:uFill>
                <a:latin typeface="Arial"/>
                <a:ea typeface="Arial"/>
                <a:cs typeface="Arial"/>
                <a:sym typeface="Arial"/>
              </a:rPr>
              <a:t>   -</a:t>
            </a:r>
            <a:r>
              <a:rPr sz="2800" spc="-79" dirty="0" smtClean="0">
                <a:solidFill>
                  <a:srgbClr val="FFFFFF"/>
                </a:solidFill>
                <a:effectLst>
                  <a:outerShdw blurRad="241300" dist="12700" dir="16080000" rotWithShape="0">
                    <a:srgbClr val="000000"/>
                  </a:outerShdw>
                </a:effectLst>
                <a:uFill>
                  <a:solidFill>
                    <a:srgbClr val="FFFFFF"/>
                  </a:solidFill>
                </a:uFill>
                <a:latin typeface="Arial"/>
                <a:ea typeface="Arial"/>
                <a:cs typeface="Arial"/>
                <a:sym typeface="Arial"/>
              </a:rPr>
              <a:t> </a:t>
            </a:r>
            <a:r>
              <a:rPr lang="en-US" sz="2800" spc="-79" dirty="0" smtClean="0">
                <a:solidFill>
                  <a:srgbClr val="FFFFFF"/>
                </a:solidFill>
                <a:effectLst>
                  <a:outerShdw blurRad="241300" dist="12700" dir="16080000" rotWithShape="0">
                    <a:srgbClr val="000000"/>
                  </a:outerShdw>
                </a:effectLst>
                <a:uFill>
                  <a:solidFill>
                    <a:srgbClr val="FFFFFF"/>
                  </a:solidFill>
                </a:uFill>
                <a:latin typeface="Arial"/>
                <a:ea typeface="Arial"/>
                <a:cs typeface="Arial"/>
                <a:sym typeface="Arial"/>
              </a:rPr>
              <a:t>big in small towns &amp; cities of South and Midwest</a:t>
            </a:r>
            <a:endParaRPr sz="2800" spc="-79" dirty="0">
              <a:solidFill>
                <a:srgbClr val="FFFFFF"/>
              </a:solidFill>
              <a:effectLst>
                <a:outerShdw blurRad="241300" dist="12700" dir="16080000" rotWithShape="0">
                  <a:srgbClr val="000000"/>
                </a:outerShdw>
              </a:effectLst>
              <a:uFill>
                <a:solidFill>
                  <a:srgbClr val="FFFFFF"/>
                </a:solidFill>
              </a:uFill>
              <a:latin typeface="Arial"/>
              <a:ea typeface="Arial"/>
              <a:cs typeface="Arial"/>
              <a:sym typeface="Arial"/>
            </a:endParaRPr>
          </a:p>
        </p:txBody>
      </p:sp>
      <p:sp>
        <p:nvSpPr>
          <p:cNvPr id="54" name="Shape 54">
            <a:hlinkClick r:id="rId4"/>
          </p:cNvPr>
          <p:cNvSpPr/>
          <p:nvPr/>
        </p:nvSpPr>
        <p:spPr>
          <a:xfrm>
            <a:off x="8012107" y="6030122"/>
            <a:ext cx="613847" cy="5804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23C3D"/>
          </a:solidFill>
          <a:ln w="12700">
            <a:solidFill/>
            <a:miter lim="400000"/>
          </a:ln>
          <a:effectLst>
            <a:outerShdw blurRad="469900" dir="5400000" rotWithShape="0">
              <a:srgbClr val="FFFFFF"/>
            </a:outerShdw>
          </a:effectLst>
        </p:spPr>
        <p:txBody>
          <a:bodyPr lIns="0" tIns="0" rIns="0" bIns="0" anchor="ctr"/>
          <a:lstStyle/>
          <a:p>
            <a:pPr>
              <a:tabLst>
                <a:tab pos="357175" algn="l"/>
                <a:tab pos="714350" algn="l"/>
                <a:tab pos="1062595" algn="l"/>
                <a:tab pos="1419770" algn="l"/>
                <a:tab pos="1776945" algn="l"/>
                <a:tab pos="2134119" algn="l"/>
                <a:tab pos="2491294" algn="l"/>
                <a:tab pos="2848469" algn="l"/>
                <a:tab pos="3196714" algn="l"/>
                <a:tab pos="3553889" algn="l"/>
                <a:tab pos="3911064" algn="l"/>
                <a:tab pos="4268239" algn="l"/>
              </a:tabLst>
              <a:defRPr>
                <a:effectLst>
                  <a:outerShdw blurRad="38100" dist="12700" dir="5400000" rotWithShape="0">
                    <a:srgbClr val="000000">
                      <a:alpha val="50000"/>
                    </a:srgbClr>
                  </a:outerShdw>
                </a:effectLst>
              </a:defRPr>
            </a:pPr>
            <a:endParaRPr dirty="0"/>
          </a:p>
        </p:txBody>
      </p:sp>
      <p:sp>
        <p:nvSpPr>
          <p:cNvPr id="9" name="Shape 54">
            <a:hlinkClick r:id="rId5"/>
          </p:cNvPr>
          <p:cNvSpPr/>
          <p:nvPr/>
        </p:nvSpPr>
        <p:spPr>
          <a:xfrm>
            <a:off x="8153400" y="457200"/>
            <a:ext cx="613847" cy="5804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23C3D"/>
          </a:solidFill>
          <a:ln w="12700">
            <a:solidFill/>
            <a:miter lim="400000"/>
          </a:ln>
          <a:effectLst>
            <a:outerShdw blurRad="469900" dir="5400000" rotWithShape="0">
              <a:srgbClr val="FFFFFF"/>
            </a:outerShdw>
          </a:effectLst>
        </p:spPr>
        <p:txBody>
          <a:bodyPr lIns="0" tIns="0" rIns="0" bIns="0" anchor="ctr"/>
          <a:lstStyle/>
          <a:p>
            <a:pPr>
              <a:tabLst>
                <a:tab pos="357175" algn="l"/>
                <a:tab pos="714350" algn="l"/>
                <a:tab pos="1062595" algn="l"/>
                <a:tab pos="1419770" algn="l"/>
                <a:tab pos="1776945" algn="l"/>
                <a:tab pos="2134119" algn="l"/>
                <a:tab pos="2491294" algn="l"/>
                <a:tab pos="2848469" algn="l"/>
                <a:tab pos="3196714" algn="l"/>
                <a:tab pos="3553889" algn="l"/>
                <a:tab pos="3911064" algn="l"/>
                <a:tab pos="4268239" algn="l"/>
              </a:tabLst>
              <a:defRPr>
                <a:effectLst>
                  <a:outerShdw blurRad="38100" dist="12700" dir="5400000" rotWithShape="0">
                    <a:srgbClr val="000000">
                      <a:alpha val="50000"/>
                    </a:srgbClr>
                  </a:outerShdw>
                </a:effectLst>
              </a:defRPr>
            </a:pPr>
            <a:endParaRPr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300">
        <p14:pan/>
      </p:transition>
    </mc:Choice>
    <mc:Fallback>
      <mp:transition xmlns:mp="http://schemas.microsoft.com/office/mac/powerpoint/2008/main" spd="slow"/>
    </mc:Fallback>
  </mc:AlternateContent>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a:ea typeface="Times"/>
        <a:cs typeface="Times"/>
      </a:majorFont>
      <a:minorFont>
        <a:latin typeface="Times"/>
        <a:ea typeface="Times"/>
        <a:cs typeface="Time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12700" cap="flat">
          <a:solidFill>
            <a:srgbClr val="000000"/>
          </a:solidFill>
          <a:prstDash val="solid"/>
          <a:miter lim="400000"/>
        </a:ln>
        <a:effectLst/>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1" hangingPunct="0">
          <a:lnSpc>
            <a:spcPts val="14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0" sz="1200" b="0" i="0" u="none" strike="noStrike" cap="none" spc="0" normalizeH="0" baseline="0">
            <a:ln>
              <a:noFill/>
            </a:ln>
            <a:solidFill>
              <a:srgbClr val="000000"/>
            </a:solidFill>
            <a:effectLst>
              <a:outerShdw blurRad="38100" dist="12700" dir="5400000" rotWithShape="0">
                <a:srgbClr val="000000">
                  <a:alpha val="50000"/>
                </a:srgbClr>
              </a:outerShdw>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ts val="14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0" sz="1200" b="0" i="0" u="none" strike="noStrike" cap="none" spc="0" normalizeH="0" baseline="0">
            <a:ln>
              <a:noFill/>
            </a:ln>
            <a:solidFill>
              <a:srgbClr val="000000"/>
            </a:solidFill>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a:ea typeface="Times"/>
        <a:cs typeface="Times"/>
      </a:majorFont>
      <a:minorFont>
        <a:latin typeface="Times"/>
        <a:ea typeface="Times"/>
        <a:cs typeface="Time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12700" cap="flat">
          <a:solidFill>
            <a:srgbClr val="000000"/>
          </a:solidFill>
          <a:prstDash val="solid"/>
          <a:miter lim="400000"/>
        </a:ln>
        <a:effectLst/>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1" hangingPunct="0">
          <a:lnSpc>
            <a:spcPts val="14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0" sz="1200" b="0" i="0" u="none" strike="noStrike" cap="none" spc="0" normalizeH="0" baseline="0">
            <a:ln>
              <a:noFill/>
            </a:ln>
            <a:solidFill>
              <a:srgbClr val="000000"/>
            </a:solidFill>
            <a:effectLst>
              <a:outerShdw blurRad="38100" dist="12700" dir="5400000" rotWithShape="0">
                <a:srgbClr val="000000">
                  <a:alpha val="50000"/>
                </a:srgbClr>
              </a:outerShdw>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ts val="14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0" sz="1200" b="0" i="0" u="none" strike="noStrike" cap="none" spc="0" normalizeH="0" baseline="0">
            <a:ln>
              <a:noFill/>
            </a:ln>
            <a:solidFill>
              <a:srgbClr val="000000"/>
            </a:solidFill>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146</TotalTime>
  <Words>6695</Words>
  <Application>Microsoft Macintosh PowerPoint</Application>
  <PresentationFormat>On-screen Show (4:3)</PresentationFormat>
  <Paragraphs>371</Paragraphs>
  <Slides>17</Slides>
  <Notes>17</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White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Beattie, William R.</dc:creator>
  <cp:lastModifiedBy>Megan Orchard</cp:lastModifiedBy>
  <cp:revision>13</cp:revision>
  <dcterms:created xsi:type="dcterms:W3CDTF">2015-02-24T16:21:51Z</dcterms:created>
  <dcterms:modified xsi:type="dcterms:W3CDTF">2015-02-24T18:00:16Z</dcterms:modified>
</cp:coreProperties>
</file>