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1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7.jpeg"/><Relationship Id="rId7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World War II &amp; SC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8-6.5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9"/>
          <p:cNvGrpSpPr/>
          <p:nvPr/>
        </p:nvGrpSpPr>
        <p:grpSpPr>
          <a:xfrm>
            <a:off x="6661150" y="5050502"/>
            <a:ext cx="5397500" cy="3962401"/>
            <a:chOff x="-31750" y="-31750"/>
            <a:chExt cx="5397500" cy="3962400"/>
          </a:xfrm>
        </p:grpSpPr>
        <p:pic>
          <p:nvPicPr>
            <p:cNvPr id="88" name="6FA2128F-19C3-4112-8C54-D81FA2047D5F-L0-001.jpeg"/>
            <p:cNvPicPr/>
            <p:nvPr/>
          </p:nvPicPr>
          <p:blipFill>
            <a:blip r:embed="rId2">
              <a:extLst/>
            </a:blip>
            <a:srcRect l="0" t="4764" r="0" b="4764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92" name="Group 92"/>
          <p:cNvGrpSpPr/>
          <p:nvPr/>
        </p:nvGrpSpPr>
        <p:grpSpPr>
          <a:xfrm>
            <a:off x="6667368" y="719802"/>
            <a:ext cx="5397501" cy="3962401"/>
            <a:chOff x="-31750" y="-31750"/>
            <a:chExt cx="5397500" cy="3962400"/>
          </a:xfrm>
        </p:grpSpPr>
        <p:pic>
          <p:nvPicPr>
            <p:cNvPr id="91" name="8E9EBB67-D736-487C-BFCB-D76112E4C1D7-L0-001.jpeg"/>
            <p:cNvPicPr/>
            <p:nvPr/>
          </p:nvPicPr>
          <p:blipFill>
            <a:blip r:embed="rId4">
              <a:extLst/>
            </a:blip>
            <a:srcRect l="11413" t="0" r="11413" b="0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933450" y="730250"/>
            <a:ext cx="5397500" cy="8293100"/>
            <a:chOff x="-31750" y="-31750"/>
            <a:chExt cx="5397500" cy="8293100"/>
          </a:xfrm>
        </p:grpSpPr>
        <p:pic>
          <p:nvPicPr>
            <p:cNvPr id="94" name="F01412EF-4B2C-4961-B4C8-341B14E9C563-L0-001.jpeg"/>
            <p:cNvPicPr/>
            <p:nvPr/>
          </p:nvPicPr>
          <p:blipFill>
            <a:blip r:embed="rId6">
              <a:extLst/>
            </a:blip>
            <a:srcRect l="24279" t="0" r="24279" b="0"/>
            <a:stretch>
              <a:fillRect/>
            </a:stretch>
          </p:blipFill>
          <p:spPr>
            <a:xfrm>
              <a:off x="0" y="0"/>
              <a:ext cx="53340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750"/>
              <a:ext cx="5397500" cy="8293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656333"/>
            <a:ext cx="10464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3600">
                <a:solidFill>
                  <a:srgbClr val="22222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22222"/>
                </a:solidFill>
              </a:rPr>
              <a:t>–Dr. Roscoe Brown, Tuskegee Airmen</a:t>
            </a:r>
          </a:p>
        </p:txBody>
      </p:sp>
      <p:sp>
        <p:nvSpPr>
          <p:cNvPr id="98" name="Shape 98"/>
          <p:cNvSpPr/>
          <p:nvPr/>
        </p:nvSpPr>
        <p:spPr>
          <a:xfrm>
            <a:off x="1270000" y="2671023"/>
            <a:ext cx="10464800" cy="387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4200"/>
              </a:spcBef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6" sz="4200">
                <a:solidFill>
                  <a:srgbClr val="EEEEEE"/>
                </a:solidFill>
              </a:rPr>
              <a:t>“They have a saying that excellence is the antidote to prejudice; so, once you show you can do it, some of the barriers will come down.”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1149350" y="3348702"/>
            <a:ext cx="5524500" cy="5372101"/>
            <a:chOff x="-31750" y="-31750"/>
            <a:chExt cx="5524500" cy="5372100"/>
          </a:xfrm>
        </p:grpSpPr>
        <p:pic>
          <p:nvPicPr>
            <p:cNvPr id="101" name="B3535240-CD5D-4B91-AB3C-873C1982F638-L0-001.jpeg"/>
            <p:cNvPicPr/>
            <p:nvPr/>
          </p:nvPicPr>
          <p:blipFill>
            <a:blip r:embed="rId2">
              <a:extLst/>
            </a:blip>
            <a:srcRect l="7851" t="0" r="7851" b="0"/>
            <a:stretch>
              <a:fillRect/>
            </a:stretch>
          </p:blipFill>
          <p:spPr>
            <a:xfrm>
              <a:off x="0" y="0"/>
              <a:ext cx="5461000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African American Service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02412">
              <a:spcBef>
                <a:spcPts val="3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526">
                <a:solidFill>
                  <a:srgbClr val="EEEEEE"/>
                </a:solidFill>
              </a:rPr>
              <a:t>African Americans served in </a:t>
            </a:r>
            <a:r>
              <a:rPr sz="3526" u="sng">
                <a:solidFill>
                  <a:srgbClr val="EEEEEE"/>
                </a:solidFill>
              </a:rPr>
              <a:t>segregated</a:t>
            </a:r>
            <a:r>
              <a:rPr sz="3526">
                <a:solidFill>
                  <a:srgbClr val="EEEEEE"/>
                </a:solidFill>
              </a:rPr>
              <a:t> units commanded by white officers.  </a:t>
            </a:r>
            <a:endParaRPr sz="3526">
              <a:solidFill>
                <a:srgbClr val="EEEEEE"/>
              </a:solidFill>
            </a:endParaRPr>
          </a:p>
          <a:p>
            <a:pPr lvl="0" marL="0" indent="0" defTabSz="502412">
              <a:spcBef>
                <a:spcPts val="3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526">
                <a:solidFill>
                  <a:srgbClr val="EEEEEE"/>
                </a:solidFill>
              </a:rPr>
              <a:t>Their service spawned the </a:t>
            </a:r>
            <a:r>
              <a:rPr sz="3526" u="sng">
                <a:solidFill>
                  <a:srgbClr val="EEEEEE"/>
                </a:solidFill>
              </a:rPr>
              <a:t>Civil Rights movement.</a:t>
            </a:r>
            <a:endParaRPr sz="3526" u="sng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D-Day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96570">
              <a:spcBef>
                <a:spcPts val="3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EEEEEE"/>
                </a:solidFill>
              </a:rPr>
              <a:t>Part of the </a:t>
            </a:r>
            <a:r>
              <a:rPr sz="3060" u="sng">
                <a:solidFill>
                  <a:srgbClr val="EEEEEE"/>
                </a:solidFill>
              </a:rPr>
              <a:t>Battle of Normandy</a:t>
            </a:r>
            <a:r>
              <a:rPr sz="3060">
                <a:solidFill>
                  <a:srgbClr val="EEEEEE"/>
                </a:solidFill>
              </a:rPr>
              <a:t>, which lasted from June 1944 to August 1944, resulted in the </a:t>
            </a:r>
            <a:r>
              <a:rPr sz="3060" u="sng">
                <a:solidFill>
                  <a:srgbClr val="EEEEEE"/>
                </a:solidFill>
              </a:rPr>
              <a:t>Allied liberation of Western Europe</a:t>
            </a:r>
            <a:r>
              <a:rPr sz="3060">
                <a:solidFill>
                  <a:srgbClr val="EEEEEE"/>
                </a:solidFill>
              </a:rPr>
              <a:t> from Nazi Germany’s control</a:t>
            </a:r>
            <a:endParaRPr sz="3060">
              <a:solidFill>
                <a:srgbClr val="EEEEEE"/>
              </a:solidFill>
            </a:endParaRPr>
          </a:p>
          <a:p>
            <a:pPr lvl="0" marL="0" indent="0" defTabSz="496570">
              <a:spcBef>
                <a:spcPts val="3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EEEEEE"/>
                </a:solidFill>
              </a:rPr>
              <a:t>Codenamed </a:t>
            </a:r>
            <a:r>
              <a:rPr sz="3060" u="sng">
                <a:solidFill>
                  <a:srgbClr val="EEEEEE"/>
                </a:solidFill>
              </a:rPr>
              <a:t>Operation Overlord</a:t>
            </a:r>
            <a:r>
              <a:rPr sz="3060">
                <a:solidFill>
                  <a:srgbClr val="EEEEEE"/>
                </a:solidFill>
              </a:rPr>
              <a:t>, the battle began on June 6, 1944 (D-Day)</a:t>
            </a:r>
            <a:endParaRPr sz="3060">
              <a:solidFill>
                <a:srgbClr val="EEEEEE"/>
              </a:solidFill>
            </a:endParaRPr>
          </a:p>
          <a:p>
            <a:pPr lvl="0" marL="0" indent="0" defTabSz="496570">
              <a:spcBef>
                <a:spcPts val="3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EEEEEE"/>
                </a:solidFill>
              </a:rPr>
              <a:t>156,000 American, British and Canadian forces landed on five beaches along a 50-mile stretch of the heavily fortified coast of France’s Normandy region</a:t>
            </a:r>
            <a:endParaRPr sz="3060">
              <a:solidFill>
                <a:srgbClr val="EEEEEE"/>
              </a:solidFill>
            </a:endParaRPr>
          </a:p>
          <a:p>
            <a:pPr lvl="0" marL="0" indent="0" defTabSz="496570">
              <a:spcBef>
                <a:spcPts val="3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EEEEEE"/>
                </a:solidFill>
              </a:rPr>
              <a:t>one of the </a:t>
            </a:r>
            <a:r>
              <a:rPr sz="3060" u="sng">
                <a:solidFill>
                  <a:srgbClr val="EEEEEE"/>
                </a:solidFill>
              </a:rPr>
              <a:t>largest amphibious</a:t>
            </a:r>
            <a:r>
              <a:rPr sz="3060">
                <a:solidFill>
                  <a:srgbClr val="EEEEEE"/>
                </a:solidFill>
              </a:rPr>
              <a:t> military assaults in history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D913D18-73D6-4A5A-8065-360E7043700C-L0-001.jpeg"/>
          <p:cNvPicPr/>
          <p:nvPr/>
        </p:nvPicPr>
        <p:blipFill>
          <a:blip r:embed="rId2">
            <a:extLst/>
          </a:blip>
          <a:srcRect l="3265" t="0" r="326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8A9C5735-400F-4F0F-82CE-D7D47B52CD96-L0-001.jpeg"/>
          <p:cNvPicPr/>
          <p:nvPr/>
        </p:nvPicPr>
        <p:blipFill>
          <a:blip r:embed="rId2">
            <a:extLst/>
          </a:blip>
          <a:srcRect l="4600" t="0" r="4600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20658797-E8CD-4FB1-9FD6-E6101E08D74A-L0-001.jpeg"/>
          <p:cNvPicPr/>
          <p:nvPr/>
        </p:nvPicPr>
        <p:blipFill>
          <a:blip r:embed="rId2">
            <a:extLst/>
          </a:blip>
          <a:srcRect l="1064" t="0" r="1064" b="44951"/>
          <a:stretch>
            <a:fillRect/>
          </a:stretch>
        </p:blipFill>
        <p:spPr>
          <a:xfrm>
            <a:off x="0" y="716"/>
            <a:ext cx="13004800" cy="9752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20658797-E8CD-4FB1-9FD6-E6101E08D74A-L0-001.jpeg"/>
          <p:cNvPicPr/>
          <p:nvPr/>
        </p:nvPicPr>
        <p:blipFill>
          <a:blip r:embed="rId2">
            <a:extLst/>
          </a:blip>
          <a:srcRect l="721" t="43143" r="721" b="14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SC Service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algn="ctr" defTabSz="473201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pc="-116" sz="3888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"/>
              </a:rPr>
              <a:t>South Carolinians served in the armed forces, but many others were not fit for service.  </a:t>
            </a:r>
            <a:endParaRPr b="1" spc="-116" sz="3888">
              <a:solidFill>
                <a:srgbClr val="EEEEEE"/>
              </a:solidFill>
              <a:latin typeface="+mn-lt"/>
              <a:ea typeface="+mn-ea"/>
              <a:cs typeface="+mn-cs"/>
              <a:sym typeface="Superclarendon"/>
            </a:endParaRPr>
          </a:p>
          <a:p>
            <a:pPr lvl="0" marL="0" indent="0" algn="ctr" defTabSz="473201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pc="-116" sz="3888" u="sng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"/>
              </a:rPr>
              <a:t>1/3</a:t>
            </a:r>
            <a:r>
              <a:rPr b="1" spc="-116" sz="3888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"/>
              </a:rPr>
              <a:t> of young white men &amp; </a:t>
            </a:r>
            <a:r>
              <a:rPr b="1" spc="-116" sz="3888" u="sng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"/>
              </a:rPr>
              <a:t>1/2</a:t>
            </a:r>
            <a:r>
              <a:rPr b="1" spc="-116" sz="3888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"/>
              </a:rPr>
              <a:t> of black men were either illiterate or in such poor health that they could not serve--startling indication of the poverty of SC</a:t>
            </a:r>
            <a:endParaRPr b="1" spc="-116" sz="3888">
              <a:solidFill>
                <a:srgbClr val="EEEEEE"/>
              </a:solidFill>
              <a:latin typeface="+mn-lt"/>
              <a:ea typeface="+mn-ea"/>
              <a:cs typeface="+mn-cs"/>
              <a:sym typeface="Superclarendon"/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1828799" y="3348702"/>
            <a:ext cx="4165601" cy="5372101"/>
            <a:chOff x="-31563" y="-31750"/>
            <a:chExt cx="4165600" cy="5372100"/>
          </a:xfrm>
        </p:grpSpPr>
        <p:pic>
          <p:nvPicPr>
            <p:cNvPr id="121" name="598CCD72-F764-4BB9-BE04-4ED9805D7186-L0-001.jpe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102474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564" y="-31750"/>
              <a:ext cx="4165601" cy="5372100"/>
            </a:xfrm>
            <a:prstGeom prst="rect">
              <a:avLst/>
            </a:prstGeom>
            <a:effectLst/>
          </p:spPr>
        </p:pic>
      </p:grpSp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Home Front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97256">
              <a:spcBef>
                <a:spcPts val="2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652">
                <a:solidFill>
                  <a:srgbClr val="EEEEEE"/>
                </a:solidFill>
              </a:rPr>
              <a:t>War brought economic prosperity. </a:t>
            </a:r>
            <a:r>
              <a:rPr sz="2652" u="sng">
                <a:solidFill>
                  <a:srgbClr val="EEEEEE"/>
                </a:solidFill>
              </a:rPr>
              <a:t>Mobilization = more jobs</a:t>
            </a:r>
            <a:endParaRPr sz="2652">
              <a:solidFill>
                <a:srgbClr val="EEEEEE"/>
              </a:solidFill>
            </a:endParaRPr>
          </a:p>
          <a:p>
            <a:pPr lvl="0" marL="0" indent="0" defTabSz="397256">
              <a:spcBef>
                <a:spcPts val="2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652">
                <a:solidFill>
                  <a:srgbClr val="EEEEEE"/>
                </a:solidFill>
              </a:rPr>
              <a:t>Women entered the workforce like never before (</a:t>
            </a:r>
            <a:r>
              <a:rPr sz="2652" u="sng">
                <a:solidFill>
                  <a:srgbClr val="EEEEEE"/>
                </a:solidFill>
              </a:rPr>
              <a:t>Rosie the Riveter</a:t>
            </a:r>
            <a:r>
              <a:rPr sz="2652">
                <a:solidFill>
                  <a:srgbClr val="EEEEEE"/>
                </a:solidFill>
              </a:rPr>
              <a:t>)</a:t>
            </a:r>
            <a:endParaRPr sz="2652">
              <a:solidFill>
                <a:srgbClr val="EEEEEE"/>
              </a:solidFill>
            </a:endParaRPr>
          </a:p>
          <a:p>
            <a:pPr lvl="0" marL="0" indent="0" defTabSz="397256">
              <a:spcBef>
                <a:spcPts val="2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652">
                <a:solidFill>
                  <a:srgbClr val="EEEEEE"/>
                </a:solidFill>
              </a:rPr>
              <a:t>When the war ended they had savings to use to buy what had been unavailable during the war.  It started a period of economic prosperity.</a:t>
            </a:r>
            <a:endParaRPr sz="2652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WWII Overview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1939-1945</a:t>
            </a:r>
            <a:endParaRPr sz="2859">
              <a:solidFill>
                <a:srgbClr val="EEEEEE"/>
              </a:solidFill>
            </a:endParaRPr>
          </a:p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Caused by acts of aggression by Axis nations</a:t>
            </a:r>
            <a:endParaRPr sz="2859">
              <a:solidFill>
                <a:srgbClr val="EEEEEE"/>
              </a:solidFill>
            </a:endParaRPr>
          </a:p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Main Allied nations: </a:t>
            </a:r>
            <a:r>
              <a:rPr sz="2859" u="sng">
                <a:solidFill>
                  <a:srgbClr val="EEEEEE"/>
                </a:solidFill>
              </a:rPr>
              <a:t>Great Britain, France, USSR, China, &amp; US</a:t>
            </a:r>
            <a:endParaRPr sz="2859">
              <a:solidFill>
                <a:srgbClr val="EEEEEE"/>
              </a:solidFill>
            </a:endParaRPr>
          </a:p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Main Axis nations: </a:t>
            </a:r>
            <a:r>
              <a:rPr sz="2859" u="sng">
                <a:solidFill>
                  <a:srgbClr val="EEEEEE"/>
                </a:solidFill>
              </a:rPr>
              <a:t>Germany, Italy, and Japan</a:t>
            </a:r>
            <a:endParaRPr sz="2859" u="sng">
              <a:solidFill>
                <a:srgbClr val="EEEEEE"/>
              </a:solidFill>
            </a:endParaRPr>
          </a:p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Fighting occurred in two theaters:</a:t>
            </a:r>
            <a:r>
              <a:rPr sz="2859" u="sng">
                <a:solidFill>
                  <a:srgbClr val="EEEEEE"/>
                </a:solidFill>
              </a:rPr>
              <a:t> European &amp; Pacific</a:t>
            </a:r>
            <a:endParaRPr sz="2859" u="sng">
              <a:solidFill>
                <a:srgbClr val="EEEEEE"/>
              </a:solidFill>
            </a:endParaRPr>
          </a:p>
          <a:p>
            <a:pPr lvl="0" marL="0" indent="0" defTabSz="379729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59">
                <a:solidFill>
                  <a:srgbClr val="EEEEEE"/>
                </a:solidFill>
              </a:rPr>
              <a:t>Allies defeated Germany on May 8th, 1945 (known as V-E Day) and defeated Japan on August 14th, 1945 (known as V-J Day)</a:t>
            </a:r>
            <a:endParaRPr sz="2859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1149350" y="3348702"/>
            <a:ext cx="5524500" cy="5372101"/>
            <a:chOff x="-31750" y="-31750"/>
            <a:chExt cx="5524500" cy="5372100"/>
          </a:xfrm>
        </p:grpSpPr>
        <p:pic>
          <p:nvPicPr>
            <p:cNvPr id="127" name="1B27A696-1B10-4E12-A999-4BB5B84FF818-L0-001.jpeg"/>
            <p:cNvPicPr/>
            <p:nvPr/>
          </p:nvPicPr>
          <p:blipFill>
            <a:blip r:embed="rId2">
              <a:extLst/>
            </a:blip>
            <a:srcRect l="11366" t="0" r="11366" b="0"/>
            <a:stretch>
              <a:fillRect/>
            </a:stretch>
          </p:blipFill>
          <p:spPr>
            <a:xfrm>
              <a:off x="0" y="0"/>
              <a:ext cx="5461000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End of War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25779">
              <a:spcBef>
                <a:spcPts val="3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EEEEEE"/>
                </a:solidFill>
              </a:rPr>
              <a:t>Allies defeated the Axis in Europe earlier.  Mussolini was killed by Italians and Hitler committed suicide </a:t>
            </a:r>
            <a:endParaRPr sz="3059">
              <a:solidFill>
                <a:srgbClr val="EEEEEE"/>
              </a:solidFill>
            </a:endParaRPr>
          </a:p>
          <a:p>
            <a:pPr lvl="0" marL="0" indent="0" defTabSz="525779">
              <a:spcBef>
                <a:spcPts val="3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EEEEEE"/>
                </a:solidFill>
              </a:rPr>
              <a:t>Victory in Japan was achieved when the United States dropped the </a:t>
            </a:r>
            <a:r>
              <a:rPr sz="3059" u="sng">
                <a:solidFill>
                  <a:srgbClr val="EEEEEE"/>
                </a:solidFill>
              </a:rPr>
              <a:t>atomic bomb</a:t>
            </a:r>
            <a:r>
              <a:rPr sz="3059">
                <a:solidFill>
                  <a:srgbClr val="EEEEEE"/>
                </a:solidFill>
              </a:rPr>
              <a:t> on </a:t>
            </a:r>
            <a:r>
              <a:rPr sz="3059" u="sng">
                <a:solidFill>
                  <a:srgbClr val="EEEEEE"/>
                </a:solidFill>
              </a:rPr>
              <a:t>Hiroshima &amp; Nagasaki</a:t>
            </a:r>
            <a:r>
              <a:rPr sz="3059">
                <a:solidFill>
                  <a:srgbClr val="EEEEEE"/>
                </a:solidFill>
              </a:rPr>
              <a:t>, forcing them to an unconditional surrender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8"/>
          <p:cNvGrpSpPr/>
          <p:nvPr/>
        </p:nvGrpSpPr>
        <p:grpSpPr>
          <a:xfrm>
            <a:off x="6776839" y="4178544"/>
            <a:ext cx="5674122" cy="2772173"/>
            <a:chOff x="-31750" y="-31621"/>
            <a:chExt cx="5674121" cy="2772171"/>
          </a:xfrm>
        </p:grpSpPr>
        <p:pic>
          <p:nvPicPr>
            <p:cNvPr id="47" name="940DB924-22DC-4238-9A74-30A5C37307C2-L0-001.jpeg"/>
            <p:cNvPicPr/>
            <p:nvPr/>
          </p:nvPicPr>
          <p:blipFill>
            <a:blip r:embed="rId2">
              <a:extLst/>
            </a:blip>
            <a:srcRect l="23400" t="0" r="0" b="0"/>
            <a:stretch>
              <a:fillRect/>
            </a:stretch>
          </p:blipFill>
          <p:spPr>
            <a:xfrm>
              <a:off x="-1" y="0"/>
              <a:ext cx="5610754" cy="27087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622"/>
              <a:ext cx="5674122" cy="2772173"/>
            </a:xfrm>
            <a:prstGeom prst="rect">
              <a:avLst/>
            </a:prstGeom>
            <a:effectLst/>
          </p:spPr>
        </p:pic>
      </p:grpSp>
      <p:sp>
        <p:nvSpPr>
          <p:cNvPr id="49" name="Shape 49"/>
          <p:cNvSpPr/>
          <p:nvPr>
            <p:ph type="title"/>
          </p:nvPr>
        </p:nvSpPr>
        <p:spPr>
          <a:xfrm>
            <a:off x="1270000" y="698500"/>
            <a:ext cx="10464800" cy="1308557"/>
          </a:xfrm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Before the War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04253" y="3413508"/>
            <a:ext cx="6055592" cy="5898660"/>
          </a:xfrm>
          <a:prstGeom prst="rect">
            <a:avLst/>
          </a:prstGeom>
        </p:spPr>
        <p:txBody>
          <a:bodyPr/>
          <a:lstStyle/>
          <a:p>
            <a:pPr lvl="0" marL="0" indent="0" defTabSz="274574">
              <a:spcBef>
                <a:spcPts val="19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397">
                <a:solidFill>
                  <a:srgbClr val="EEEEEE"/>
                </a:solidFill>
              </a:rPr>
              <a:t>U.S. started drafting young men to prepare for war.</a:t>
            </a:r>
            <a:endParaRPr sz="2397">
              <a:solidFill>
                <a:srgbClr val="EEEEEE"/>
              </a:solidFill>
            </a:endParaRPr>
          </a:p>
          <a:p>
            <a:pPr lvl="0" marL="0" indent="0" defTabSz="274574">
              <a:spcBef>
                <a:spcPts val="19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397">
                <a:solidFill>
                  <a:srgbClr val="EEEEEE"/>
                </a:solidFill>
              </a:rPr>
              <a:t>The bases established during WWI, served as training bases:</a:t>
            </a:r>
            <a:endParaRPr sz="2397">
              <a:solidFill>
                <a:srgbClr val="EEEEEE"/>
              </a:solidFill>
            </a:endParaRPr>
          </a:p>
          <a:p>
            <a:pPr lvl="0" marL="0" indent="0" defTabSz="274574">
              <a:spcBef>
                <a:spcPts val="19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397">
                <a:solidFill>
                  <a:srgbClr val="EEEEEE"/>
                </a:solidFill>
              </a:rPr>
              <a:t>Camp Jackson became </a:t>
            </a:r>
            <a:r>
              <a:rPr sz="2397" u="sng">
                <a:solidFill>
                  <a:srgbClr val="EEEEEE"/>
                </a:solidFill>
              </a:rPr>
              <a:t>Fort Jackson.</a:t>
            </a:r>
            <a:endParaRPr sz="2397">
              <a:solidFill>
                <a:srgbClr val="EEEEEE"/>
              </a:solidFill>
            </a:endParaRPr>
          </a:p>
          <a:p>
            <a:pPr lvl="0" marL="0" indent="0" defTabSz="274574">
              <a:spcBef>
                <a:spcPts val="19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397">
                <a:solidFill>
                  <a:srgbClr val="EEEEEE"/>
                </a:solidFill>
              </a:rPr>
              <a:t>The Charleston Navy Yard increased its production of destroyers.</a:t>
            </a:r>
            <a:endParaRPr sz="2397">
              <a:solidFill>
                <a:srgbClr val="EEEEEE"/>
              </a:solidFill>
            </a:endParaRPr>
          </a:p>
          <a:p>
            <a:pPr lvl="0" marL="0" indent="0" defTabSz="274574">
              <a:spcBef>
                <a:spcPts val="19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397" u="sng">
                <a:solidFill>
                  <a:srgbClr val="EEEEEE"/>
                </a:solidFill>
              </a:rPr>
              <a:t>James Byrnes</a:t>
            </a:r>
            <a:r>
              <a:rPr sz="2397">
                <a:solidFill>
                  <a:srgbClr val="EEEEEE"/>
                </a:solidFill>
              </a:rPr>
              <a:t> helped to guide the </a:t>
            </a:r>
            <a:r>
              <a:rPr sz="2397" u="sng">
                <a:solidFill>
                  <a:srgbClr val="EEEEEE"/>
                </a:solidFill>
              </a:rPr>
              <a:t>Lend Lease Act</a:t>
            </a:r>
            <a:r>
              <a:rPr sz="2397">
                <a:solidFill>
                  <a:srgbClr val="EEEEEE"/>
                </a:solidFill>
              </a:rPr>
              <a:t> (policy where U.S. loaned supplies, food, etc. to the Allies).  He also served as the director of the war mobilization.</a:t>
            </a:r>
            <a:endParaRPr sz="2397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/>
          <p:cNvGrpSpPr/>
          <p:nvPr/>
        </p:nvGrpSpPr>
        <p:grpSpPr>
          <a:xfrm>
            <a:off x="6661150" y="5050502"/>
            <a:ext cx="5397500" cy="3962401"/>
            <a:chOff x="-31750" y="-31750"/>
            <a:chExt cx="5397500" cy="3962400"/>
          </a:xfrm>
        </p:grpSpPr>
        <p:pic>
          <p:nvPicPr>
            <p:cNvPr id="53" name="9340E46E-60DD-45C0-8188-AA000AA9DFD1-L0-001.jpeg"/>
            <p:cNvPicPr/>
            <p:nvPr/>
          </p:nvPicPr>
          <p:blipFill>
            <a:blip r:embed="rId2">
              <a:extLst/>
            </a:blip>
            <a:srcRect l="0" t="1269" r="0" b="1269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57" name="Group 57"/>
          <p:cNvGrpSpPr/>
          <p:nvPr/>
        </p:nvGrpSpPr>
        <p:grpSpPr>
          <a:xfrm>
            <a:off x="6898746" y="719802"/>
            <a:ext cx="4934745" cy="3962401"/>
            <a:chOff x="-31880" y="-31750"/>
            <a:chExt cx="4934743" cy="3962400"/>
          </a:xfrm>
        </p:grpSpPr>
        <p:pic>
          <p:nvPicPr>
            <p:cNvPr id="56" name="B1FE8B0F-2CF6-433C-A8F5-15A045EF92F8-L0-001.jpeg"/>
            <p:cNvPicPr/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870984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1881" y="-31750"/>
              <a:ext cx="4934745" cy="3962400"/>
            </a:xfrm>
            <a:prstGeom prst="rect">
              <a:avLst/>
            </a:prstGeom>
            <a:effectLst/>
          </p:spPr>
        </p:pic>
      </p:grpSp>
      <p:grpSp>
        <p:nvGrpSpPr>
          <p:cNvPr id="60" name="Group 60"/>
          <p:cNvGrpSpPr/>
          <p:nvPr/>
        </p:nvGrpSpPr>
        <p:grpSpPr>
          <a:xfrm>
            <a:off x="933449" y="2640806"/>
            <a:ext cx="5397501" cy="4471988"/>
            <a:chOff x="-31750" y="-31686"/>
            <a:chExt cx="5397500" cy="4471987"/>
          </a:xfrm>
        </p:grpSpPr>
        <p:pic>
          <p:nvPicPr>
            <p:cNvPr id="59" name="929BE802-BC4E-412B-B3A2-DEDAF1265F6F-L0-001.jpeg"/>
            <p:cNvPicPr/>
            <p:nvPr/>
          </p:nvPicPr>
          <p:blipFill>
            <a:blip r:embed="rId6">
              <a:extLst/>
            </a:blip>
            <a:srcRect l="931" t="0" r="931" b="0"/>
            <a:stretch>
              <a:fillRect/>
            </a:stretch>
          </p:blipFill>
          <p:spPr>
            <a:xfrm>
              <a:off x="0" y="0"/>
              <a:ext cx="5334000" cy="44086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687"/>
              <a:ext cx="5397500" cy="44719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1149350" y="3348702"/>
            <a:ext cx="5524500" cy="5372101"/>
            <a:chOff x="-31750" y="-31750"/>
            <a:chExt cx="5524500" cy="5372100"/>
          </a:xfrm>
        </p:grpSpPr>
        <p:pic>
          <p:nvPicPr>
            <p:cNvPr id="63" name="0FC3CD7F-936B-4266-B610-DF2B7205613E-L0-001.jpeg"/>
            <p:cNvPicPr/>
            <p:nvPr/>
          </p:nvPicPr>
          <p:blipFill>
            <a:blip r:embed="rId2">
              <a:extLst/>
            </a:blip>
            <a:srcRect l="16108" t="0" r="16108" b="0"/>
            <a:stretch>
              <a:fillRect/>
            </a:stretch>
          </p:blipFill>
          <p:spPr>
            <a:xfrm>
              <a:off x="0" y="0"/>
              <a:ext cx="5461000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Pearl Harbor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85572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EEEEEE"/>
                </a:solidFill>
              </a:rPr>
              <a:t>Attack at Naval base, Pearl Harbor, in </a:t>
            </a:r>
            <a:r>
              <a:rPr sz="2970" u="sng">
                <a:solidFill>
                  <a:srgbClr val="EEEEEE"/>
                </a:solidFill>
              </a:rPr>
              <a:t>Hawaii (</a:t>
            </a:r>
            <a:r>
              <a:rPr sz="2970">
                <a:solidFill>
                  <a:srgbClr val="EEEEEE"/>
                </a:solidFill>
              </a:rPr>
              <a:t>Dec. 7, 1941)</a:t>
            </a:r>
            <a:endParaRPr sz="2970">
              <a:solidFill>
                <a:srgbClr val="EEEEEE"/>
              </a:solidFill>
            </a:endParaRPr>
          </a:p>
          <a:p>
            <a:pPr lvl="0" marL="0" indent="0" defTabSz="385572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EEEEEE"/>
                </a:solidFill>
              </a:rPr>
              <a:t>Japan was seeking to wipe out the </a:t>
            </a:r>
            <a:r>
              <a:rPr sz="2970" u="sng">
                <a:solidFill>
                  <a:srgbClr val="EEEEEE"/>
                </a:solidFill>
              </a:rPr>
              <a:t>Pacific Fleet</a:t>
            </a:r>
            <a:r>
              <a:rPr sz="2970">
                <a:solidFill>
                  <a:srgbClr val="EEEEEE"/>
                </a:solidFill>
              </a:rPr>
              <a:t> and cripple the U.S.</a:t>
            </a:r>
            <a:endParaRPr sz="2970">
              <a:solidFill>
                <a:srgbClr val="EEEEEE"/>
              </a:solidFill>
            </a:endParaRPr>
          </a:p>
          <a:p>
            <a:pPr lvl="0" marL="0" indent="0" defTabSz="385572">
              <a:spcBef>
                <a:spcPts val="2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EEEEEE"/>
                </a:solidFill>
              </a:rPr>
              <a:t>U.S. declares war, the very next day--Dec. 8th, 1941</a:t>
            </a:r>
            <a:endParaRPr sz="297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270000" y="6362700"/>
            <a:ext cx="10464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3600">
                <a:solidFill>
                  <a:srgbClr val="22222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22222"/>
                </a:solidFill>
              </a:rPr>
              <a:t>–President Franklin D. Roosevelt, 1941</a:t>
            </a:r>
          </a:p>
        </p:txBody>
      </p:sp>
      <p:sp>
        <p:nvSpPr>
          <p:cNvPr id="69" name="Shape 69"/>
          <p:cNvSpPr/>
          <p:nvPr/>
        </p:nvSpPr>
        <p:spPr>
          <a:xfrm>
            <a:off x="1270000" y="1580390"/>
            <a:ext cx="10464800" cy="4664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4200"/>
              </a:spcBef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6" sz="4200">
                <a:solidFill>
                  <a:srgbClr val="EEEEEE"/>
                </a:solidFill>
              </a:rPr>
              <a:t>“Yesterday, Dec. 7, 1941 - a date which will live in infamy - the United States of America was suddenly and deliberately attacked by naval and air forces of the Empire of Japan.”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Doolittle Raids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68045">
              <a:spcBef>
                <a:spcPts val="2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EEEEEE"/>
                </a:solidFill>
              </a:rPr>
              <a:t>U.S. wanted to retaliate for Pearl Harbor, so crafted a sneak attack plan--the Doolittle Raid.</a:t>
            </a:r>
            <a:endParaRPr sz="3024">
              <a:solidFill>
                <a:srgbClr val="EEEEEE"/>
              </a:solidFill>
            </a:endParaRPr>
          </a:p>
          <a:p>
            <a:pPr lvl="0" marL="0" indent="0" defTabSz="368045">
              <a:spcBef>
                <a:spcPts val="2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EEEEEE"/>
                </a:solidFill>
              </a:rPr>
              <a:t>The plan was for Army bomber pilots to launch from Navy aircraft carriers who would sail as close to Japan as they could without being detected.  The pilots would then </a:t>
            </a:r>
            <a:r>
              <a:rPr sz="3024" u="sng">
                <a:solidFill>
                  <a:srgbClr val="EEEEEE"/>
                </a:solidFill>
              </a:rPr>
              <a:t>drop bombs on Tokyo</a:t>
            </a:r>
            <a:r>
              <a:rPr sz="3024">
                <a:solidFill>
                  <a:srgbClr val="EEEEEE"/>
                </a:solidFill>
              </a:rPr>
              <a:t> and then have enough fuel to land safely in China.</a:t>
            </a:r>
            <a:endParaRPr sz="3024">
              <a:solidFill>
                <a:srgbClr val="EEEEEE"/>
              </a:solidFill>
            </a:endParaRPr>
          </a:p>
          <a:p>
            <a:pPr lvl="0" marL="0" indent="0" defTabSz="368045">
              <a:spcBef>
                <a:spcPts val="2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EEEEEE"/>
                </a:solidFill>
              </a:rPr>
              <a:t>Trained in SC</a:t>
            </a:r>
            <a:endParaRPr sz="3024">
              <a:solidFill>
                <a:srgbClr val="EEEEEE"/>
              </a:solidFill>
            </a:endParaRPr>
          </a:p>
          <a:p>
            <a:pPr lvl="0" marL="0" indent="0" defTabSz="368045">
              <a:spcBef>
                <a:spcPts val="2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EEEEEE"/>
                </a:solidFill>
              </a:rPr>
              <a:t>It was more of a </a:t>
            </a:r>
            <a:r>
              <a:rPr sz="3024" u="sng">
                <a:solidFill>
                  <a:srgbClr val="EEEEEE"/>
                </a:solidFill>
              </a:rPr>
              <a:t>morale boost than a military one.</a:t>
            </a:r>
            <a:endParaRPr sz="3024" u="sng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6661150" y="5050502"/>
            <a:ext cx="5397500" cy="3962401"/>
            <a:chOff x="-31750" y="-31750"/>
            <a:chExt cx="5397500" cy="3962400"/>
          </a:xfrm>
        </p:grpSpPr>
        <p:pic>
          <p:nvPicPr>
            <p:cNvPr id="75" name="29DB612F-9B3D-4EF8-B181-4AC04010F310-L0-001.jpeg"/>
            <p:cNvPicPr/>
            <p:nvPr/>
          </p:nvPicPr>
          <p:blipFill>
            <a:blip r:embed="rId2">
              <a:extLst/>
            </a:blip>
            <a:srcRect l="0" t="5297" r="0" b="5297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79" name="Group 79"/>
          <p:cNvGrpSpPr/>
          <p:nvPr/>
        </p:nvGrpSpPr>
        <p:grpSpPr>
          <a:xfrm>
            <a:off x="6667368" y="719802"/>
            <a:ext cx="5397501" cy="3962401"/>
            <a:chOff x="-31750" y="-31750"/>
            <a:chExt cx="5397500" cy="3962400"/>
          </a:xfrm>
        </p:grpSpPr>
        <p:pic>
          <p:nvPicPr>
            <p:cNvPr id="78" name="011EF762-4917-4392-854A-2235187DEB63-L0-001.jpeg"/>
            <p:cNvPicPr/>
            <p:nvPr/>
          </p:nvPicPr>
          <p:blipFill>
            <a:blip r:embed="rId4">
              <a:extLst/>
            </a:blip>
            <a:srcRect l="0" t="3439" r="0" b="3439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82" name="Group 82"/>
          <p:cNvGrpSpPr/>
          <p:nvPr/>
        </p:nvGrpSpPr>
        <p:grpSpPr>
          <a:xfrm>
            <a:off x="933450" y="1874837"/>
            <a:ext cx="5397500" cy="6003926"/>
            <a:chOff x="-31750" y="-31727"/>
            <a:chExt cx="5397500" cy="6003925"/>
          </a:xfrm>
        </p:grpSpPr>
        <p:pic>
          <p:nvPicPr>
            <p:cNvPr id="81" name="1287FA59-EDF6-4345-96EF-45AB2DE10D22-L0-001.jpeg"/>
            <p:cNvPicPr/>
            <p:nvPr/>
          </p:nvPicPr>
          <p:blipFill>
            <a:blip r:embed="rId6">
              <a:extLst/>
            </a:blip>
            <a:srcRect l="14732" t="0" r="14732" b="0"/>
            <a:stretch>
              <a:fillRect/>
            </a:stretch>
          </p:blipFill>
          <p:spPr>
            <a:xfrm>
              <a:off x="0" y="0"/>
              <a:ext cx="5334000" cy="59404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728"/>
              <a:ext cx="5397500" cy="60039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Tuskegee Airmen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50520">
              <a:spcBef>
                <a:spcPts val="2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20">
                <a:solidFill>
                  <a:srgbClr val="EEEEEE"/>
                </a:solidFill>
              </a:rPr>
              <a:t>African American pilots were trained at the air base at the Tuskegee Institute in Alabama.  </a:t>
            </a:r>
            <a:endParaRPr sz="2820">
              <a:solidFill>
                <a:srgbClr val="EEEEEE"/>
              </a:solidFill>
            </a:endParaRPr>
          </a:p>
          <a:p>
            <a:pPr lvl="0" marL="0" indent="0" defTabSz="350520">
              <a:spcBef>
                <a:spcPts val="2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20">
                <a:solidFill>
                  <a:srgbClr val="EEEEEE"/>
                </a:solidFill>
              </a:rPr>
              <a:t>Commanded by </a:t>
            </a:r>
            <a:r>
              <a:rPr sz="2820" u="sng">
                <a:solidFill>
                  <a:srgbClr val="EEEEEE"/>
                </a:solidFill>
              </a:rPr>
              <a:t>white officers</a:t>
            </a:r>
            <a:r>
              <a:rPr sz="2820">
                <a:solidFill>
                  <a:srgbClr val="EEEEEE"/>
                </a:solidFill>
              </a:rPr>
              <a:t>, the Tuskegee airmen provided </a:t>
            </a:r>
            <a:r>
              <a:rPr sz="2820" u="sng">
                <a:solidFill>
                  <a:srgbClr val="EEEEEE"/>
                </a:solidFill>
              </a:rPr>
              <a:t>air support for the allied invasion of Italy</a:t>
            </a:r>
            <a:endParaRPr sz="2820" u="sng">
              <a:solidFill>
                <a:srgbClr val="EEEEEE"/>
              </a:solidFill>
            </a:endParaRPr>
          </a:p>
          <a:p>
            <a:pPr lvl="0" marL="0" indent="0" defTabSz="350520">
              <a:spcBef>
                <a:spcPts val="2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20">
                <a:solidFill>
                  <a:srgbClr val="EEEEEE"/>
                </a:solidFill>
              </a:rPr>
              <a:t>They were then assigned to escort heavy bombers on raids to weaken Germany prior to the D-Day invasion.</a:t>
            </a:r>
            <a:endParaRPr sz="2820">
              <a:solidFill>
                <a:srgbClr val="EEEEEE"/>
              </a:solidFill>
            </a:endParaRPr>
          </a:p>
          <a:p>
            <a:pPr lvl="0" marL="0" indent="0" defTabSz="350520">
              <a:spcBef>
                <a:spcPts val="25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20">
                <a:solidFill>
                  <a:srgbClr val="EEEEEE"/>
                </a:solidFill>
              </a:rPr>
              <a:t>Many airmen earned the Distinguished Flying Cross &amp; proved African American pilots could shoot down enemy aircraft as well or better than white air crews.</a:t>
            </a:r>
            <a:endParaRPr sz="282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