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y="5143500" cx="9144000"/>
  <p:notesSz cx="6858000" cy="9144000"/>
  <p:embeddedFontLst>
    <p:embeddedFont>
      <p:font typeface="Roboto Slab"/>
      <p:regular r:id="rId51"/>
      <p:bold r:id="rId52"/>
    </p:embeddedFont>
    <p:embeddedFont>
      <p:font typeface="Nixie One"/>
      <p:regular r:id="rId53"/>
    </p:embeddedFont>
    <p:embeddedFont>
      <p:font typeface="Helvetica Neue"/>
      <p:regular r:id="rId54"/>
      <p:bold r:id="rId55"/>
      <p:italic r:id="rId56"/>
      <p:boldItalic r:id="rId57"/>
    </p:embeddedFont>
    <p:embeddedFont>
      <p:font typeface="Syncopate"/>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obotoSlab-regular.fntdata"/><Relationship Id="rId50" Type="http://schemas.openxmlformats.org/officeDocument/2006/relationships/slide" Target="slides/slide46.xml"/><Relationship Id="rId53" Type="http://schemas.openxmlformats.org/officeDocument/2006/relationships/font" Target="fonts/NixieOne-regular.fntdata"/><Relationship Id="rId52" Type="http://schemas.openxmlformats.org/officeDocument/2006/relationships/font" Target="fonts/RobotoSlab-bold.fntdata"/><Relationship Id="rId11" Type="http://schemas.openxmlformats.org/officeDocument/2006/relationships/slide" Target="slides/slide7.xml"/><Relationship Id="rId55" Type="http://schemas.openxmlformats.org/officeDocument/2006/relationships/font" Target="fonts/HelveticaNeue-bold.fntdata"/><Relationship Id="rId10" Type="http://schemas.openxmlformats.org/officeDocument/2006/relationships/slide" Target="slides/slide6.xml"/><Relationship Id="rId54" Type="http://schemas.openxmlformats.org/officeDocument/2006/relationships/font" Target="fonts/HelveticaNeue-regular.fntdata"/><Relationship Id="rId13" Type="http://schemas.openxmlformats.org/officeDocument/2006/relationships/slide" Target="slides/slide9.xml"/><Relationship Id="rId57" Type="http://schemas.openxmlformats.org/officeDocument/2006/relationships/font" Target="fonts/HelveticaNeue-boldItalic.fntdata"/><Relationship Id="rId12" Type="http://schemas.openxmlformats.org/officeDocument/2006/relationships/slide" Target="slides/slide8.xml"/><Relationship Id="rId56" Type="http://schemas.openxmlformats.org/officeDocument/2006/relationships/font" Target="fonts/HelveticaNeue-italic.fntdata"/><Relationship Id="rId15" Type="http://schemas.openxmlformats.org/officeDocument/2006/relationships/slide" Target="slides/slide11.xml"/><Relationship Id="rId59" Type="http://schemas.openxmlformats.org/officeDocument/2006/relationships/font" Target="fonts/Syncopate-bold.fntdata"/><Relationship Id="rId14" Type="http://schemas.openxmlformats.org/officeDocument/2006/relationships/slide" Target="slides/slide10.xml"/><Relationship Id="rId58" Type="http://schemas.openxmlformats.org/officeDocument/2006/relationships/font" Target="fonts/Syncopate-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45" name="Shape 3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56" name="Shape 3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0" name="Shape 370"/>
        <p:cNvGrpSpPr/>
        <p:nvPr/>
      </p:nvGrpSpPr>
      <p:grpSpPr>
        <a:xfrm>
          <a:off x="0" y="0"/>
          <a:ext cx="0" cy="0"/>
          <a:chOff x="0" y="0"/>
          <a:chExt cx="0" cy="0"/>
        </a:xfrm>
      </p:grpSpPr>
      <p:sp>
        <p:nvSpPr>
          <p:cNvPr id="371" name="Shape 37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72" name="Shape 3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78" name="Shape 3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8"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10" name="Shape 10"/>
          <p:cNvSpPr/>
          <p:nvPr/>
        </p:nvSpPr>
        <p:spPr>
          <a:xfrm>
            <a:off x="0" y="0"/>
            <a:ext cx="91440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12" name="Shape 12"/>
          <p:cNvSpPr/>
          <p:nvPr/>
        </p:nvSpPr>
        <p:spPr>
          <a:xfrm>
            <a:off x="0" y="4493604"/>
            <a:ext cx="9144000" cy="1182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a:off x="0" y="4584075"/>
            <a:ext cx="9144000" cy="5594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sp>
        <p:nvSpPr>
          <p:cNvPr id="14" name="Shape 14"/>
          <p:cNvSpPr txBox="1"/>
          <p:nvPr>
            <p:ph type="ctrTitle"/>
          </p:nvPr>
        </p:nvSpPr>
        <p:spPr>
          <a:xfrm>
            <a:off x="685800" y="2601425"/>
            <a:ext cx="5810400" cy="1159799"/>
          </a:xfrm>
          <a:prstGeom prst="rect">
            <a:avLst/>
          </a:prstGeom>
        </p:spPr>
        <p:txBody>
          <a:bodyPr anchorCtr="0" anchor="b" bIns="91425" lIns="91425" rIns="91425" tIns="91425"/>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style A">
    <p:spTree>
      <p:nvGrpSpPr>
        <p:cNvPr id="82" name="Shape 82"/>
        <p:cNvGrpSpPr/>
        <p:nvPr/>
      </p:nvGrpSpPr>
      <p:grpSpPr>
        <a:xfrm>
          <a:off x="0" y="0"/>
          <a:ext cx="0" cy="0"/>
          <a:chOff x="0" y="0"/>
          <a:chExt cx="0" cy="0"/>
        </a:xfrm>
      </p:grpSpPr>
      <p:sp>
        <p:nvSpPr>
          <p:cNvPr id="83" name="Shape 83"/>
          <p:cNvSpPr/>
          <p:nvPr/>
        </p:nvSpPr>
        <p:spPr>
          <a:xfrm>
            <a:off x="0" y="1148250"/>
            <a:ext cx="9144000" cy="28470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84" name="Shape 84"/>
          <p:cNvSpPr/>
          <p:nvPr/>
        </p:nvSpPr>
        <p:spPr>
          <a:xfrm>
            <a:off x="0" y="0"/>
            <a:ext cx="91440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85" name="Shape 85"/>
          <p:cNvSpPr/>
          <p:nvPr/>
        </p:nvSpPr>
        <p:spPr>
          <a:xfrm>
            <a:off x="0" y="500624"/>
            <a:ext cx="9144000" cy="732000"/>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86" name="Shape 86"/>
          <p:cNvSpPr/>
          <p:nvPr/>
        </p:nvSpPr>
        <p:spPr>
          <a:xfrm>
            <a:off x="0" y="3962800"/>
            <a:ext cx="9144000" cy="3702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87" name="Shape 87"/>
          <p:cNvSpPr/>
          <p:nvPr/>
        </p:nvSpPr>
        <p:spPr>
          <a:xfrm>
            <a:off x="0" y="4333125"/>
            <a:ext cx="9144000" cy="8102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style B">
    <p:spTree>
      <p:nvGrpSpPr>
        <p:cNvPr id="88"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90" name="Shape 90"/>
          <p:cNvSpPr/>
          <p:nvPr/>
        </p:nvSpPr>
        <p:spPr>
          <a:xfrm>
            <a:off x="0" y="0"/>
            <a:ext cx="91440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92" name="Shape 92"/>
          <p:cNvSpPr/>
          <p:nvPr/>
        </p:nvSpPr>
        <p:spPr>
          <a:xfrm>
            <a:off x="0" y="4493604"/>
            <a:ext cx="9144000" cy="1182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93" name="Shape 93"/>
          <p:cNvSpPr/>
          <p:nvPr/>
        </p:nvSpPr>
        <p:spPr>
          <a:xfrm>
            <a:off x="0" y="4584075"/>
            <a:ext cx="9144000" cy="5594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5" name="Shape 15"/>
        <p:cNvGrpSpPr/>
        <p:nvPr/>
      </p:nvGrpSpPr>
      <p:grpSpPr>
        <a:xfrm>
          <a:off x="0" y="0"/>
          <a:ext cx="0" cy="0"/>
          <a:chOff x="0" y="0"/>
          <a:chExt cx="0" cy="0"/>
        </a:xfrm>
      </p:grpSpPr>
      <p:sp>
        <p:nvSpPr>
          <p:cNvPr id="16" name="Shape 16"/>
          <p:cNvSpPr txBox="1"/>
          <p:nvPr>
            <p:ph type="ctrTitle"/>
          </p:nvPr>
        </p:nvSpPr>
        <p:spPr>
          <a:xfrm>
            <a:off x="4113600" y="2878750"/>
            <a:ext cx="4505699" cy="1159799"/>
          </a:xfrm>
          <a:prstGeom prst="rect">
            <a:avLst/>
          </a:prstGeom>
        </p:spPr>
        <p:txBody>
          <a:bodyPr anchorCtr="0" anchor="b" bIns="91425" lIns="91425" rIns="91425" tIns="91425"/>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p:txBody>
      </p:sp>
      <p:sp>
        <p:nvSpPr>
          <p:cNvPr id="17" name="Shape 17"/>
          <p:cNvSpPr txBox="1"/>
          <p:nvPr>
            <p:ph idx="1" type="subTitle"/>
          </p:nvPr>
        </p:nvSpPr>
        <p:spPr>
          <a:xfrm>
            <a:off x="4113600" y="3983050"/>
            <a:ext cx="4505699" cy="784799"/>
          </a:xfrm>
          <a:prstGeom prst="rect">
            <a:avLst/>
          </a:prstGeom>
        </p:spPr>
        <p:txBody>
          <a:bodyPr anchorCtr="0" anchor="t" bIns="91425" lIns="91425" rIns="91425" tIns="91425"/>
          <a:lstStyle>
            <a:lvl1pPr lvl="0" rtl="0">
              <a:spcBef>
                <a:spcPts val="0"/>
              </a:spcBef>
              <a:buClr>
                <a:srgbClr val="94BF6E"/>
              </a:buClr>
              <a:buSzPct val="100000"/>
              <a:buNone/>
              <a:defRPr b="1" sz="1800">
                <a:solidFill>
                  <a:srgbClr val="94BF6E"/>
                </a:solidFill>
              </a:defRPr>
            </a:lvl1pPr>
            <a:lvl2pPr lvl="1" rtl="0">
              <a:spcBef>
                <a:spcPts val="0"/>
              </a:spcBef>
              <a:buClr>
                <a:srgbClr val="94BF6E"/>
              </a:buClr>
              <a:buSzPct val="100000"/>
              <a:buNone/>
              <a:defRPr b="1" sz="1800">
                <a:solidFill>
                  <a:srgbClr val="94BF6E"/>
                </a:solidFill>
              </a:defRPr>
            </a:lvl2pPr>
            <a:lvl3pPr lvl="2" rtl="0">
              <a:spcBef>
                <a:spcPts val="0"/>
              </a:spcBef>
              <a:buClr>
                <a:srgbClr val="94BF6E"/>
              </a:buClr>
              <a:buSzPct val="100000"/>
              <a:buNone/>
              <a:defRPr b="1" sz="1800">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p:txBody>
      </p:sp>
      <p:sp>
        <p:nvSpPr>
          <p:cNvPr id="18" name="Shape 18"/>
          <p:cNvSpPr/>
          <p:nvPr/>
        </p:nvSpPr>
        <p:spPr>
          <a:xfrm>
            <a:off x="0" y="4288499"/>
            <a:ext cx="3474300" cy="2475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19" name="Shape 19"/>
          <p:cNvSpPr/>
          <p:nvPr/>
        </p:nvSpPr>
        <p:spPr>
          <a:xfrm>
            <a:off x="0" y="0"/>
            <a:ext cx="34743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21" name="Shape 21"/>
          <p:cNvSpPr/>
          <p:nvPr/>
        </p:nvSpPr>
        <p:spPr>
          <a:xfrm>
            <a:off x="0" y="4493604"/>
            <a:ext cx="3474300" cy="1182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22" name="Shape 22"/>
          <p:cNvSpPr/>
          <p:nvPr/>
        </p:nvSpPr>
        <p:spPr>
          <a:xfrm>
            <a:off x="0" y="4584075"/>
            <a:ext cx="3474300" cy="5594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23"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25" name="Shape 25"/>
          <p:cNvSpPr/>
          <p:nvPr/>
        </p:nvSpPr>
        <p:spPr>
          <a:xfrm>
            <a:off x="3398537" y="1599537"/>
            <a:ext cx="2346925" cy="1944425"/>
          </a:xfrm>
          <a:prstGeom prst="rect">
            <a:avLst/>
          </a:prstGeom>
        </p:spPr>
        <p:txBody>
          <a:bodyPr>
            <a:prstTxWarp prst="textPlain"/>
          </a:bodyPr>
          <a:lstStyle/>
          <a:p>
            <a:pPr lvl="0" algn="ctr"/>
            <a:r>
              <a:rPr b="0" i="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28" name="Shape 28"/>
          <p:cNvSpPr/>
          <p:nvPr/>
        </p:nvSpPr>
        <p:spPr>
          <a:xfrm>
            <a:off x="0" y="3962800"/>
            <a:ext cx="9144000" cy="3702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29" name="Shape 29"/>
          <p:cNvSpPr/>
          <p:nvPr/>
        </p:nvSpPr>
        <p:spPr>
          <a:xfrm>
            <a:off x="0" y="4333125"/>
            <a:ext cx="9144000" cy="8102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sp>
        <p:nvSpPr>
          <p:cNvPr id="30" name="Shape 30"/>
          <p:cNvSpPr txBox="1"/>
          <p:nvPr>
            <p:ph idx="1" type="body"/>
          </p:nvPr>
        </p:nvSpPr>
        <p:spPr>
          <a:xfrm>
            <a:off x="1556175" y="2300275"/>
            <a:ext cx="6031800" cy="605100"/>
          </a:xfrm>
          <a:prstGeom prst="rect">
            <a:avLst/>
          </a:prstGeom>
        </p:spPr>
        <p:txBody>
          <a:bodyPr anchorCtr="0" anchor="ctr" bIns="91425" lIns="91425" rIns="91425" tIns="91425"/>
          <a:lstStyle>
            <a:lvl1pPr lvl="0" rtl="0" algn="ctr">
              <a:spcBef>
                <a:spcPts val="0"/>
              </a:spcBef>
              <a:buClr>
                <a:srgbClr val="FFFFFF"/>
              </a:buClr>
              <a:buSzPct val="100000"/>
              <a:defRPr sz="2000">
                <a:solidFill>
                  <a:srgbClr val="FFFFFF"/>
                </a:solidFill>
              </a:defRPr>
            </a:lvl1pPr>
            <a:lvl2pPr lvl="1" rtl="0" algn="ctr">
              <a:spcBef>
                <a:spcPts val="0"/>
              </a:spcBef>
              <a:buClr>
                <a:srgbClr val="FFFFFF"/>
              </a:buClr>
              <a:buSzPct val="100000"/>
              <a:defRPr sz="2000">
                <a:solidFill>
                  <a:srgbClr val="FFFFFF"/>
                </a:solidFill>
              </a:defRPr>
            </a:lvl2pPr>
            <a:lvl3pPr lvl="2" rtl="0" algn="ctr">
              <a:spcBef>
                <a:spcPts val="0"/>
              </a:spcBef>
              <a:buClr>
                <a:srgbClr val="FFFFFF"/>
              </a:buClr>
              <a:buSzPct val="100000"/>
              <a:defRPr sz="2000">
                <a:solidFill>
                  <a:srgbClr val="FFFFFF"/>
                </a:solidFill>
              </a:defRPr>
            </a:lvl3pPr>
            <a:lvl4pPr lvl="3" rtl="0" algn="ctr">
              <a:spcBef>
                <a:spcPts val="0"/>
              </a:spcBef>
              <a:buClr>
                <a:srgbClr val="FFFFFF"/>
              </a:buClr>
              <a:buSzPct val="100000"/>
              <a:defRPr sz="2000">
                <a:solidFill>
                  <a:srgbClr val="FFFFFF"/>
                </a:solidFill>
              </a:defRPr>
            </a:lvl4pPr>
            <a:lvl5pPr lvl="4" rtl="0" algn="ctr">
              <a:spcBef>
                <a:spcPts val="0"/>
              </a:spcBef>
              <a:buClr>
                <a:srgbClr val="FFFFFF"/>
              </a:buClr>
              <a:buSzPct val="100000"/>
              <a:defRPr sz="2000">
                <a:solidFill>
                  <a:srgbClr val="FFFFFF"/>
                </a:solidFill>
              </a:defRPr>
            </a:lvl5pPr>
            <a:lvl6pPr lvl="5" rtl="0" algn="ctr">
              <a:spcBef>
                <a:spcPts val="0"/>
              </a:spcBef>
              <a:buClr>
                <a:srgbClr val="FFFFFF"/>
              </a:buClr>
              <a:buSzPct val="100000"/>
              <a:defRPr sz="2000">
                <a:solidFill>
                  <a:srgbClr val="FFFFFF"/>
                </a:solidFill>
              </a:defRPr>
            </a:lvl6pPr>
            <a:lvl7pPr lvl="6" rtl="0" algn="ctr">
              <a:spcBef>
                <a:spcPts val="0"/>
              </a:spcBef>
              <a:buClr>
                <a:srgbClr val="FFFFFF"/>
              </a:buClr>
              <a:buSzPct val="100000"/>
              <a:defRPr sz="2000">
                <a:solidFill>
                  <a:srgbClr val="FFFFFF"/>
                </a:solidFill>
              </a:defRPr>
            </a:lvl7pPr>
            <a:lvl8pPr lvl="7" rtl="0" algn="ctr">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3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34" name="Shape 34"/>
          <p:cNvSpPr/>
          <p:nvPr/>
        </p:nvSpPr>
        <p:spPr>
          <a:xfrm>
            <a:off x="0" y="1553405"/>
            <a:ext cx="247200" cy="15327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35" name="Shape 35"/>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36" name="Shape 36"/>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cxnSp>
        <p:nvCxnSpPr>
          <p:cNvPr id="37" name="Shape 37"/>
          <p:cNvCxnSpPr/>
          <p:nvPr/>
        </p:nvCxnSpPr>
        <p:spPr>
          <a:xfrm>
            <a:off x="1037450" y="809725"/>
            <a:ext cx="0" cy="470700"/>
          </a:xfrm>
          <a:prstGeom prst="straightConnector1">
            <a:avLst/>
          </a:prstGeom>
          <a:noFill/>
          <a:ln cap="flat" cmpd="sng" w="9525">
            <a:solidFill>
              <a:srgbClr val="18637B"/>
            </a:solidFill>
            <a:prstDash val="solid"/>
            <a:round/>
            <a:headEnd len="lg" w="lg" type="none"/>
            <a:tailEnd len="lg" w="lg" type="none"/>
          </a:ln>
        </p:spPr>
      </p:cxnSp>
      <p:sp>
        <p:nvSpPr>
          <p:cNvPr id="38" name="Shape 38"/>
          <p:cNvSpPr txBox="1"/>
          <p:nvPr>
            <p:ph type="title"/>
          </p:nvPr>
        </p:nvSpPr>
        <p:spPr>
          <a:xfrm>
            <a:off x="1146025" y="530725"/>
            <a:ext cx="3208799" cy="10287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9" name="Shape 39"/>
          <p:cNvSpPr txBox="1"/>
          <p:nvPr>
            <p:ph idx="1" type="body"/>
          </p:nvPr>
        </p:nvSpPr>
        <p:spPr>
          <a:xfrm>
            <a:off x="1146025" y="1767275"/>
            <a:ext cx="7540800" cy="3158699"/>
          </a:xfrm>
          <a:prstGeom prst="rect">
            <a:avLst/>
          </a:prstGeom>
        </p:spPr>
        <p:txBody>
          <a:bodyPr anchorCtr="0" anchor="t" bIns="91425" lIns="91425" rIns="91425" tIns="91425"/>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40"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43" name="Shape 43"/>
          <p:cNvSpPr/>
          <p:nvPr/>
        </p:nvSpPr>
        <p:spPr>
          <a:xfrm>
            <a:off x="0" y="1553405"/>
            <a:ext cx="247200" cy="15327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44" name="Shape 44"/>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45" name="Shape 45"/>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cxnSp>
        <p:nvCxnSpPr>
          <p:cNvPr id="46" name="Shape 46"/>
          <p:cNvCxnSpPr/>
          <p:nvPr/>
        </p:nvCxnSpPr>
        <p:spPr>
          <a:xfrm>
            <a:off x="1037450" y="809725"/>
            <a:ext cx="0" cy="470700"/>
          </a:xfrm>
          <a:prstGeom prst="straightConnector1">
            <a:avLst/>
          </a:prstGeom>
          <a:noFill/>
          <a:ln cap="flat" cmpd="sng" w="9525">
            <a:solidFill>
              <a:srgbClr val="18637B"/>
            </a:solidFill>
            <a:prstDash val="solid"/>
            <a:round/>
            <a:headEnd len="lg" w="lg" type="none"/>
            <a:tailEnd len="lg" w="lg" type="none"/>
          </a:ln>
        </p:spPr>
      </p:cxnSp>
      <p:sp>
        <p:nvSpPr>
          <p:cNvPr id="47" name="Shape 47"/>
          <p:cNvSpPr txBox="1"/>
          <p:nvPr>
            <p:ph type="title"/>
          </p:nvPr>
        </p:nvSpPr>
        <p:spPr>
          <a:xfrm>
            <a:off x="1146025" y="530725"/>
            <a:ext cx="3208799" cy="10287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8" name="Shape 48"/>
          <p:cNvSpPr txBox="1"/>
          <p:nvPr>
            <p:ph idx="1" type="body"/>
          </p:nvPr>
        </p:nvSpPr>
        <p:spPr>
          <a:xfrm>
            <a:off x="1146025" y="1767275"/>
            <a:ext cx="3660300" cy="3158699"/>
          </a:xfrm>
          <a:prstGeom prst="rect">
            <a:avLst/>
          </a:prstGeom>
        </p:spPr>
        <p:txBody>
          <a:bodyPr anchorCtr="0" anchor="t" bIns="91425" lIns="91425" rIns="91425" tIns="91425"/>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p:txBody>
      </p:sp>
      <p:sp>
        <p:nvSpPr>
          <p:cNvPr id="49" name="Shape 49"/>
          <p:cNvSpPr txBox="1"/>
          <p:nvPr>
            <p:ph idx="2" type="body"/>
          </p:nvPr>
        </p:nvSpPr>
        <p:spPr>
          <a:xfrm>
            <a:off x="5026623" y="1767275"/>
            <a:ext cx="3660300" cy="3158699"/>
          </a:xfrm>
          <a:prstGeom prst="rect">
            <a:avLst/>
          </a:prstGeom>
        </p:spPr>
        <p:txBody>
          <a:bodyPr anchorCtr="0" anchor="t" bIns="91425" lIns="91425" rIns="91425" tIns="91425"/>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50" name="Shape 50"/>
        <p:cNvGrpSpPr/>
        <p:nvPr/>
      </p:nvGrpSpPr>
      <p:grpSpPr>
        <a:xfrm>
          <a:off x="0" y="0"/>
          <a:ext cx="0" cy="0"/>
          <a:chOff x="0" y="0"/>
          <a:chExt cx="0" cy="0"/>
        </a:xfrm>
      </p:grpSpPr>
      <p:sp>
        <p:nvSpPr>
          <p:cNvPr id="51" name="Shape 51"/>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52" name="Shape 52"/>
          <p:cNvSpPr/>
          <p:nvPr/>
        </p:nvSpPr>
        <p:spPr>
          <a:xfrm>
            <a:off x="0" y="500625"/>
            <a:ext cx="4572000" cy="1058699"/>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53" name="Shape 53"/>
          <p:cNvSpPr/>
          <p:nvPr/>
        </p:nvSpPr>
        <p:spPr>
          <a:xfrm>
            <a:off x="0" y="1553405"/>
            <a:ext cx="247200" cy="15327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55" name="Shape 55"/>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cxnSp>
        <p:nvCxnSpPr>
          <p:cNvPr id="56" name="Shape 56"/>
          <p:cNvCxnSpPr/>
          <p:nvPr/>
        </p:nvCxnSpPr>
        <p:spPr>
          <a:xfrm>
            <a:off x="1037450" y="809725"/>
            <a:ext cx="0" cy="470700"/>
          </a:xfrm>
          <a:prstGeom prst="straightConnector1">
            <a:avLst/>
          </a:prstGeom>
          <a:noFill/>
          <a:ln cap="flat" cmpd="sng" w="9525">
            <a:solidFill>
              <a:srgbClr val="18637B"/>
            </a:solidFill>
            <a:prstDash val="solid"/>
            <a:round/>
            <a:headEnd len="lg" w="lg" type="none"/>
            <a:tailEnd len="lg" w="lg" type="none"/>
          </a:ln>
        </p:spPr>
      </p:cxnSp>
      <p:sp>
        <p:nvSpPr>
          <p:cNvPr id="57" name="Shape 57"/>
          <p:cNvSpPr txBox="1"/>
          <p:nvPr>
            <p:ph type="title"/>
          </p:nvPr>
        </p:nvSpPr>
        <p:spPr>
          <a:xfrm>
            <a:off x="1146025" y="530725"/>
            <a:ext cx="3208799" cy="10287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8" name="Shape 58"/>
          <p:cNvSpPr txBox="1"/>
          <p:nvPr>
            <p:ph idx="1" type="body"/>
          </p:nvPr>
        </p:nvSpPr>
        <p:spPr>
          <a:xfrm>
            <a:off x="1146025" y="1773300"/>
            <a:ext cx="2409900" cy="315269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9" name="Shape 59"/>
          <p:cNvSpPr txBox="1"/>
          <p:nvPr>
            <p:ph idx="2" type="body"/>
          </p:nvPr>
        </p:nvSpPr>
        <p:spPr>
          <a:xfrm>
            <a:off x="3679387" y="1773300"/>
            <a:ext cx="2409900" cy="315269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0" name="Shape 60"/>
          <p:cNvSpPr txBox="1"/>
          <p:nvPr>
            <p:ph idx="3" type="body"/>
          </p:nvPr>
        </p:nvSpPr>
        <p:spPr>
          <a:xfrm>
            <a:off x="6212750" y="1773300"/>
            <a:ext cx="2409900" cy="315269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6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64" name="Shape 64"/>
          <p:cNvSpPr/>
          <p:nvPr/>
        </p:nvSpPr>
        <p:spPr>
          <a:xfrm>
            <a:off x="0" y="1553405"/>
            <a:ext cx="247200" cy="15327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65" name="Shape 65"/>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66" name="Shape 66"/>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cxnSp>
        <p:nvCxnSpPr>
          <p:cNvPr id="67" name="Shape 67"/>
          <p:cNvCxnSpPr/>
          <p:nvPr/>
        </p:nvCxnSpPr>
        <p:spPr>
          <a:xfrm>
            <a:off x="1037450" y="809725"/>
            <a:ext cx="0" cy="470700"/>
          </a:xfrm>
          <a:prstGeom prst="straightConnector1">
            <a:avLst/>
          </a:prstGeom>
          <a:noFill/>
          <a:ln cap="flat" cmpd="sng" w="9525">
            <a:solidFill>
              <a:srgbClr val="18637B"/>
            </a:solidFill>
            <a:prstDash val="solid"/>
            <a:round/>
            <a:headEnd len="lg" w="lg" type="none"/>
            <a:tailEnd len="lg" w="lg" type="none"/>
          </a:ln>
        </p:spPr>
      </p:cxnSp>
      <p:sp>
        <p:nvSpPr>
          <p:cNvPr id="68" name="Shape 68"/>
          <p:cNvSpPr txBox="1"/>
          <p:nvPr>
            <p:ph type="title"/>
          </p:nvPr>
        </p:nvSpPr>
        <p:spPr>
          <a:xfrm>
            <a:off x="1146025" y="530725"/>
            <a:ext cx="3208799" cy="10287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9" name="Shape 69"/>
        <p:cNvGrpSpPr/>
        <p:nvPr/>
      </p:nvGrpSpPr>
      <p:grpSpPr>
        <a:xfrm>
          <a:off x="0" y="0"/>
          <a:ext cx="0" cy="0"/>
          <a:chOff x="0" y="0"/>
          <a:chExt cx="0" cy="0"/>
        </a:xfrm>
      </p:grpSpPr>
      <p:sp>
        <p:nvSpPr>
          <p:cNvPr id="70" name="Shape 70"/>
          <p:cNvSpPr txBox="1"/>
          <p:nvPr>
            <p:ph idx="1" type="body"/>
          </p:nvPr>
        </p:nvSpPr>
        <p:spPr>
          <a:xfrm>
            <a:off x="457200" y="4406309"/>
            <a:ext cx="8229600" cy="519599"/>
          </a:xfrm>
          <a:prstGeom prst="rect">
            <a:avLst/>
          </a:prstGeom>
        </p:spPr>
        <p:txBody>
          <a:bodyPr anchorCtr="0" anchor="t" bIns="91425" lIns="91425" rIns="91425" tIns="91425"/>
          <a:lstStyle>
            <a:lvl1pPr lvl="0" algn="ctr">
              <a:spcBef>
                <a:spcPts val="360"/>
              </a:spcBef>
              <a:buSzPct val="100000"/>
              <a:buNone/>
              <a:defRPr sz="1800"/>
            </a:lvl1pPr>
          </a:lstStyle>
          <a:p/>
        </p:txBody>
      </p:sp>
      <p:sp>
        <p:nvSpPr>
          <p:cNvPr id="71" name="Shape 71"/>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72" name="Shape 72"/>
          <p:cNvSpPr/>
          <p:nvPr/>
        </p:nvSpPr>
        <p:spPr>
          <a:xfrm>
            <a:off x="0" y="500625"/>
            <a:ext cx="247200" cy="1058699"/>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73" name="Shape 73"/>
          <p:cNvSpPr/>
          <p:nvPr/>
        </p:nvSpPr>
        <p:spPr>
          <a:xfrm>
            <a:off x="0" y="1553405"/>
            <a:ext cx="247200" cy="15327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74" name="Shape 74"/>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75" name="Shape 75"/>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6"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lvl="0" rtl="0">
              <a:spcBef>
                <a:spcPts val="0"/>
              </a:spcBef>
              <a:buNone/>
            </a:pPr>
            <a:r>
              <a:t/>
            </a: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anchorCtr="0" anchor="ctr" bIns="91425" lIns="91425" rIns="91425" tIns="91425">
            <a:noAutofit/>
          </a:bodyPr>
          <a:lstStyle/>
          <a:p>
            <a:pPr lvl="0">
              <a:spcBef>
                <a:spcPts val="0"/>
              </a:spcBef>
              <a:buNone/>
            </a:pPr>
            <a:r>
              <a:t/>
            </a:r>
            <a:endParaRPr/>
          </a:p>
        </p:txBody>
      </p:sp>
      <p:sp>
        <p:nvSpPr>
          <p:cNvPr id="79" name="Shape 79"/>
          <p:cNvSpPr/>
          <p:nvPr/>
        </p:nvSpPr>
        <p:spPr>
          <a:xfrm>
            <a:off x="0" y="1553405"/>
            <a:ext cx="247200" cy="1532700"/>
          </a:xfrm>
          <a:prstGeom prst="rect">
            <a:avLst/>
          </a:prstGeom>
          <a:solidFill>
            <a:srgbClr val="165751"/>
          </a:solidFill>
          <a:ln>
            <a:noFill/>
          </a:ln>
        </p:spPr>
        <p:txBody>
          <a:bodyPr anchorCtr="0" anchor="ctr" bIns="91425" lIns="91425" rIns="91425" tIns="91425">
            <a:noAutofit/>
          </a:bodyPr>
          <a:lstStyle/>
          <a:p>
            <a:pPr lvl="0">
              <a:spcBef>
                <a:spcPts val="0"/>
              </a:spcBef>
              <a:buNone/>
            </a:pPr>
            <a:r>
              <a:t/>
            </a:r>
            <a:endParaRPr/>
          </a:p>
        </p:txBody>
      </p:sp>
      <p:sp>
        <p:nvSpPr>
          <p:cNvPr id="80" name="Shape 80"/>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lvl="0">
              <a:spcBef>
                <a:spcPts val="0"/>
              </a:spcBef>
              <a:buNone/>
            </a:pPr>
            <a:r>
              <a:t/>
            </a:r>
            <a:endParaRPr/>
          </a:p>
        </p:txBody>
      </p:sp>
      <p:sp>
        <p:nvSpPr>
          <p:cNvPr id="81" name="Shape 81"/>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1146025" y="530725"/>
            <a:ext cx="3208799" cy="1028700"/>
          </a:xfrm>
          <a:prstGeom prst="rect">
            <a:avLst/>
          </a:prstGeom>
          <a:noFill/>
          <a:ln>
            <a:noFill/>
          </a:ln>
        </p:spPr>
        <p:txBody>
          <a:bodyPr anchorCtr="0" anchor="ctr" bIns="91425" lIns="91425" rIns="91425" tIns="91425"/>
          <a:lstStyle>
            <a:lvl1pPr lvl="0">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b="1" sz="1800">
                <a:solidFill>
                  <a:srgbClr val="FFFFFF"/>
                </a:solidFill>
                <a:latin typeface="Roboto Slab"/>
                <a:ea typeface="Roboto Slab"/>
                <a:cs typeface="Roboto Slab"/>
                <a:sym typeface="Roboto Slab"/>
              </a:defRPr>
            </a:lvl9pPr>
          </a:lstStyle>
          <a:p/>
        </p:txBody>
      </p:sp>
      <p:sp>
        <p:nvSpPr>
          <p:cNvPr id="7" name="Shape 7"/>
          <p:cNvSpPr txBox="1"/>
          <p:nvPr>
            <p:ph idx="1" type="body"/>
          </p:nvPr>
        </p:nvSpPr>
        <p:spPr>
          <a:xfrm>
            <a:off x="1146025" y="1767275"/>
            <a:ext cx="7540800" cy="3158699"/>
          </a:xfrm>
          <a:prstGeom prst="rect">
            <a:avLst/>
          </a:prstGeom>
          <a:noFill/>
          <a:ln>
            <a:noFill/>
          </a:ln>
        </p:spPr>
        <p:txBody>
          <a:bodyPr anchorCtr="0" anchor="t" bIns="91425" lIns="91425" rIns="91425" tIns="91425"/>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0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youtube.com/v/scwMAgCLdks" TargetMode="Externa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0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hyperlink" Target="http://youtube.com/v/W50RNAbmy3M" TargetMode="External"/><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0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sp>
        <p:nvSpPr>
          <p:cNvPr id="98" name="Shape 98"/>
          <p:cNvSpPr txBox="1"/>
          <p:nvPr>
            <p:ph type="ctrTitle"/>
          </p:nvPr>
        </p:nvSpPr>
        <p:spPr>
          <a:xfrm>
            <a:off x="659550" y="3061225"/>
            <a:ext cx="7824900" cy="1159800"/>
          </a:xfrm>
          <a:prstGeom prst="rect">
            <a:avLst/>
          </a:prstGeom>
        </p:spPr>
        <p:txBody>
          <a:bodyPr anchorCtr="0" anchor="b" bIns="91425" lIns="91425" rIns="91425" tIns="91425">
            <a:noAutofit/>
          </a:bodyPr>
          <a:lstStyle/>
          <a:p>
            <a:pPr lvl="0" rtl="0">
              <a:spcBef>
                <a:spcPts val="0"/>
              </a:spcBef>
              <a:buNone/>
            </a:pPr>
            <a:r>
              <a:rPr lang="en"/>
              <a:t>Competition and Conflict During the Cold War</a:t>
            </a:r>
          </a:p>
          <a:p>
            <a:pPr lvl="0">
              <a:spcBef>
                <a:spcPts val="0"/>
              </a:spcBef>
              <a:buNone/>
            </a:pPr>
            <a:r>
              <a:rPr lang="en" sz="3000"/>
              <a:t>7-5.4</a:t>
            </a:r>
          </a:p>
        </p:txBody>
      </p:sp>
      <p:grpSp>
        <p:nvGrpSpPr>
          <p:cNvPr id="99" name="Shape 99"/>
          <p:cNvGrpSpPr/>
          <p:nvPr/>
        </p:nvGrpSpPr>
        <p:grpSpPr>
          <a:xfrm>
            <a:off x="753266" y="1029785"/>
            <a:ext cx="964540" cy="1011306"/>
            <a:chOff x="5961125" y="1623900"/>
            <a:chExt cx="427450" cy="448175"/>
          </a:xfrm>
        </p:grpSpPr>
        <p:sp>
          <p:nvSpPr>
            <p:cNvPr id="100" name="Shape 100"/>
            <p:cNvSpPr/>
            <p:nvPr/>
          </p:nvSpPr>
          <p:spPr>
            <a:xfrm>
              <a:off x="5961125" y="1678700"/>
              <a:ext cx="376925" cy="376925"/>
            </a:xfrm>
            <a:custGeom>
              <a:pathLst>
                <a:path extrusionOk="0" fill="none" h="15077" w="15077">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cap="rnd" cmpd="sng" w="19050">
              <a:solidFill>
                <a:srgbClr val="18637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 name="Shape 101"/>
            <p:cNvSpPr/>
            <p:nvPr/>
          </p:nvSpPr>
          <p:spPr>
            <a:xfrm>
              <a:off x="6009825" y="1727425"/>
              <a:ext cx="279500" cy="279500"/>
            </a:xfrm>
            <a:custGeom>
              <a:pathLst>
                <a:path extrusionOk="0" fill="none" h="11180" w="1118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cap="rnd" cmpd="sng" w="19050">
              <a:solidFill>
                <a:srgbClr val="18637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2" name="Shape 102"/>
            <p:cNvSpPr/>
            <p:nvPr/>
          </p:nvSpPr>
          <p:spPr>
            <a:xfrm>
              <a:off x="6107250" y="1824850"/>
              <a:ext cx="84650" cy="84650"/>
            </a:xfrm>
            <a:custGeom>
              <a:pathLst>
                <a:path extrusionOk="0" fill="none" h="3386" w="3386">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cap="rnd" cmpd="sng" w="19050">
              <a:solidFill>
                <a:srgbClr val="18637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 name="Shape 103"/>
            <p:cNvSpPr/>
            <p:nvPr/>
          </p:nvSpPr>
          <p:spPr>
            <a:xfrm>
              <a:off x="6058550" y="1776125"/>
              <a:ext cx="182075" cy="182075"/>
            </a:xfrm>
            <a:custGeom>
              <a:pathLst>
                <a:path extrusionOk="0" fill="none" h="7283" w="7283">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cap="rnd" cmpd="sng" w="19050">
              <a:solidFill>
                <a:srgbClr val="18637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 name="Shape 104"/>
            <p:cNvSpPr/>
            <p:nvPr/>
          </p:nvSpPr>
          <p:spPr>
            <a:xfrm>
              <a:off x="5971475" y="2001400"/>
              <a:ext cx="74925" cy="70675"/>
            </a:xfrm>
            <a:custGeom>
              <a:pathLst>
                <a:path extrusionOk="0" fill="none" h="2827" w="2997">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cap="rnd" cmpd="sng" w="19050">
              <a:solidFill>
                <a:srgbClr val="18637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 name="Shape 105"/>
            <p:cNvSpPr/>
            <p:nvPr/>
          </p:nvSpPr>
          <p:spPr>
            <a:xfrm>
              <a:off x="6253375" y="2001400"/>
              <a:ext cx="74325" cy="70675"/>
            </a:xfrm>
            <a:custGeom>
              <a:pathLst>
                <a:path extrusionOk="0" fill="none" h="2827" w="2973">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cap="rnd" cmpd="sng" w="19050">
              <a:solidFill>
                <a:srgbClr val="18637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 name="Shape 106"/>
            <p:cNvSpPr/>
            <p:nvPr/>
          </p:nvSpPr>
          <p:spPr>
            <a:xfrm>
              <a:off x="6137700" y="1623900"/>
              <a:ext cx="250875" cy="255150"/>
            </a:xfrm>
            <a:custGeom>
              <a:pathLst>
                <a:path extrusionOk="0" fill="none" h="10206" w="10035">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cap="rnd" cmpd="sng" w="19050">
              <a:solidFill>
                <a:srgbClr val="18637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56" name="Shape 156"/>
        <p:cNvGrpSpPr/>
        <p:nvPr/>
      </p:nvGrpSpPr>
      <p:grpSpPr>
        <a:xfrm>
          <a:off x="0" y="0"/>
          <a:ext cx="0" cy="0"/>
          <a:chOff x="0" y="0"/>
          <a:chExt cx="0" cy="0"/>
        </a:xfrm>
      </p:grpSpPr>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type="title"/>
          </p:nvPr>
        </p:nvSpPr>
        <p:spPr>
          <a:xfrm>
            <a:off x="1146025" y="530725"/>
            <a:ext cx="3208800" cy="1028700"/>
          </a:xfrm>
          <a:prstGeom prst="rect">
            <a:avLst/>
          </a:prstGeom>
        </p:spPr>
        <p:txBody>
          <a:bodyPr anchorCtr="0" anchor="ctr" bIns="91425" lIns="91425" rIns="91425" tIns="91425">
            <a:noAutofit/>
          </a:bodyPr>
          <a:lstStyle/>
          <a:p>
            <a:pPr lvl="0" rtl="0">
              <a:spcBef>
                <a:spcPts val="600"/>
              </a:spcBef>
              <a:buClr>
                <a:schemeClr val="dk1"/>
              </a:buClr>
              <a:buSzPct val="45833"/>
              <a:buFont typeface="Arial"/>
              <a:buNone/>
            </a:pPr>
            <a:r>
              <a:rPr b="0" lang="en" sz="2400">
                <a:solidFill>
                  <a:schemeClr val="lt1"/>
                </a:solidFill>
              </a:rPr>
              <a:t>What two countries</a:t>
            </a:r>
          </a:p>
          <a:p>
            <a:pPr lvl="0">
              <a:spcBef>
                <a:spcPts val="600"/>
              </a:spcBef>
              <a:buClr>
                <a:schemeClr val="dk1"/>
              </a:buClr>
              <a:buSzPct val="45833"/>
              <a:buFont typeface="Arial"/>
              <a:buNone/>
            </a:pPr>
            <a:r>
              <a:rPr b="0" lang="en" sz="2400">
                <a:solidFill>
                  <a:schemeClr val="lt1"/>
                </a:solidFill>
              </a:rPr>
              <a:t>border North Korea?</a:t>
            </a:r>
          </a:p>
        </p:txBody>
      </p:sp>
      <p:pic>
        <p:nvPicPr>
          <p:cNvPr id="162" name="Shape 162"/>
          <p:cNvPicPr preferRelativeResize="0"/>
          <p:nvPr/>
        </p:nvPicPr>
        <p:blipFill>
          <a:blip r:embed="rId3">
            <a:alphaModFix/>
          </a:blip>
          <a:stretch>
            <a:fillRect/>
          </a:stretch>
        </p:blipFill>
        <p:spPr>
          <a:xfrm>
            <a:off x="4765625" y="1025100"/>
            <a:ext cx="3619500" cy="3619500"/>
          </a:xfrm>
          <a:prstGeom prst="rect">
            <a:avLst/>
          </a:prstGeom>
          <a:noFill/>
          <a:ln>
            <a:noFill/>
          </a:ln>
        </p:spPr>
      </p:pic>
      <p:sp>
        <p:nvSpPr>
          <p:cNvPr id="163" name="Shape 163"/>
          <p:cNvSpPr/>
          <p:nvPr/>
        </p:nvSpPr>
        <p:spPr>
          <a:xfrm>
            <a:off x="731550" y="2041350"/>
            <a:ext cx="3286500" cy="1587000"/>
          </a:xfrm>
          <a:prstGeom prst="wedgeRectCallout">
            <a:avLst>
              <a:gd fmla="val -20833" name="adj1"/>
              <a:gd fmla="val 625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4" name="Shape 164"/>
          <p:cNvSpPr txBox="1"/>
          <p:nvPr/>
        </p:nvSpPr>
        <p:spPr>
          <a:xfrm>
            <a:off x="787850" y="2093425"/>
            <a:ext cx="3489000" cy="756300"/>
          </a:xfrm>
          <a:prstGeom prst="rect">
            <a:avLst/>
          </a:prstGeom>
          <a:noFill/>
          <a:ln>
            <a:noFill/>
          </a:ln>
        </p:spPr>
        <p:txBody>
          <a:bodyPr anchorCtr="0" anchor="t" bIns="91425" lIns="91425" rIns="91425" tIns="91425">
            <a:noAutofit/>
          </a:bodyPr>
          <a:lstStyle/>
          <a:p>
            <a:pPr lvl="0">
              <a:spcBef>
                <a:spcPts val="0"/>
              </a:spcBef>
              <a:buNone/>
            </a:pPr>
            <a:r>
              <a:rPr lang="en" sz="2400">
                <a:solidFill>
                  <a:srgbClr val="114454"/>
                </a:solidFill>
                <a:latin typeface="Roboto Slab"/>
                <a:ea typeface="Roboto Slab"/>
                <a:cs typeface="Roboto Slab"/>
                <a:sym typeface="Roboto Slab"/>
              </a:rPr>
              <a:t>What impact do you think this has on North Korea?</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ctrTitle"/>
          </p:nvPr>
        </p:nvSpPr>
        <p:spPr>
          <a:xfrm>
            <a:off x="685800" y="2601425"/>
            <a:ext cx="5810400" cy="1159800"/>
          </a:xfrm>
          <a:prstGeom prst="rect">
            <a:avLst/>
          </a:prstGeom>
        </p:spPr>
        <p:txBody>
          <a:bodyPr anchorCtr="0" anchor="b" bIns="91425" lIns="91425" rIns="91425" tIns="91425">
            <a:noAutofit/>
          </a:bodyPr>
          <a:lstStyle/>
          <a:p>
            <a:pPr lvl="0">
              <a:spcBef>
                <a:spcPts val="0"/>
              </a:spcBef>
              <a:buNone/>
            </a:pPr>
            <a:r>
              <a:rPr lang="en"/>
              <a:t>The “Iron Curtain”</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sp>
        <p:nvSpPr>
          <p:cNvPr id="174" name="Shape 174"/>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was the “Iron Curtain”?</a:t>
            </a:r>
          </a:p>
        </p:txBody>
      </p:sp>
      <p:sp>
        <p:nvSpPr>
          <p:cNvPr id="175" name="Shape 175"/>
          <p:cNvSpPr txBox="1"/>
          <p:nvPr>
            <p:ph idx="1" type="body"/>
          </p:nvPr>
        </p:nvSpPr>
        <p:spPr>
          <a:xfrm>
            <a:off x="4695425" y="465850"/>
            <a:ext cx="4272600" cy="31422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Europe during the Cold War was split with the Soviets dominating </a:t>
            </a:r>
            <a:r>
              <a:rPr lang="en" sz="2400" u="sng">
                <a:latin typeface="Roboto Slab"/>
                <a:ea typeface="Roboto Slab"/>
                <a:cs typeface="Roboto Slab"/>
                <a:sym typeface="Roboto Slab"/>
              </a:rPr>
              <a:t>Eastern</a:t>
            </a:r>
            <a:r>
              <a:rPr lang="en" sz="2400">
                <a:latin typeface="Roboto Slab"/>
                <a:ea typeface="Roboto Slab"/>
                <a:cs typeface="Roboto Slab"/>
                <a:sym typeface="Roboto Slab"/>
              </a:rPr>
              <a:t> Europe under communist control and </a:t>
            </a:r>
            <a:r>
              <a:rPr lang="en" sz="2400" u="sng">
                <a:latin typeface="Roboto Slab"/>
                <a:ea typeface="Roboto Slab"/>
                <a:cs typeface="Roboto Slab"/>
                <a:sym typeface="Roboto Slab"/>
              </a:rPr>
              <a:t>Western</a:t>
            </a:r>
            <a:r>
              <a:rPr lang="en" sz="2400">
                <a:latin typeface="Roboto Slab"/>
                <a:ea typeface="Roboto Slab"/>
                <a:cs typeface="Roboto Slab"/>
                <a:sym typeface="Roboto Slab"/>
              </a:rPr>
              <a:t> Europe remaining democratic. Prime Minister Winston Churchill coined the phrase “</a:t>
            </a:r>
            <a:r>
              <a:rPr lang="en" sz="2400" u="sng">
                <a:latin typeface="Roboto Slab"/>
                <a:ea typeface="Roboto Slab"/>
                <a:cs typeface="Roboto Slab"/>
                <a:sym typeface="Roboto Slab"/>
              </a:rPr>
              <a:t>behind the iron curtain</a:t>
            </a:r>
            <a:r>
              <a:rPr lang="en" sz="2400">
                <a:latin typeface="Roboto Slab"/>
                <a:ea typeface="Roboto Slab"/>
                <a:cs typeface="Roboto Slab"/>
                <a:sym typeface="Roboto Slab"/>
              </a:rPr>
              <a:t>” to describe the area of the continent </a:t>
            </a:r>
            <a:r>
              <a:rPr lang="en" sz="2400" u="sng">
                <a:latin typeface="Roboto Slab"/>
                <a:ea typeface="Roboto Slab"/>
                <a:cs typeface="Roboto Slab"/>
                <a:sym typeface="Roboto Slab"/>
              </a:rPr>
              <a:t>under</a:t>
            </a:r>
            <a:r>
              <a:rPr lang="en" sz="2400">
                <a:latin typeface="Roboto Slab"/>
                <a:ea typeface="Roboto Slab"/>
                <a:cs typeface="Roboto Slab"/>
                <a:sym typeface="Roboto Slab"/>
              </a:rPr>
              <a:t> communist control. </a:t>
            </a:r>
          </a:p>
        </p:txBody>
      </p:sp>
      <p:pic>
        <p:nvPicPr>
          <p:cNvPr id="176" name="Shape 176"/>
          <p:cNvPicPr preferRelativeResize="0"/>
          <p:nvPr/>
        </p:nvPicPr>
        <p:blipFill>
          <a:blip r:embed="rId3">
            <a:alphaModFix/>
          </a:blip>
          <a:stretch>
            <a:fillRect/>
          </a:stretch>
        </p:blipFill>
        <p:spPr>
          <a:xfrm>
            <a:off x="222450" y="1951274"/>
            <a:ext cx="4334100" cy="281715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was life different behind the iron curtain?</a:t>
            </a:r>
          </a:p>
        </p:txBody>
      </p:sp>
      <p:sp>
        <p:nvSpPr>
          <p:cNvPr id="182" name="Shape 182"/>
          <p:cNvSpPr txBox="1"/>
          <p:nvPr>
            <p:ph idx="1" type="body"/>
          </p:nvPr>
        </p:nvSpPr>
        <p:spPr>
          <a:xfrm>
            <a:off x="516750" y="1883775"/>
            <a:ext cx="8110500" cy="3158700"/>
          </a:xfrm>
          <a:prstGeom prst="rect">
            <a:avLst/>
          </a:prstGeom>
        </p:spPr>
        <p:txBody>
          <a:bodyPr anchorCtr="0" anchor="t" bIns="91425" lIns="91425" rIns="91425" tIns="91425">
            <a:noAutofit/>
          </a:bodyPr>
          <a:lstStyle/>
          <a:p>
            <a:pPr lvl="0">
              <a:spcBef>
                <a:spcPts val="0"/>
              </a:spcBef>
              <a:buNone/>
            </a:pPr>
            <a:r>
              <a:rPr lang="en" sz="2200">
                <a:latin typeface="Roboto Slab"/>
                <a:ea typeface="Roboto Slab"/>
                <a:cs typeface="Roboto Slab"/>
                <a:sym typeface="Roboto Slab"/>
              </a:rPr>
              <a:t>Life in Eastern Europe behind the iron curtain (most notably in Eastern Germany) was significantly </a:t>
            </a:r>
            <a:r>
              <a:rPr lang="en" sz="2200" u="sng">
                <a:latin typeface="Roboto Slab"/>
                <a:ea typeface="Roboto Slab"/>
                <a:cs typeface="Roboto Slab"/>
                <a:sym typeface="Roboto Slab"/>
              </a:rPr>
              <a:t>worse</a:t>
            </a:r>
            <a:r>
              <a:rPr lang="en" sz="2200">
                <a:latin typeface="Roboto Slab"/>
                <a:ea typeface="Roboto Slab"/>
                <a:cs typeface="Roboto Slab"/>
                <a:sym typeface="Roboto Slab"/>
              </a:rPr>
              <a:t> as the lack of many consumer goods led to a much </a:t>
            </a:r>
            <a:r>
              <a:rPr lang="en" sz="2200" u="sng">
                <a:latin typeface="Roboto Slab"/>
                <a:ea typeface="Roboto Slab"/>
                <a:cs typeface="Roboto Slab"/>
                <a:sym typeface="Roboto Slab"/>
              </a:rPr>
              <a:t>lower standard of living</a:t>
            </a:r>
            <a:r>
              <a:rPr lang="en" sz="2200">
                <a:latin typeface="Roboto Slab"/>
                <a:ea typeface="Roboto Slab"/>
                <a:cs typeface="Roboto Slab"/>
                <a:sym typeface="Roboto Slab"/>
              </a:rPr>
              <a:t> in the communist sectors. In 1961 the Communists in Eastern Berlin built the </a:t>
            </a:r>
            <a:r>
              <a:rPr lang="en" sz="2200" u="sng">
                <a:latin typeface="Roboto Slab"/>
                <a:ea typeface="Roboto Slab"/>
                <a:cs typeface="Roboto Slab"/>
                <a:sym typeface="Roboto Slab"/>
              </a:rPr>
              <a:t>Berlin Wall</a:t>
            </a:r>
            <a:r>
              <a:rPr lang="en" sz="2200">
                <a:latin typeface="Roboto Slab"/>
                <a:ea typeface="Roboto Slab"/>
                <a:cs typeface="Roboto Slab"/>
                <a:sym typeface="Roboto Slab"/>
              </a:rPr>
              <a:t> as an attempt to prevent people from going into West Berlin. The Berlin Wall </a:t>
            </a:r>
            <a:r>
              <a:rPr lang="en" sz="2200" u="sng">
                <a:latin typeface="Roboto Slab"/>
                <a:ea typeface="Roboto Slab"/>
                <a:cs typeface="Roboto Slab"/>
                <a:sym typeface="Roboto Slab"/>
              </a:rPr>
              <a:t>symbolized</a:t>
            </a:r>
            <a:r>
              <a:rPr lang="en" sz="2200">
                <a:latin typeface="Roboto Slab"/>
                <a:ea typeface="Roboto Slab"/>
                <a:cs typeface="Roboto Slab"/>
                <a:sym typeface="Roboto Slab"/>
              </a:rPr>
              <a:t> the iron curtain that separated the democratic West from the communist East. </a:t>
            </a:r>
          </a:p>
        </p:txBody>
      </p:sp>
      <p:pic>
        <p:nvPicPr>
          <p:cNvPr id="183" name="Shape 183"/>
          <p:cNvPicPr preferRelativeResize="0"/>
          <p:nvPr/>
        </p:nvPicPr>
        <p:blipFill>
          <a:blip r:embed="rId3">
            <a:alphaModFix/>
          </a:blip>
          <a:stretch>
            <a:fillRect/>
          </a:stretch>
        </p:blipFill>
        <p:spPr>
          <a:xfrm>
            <a:off x="4819900" y="48043"/>
            <a:ext cx="2813475" cy="199404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nvSpPr>
        <p:spPr>
          <a:xfrm>
            <a:off x="404700" y="475750"/>
            <a:ext cx="7692000" cy="3707100"/>
          </a:xfrm>
          <a:prstGeom prst="rect">
            <a:avLst/>
          </a:prstGeom>
          <a:noFill/>
          <a:ln>
            <a:noFill/>
          </a:ln>
        </p:spPr>
        <p:txBody>
          <a:bodyPr anchorCtr="0" anchor="t" bIns="91425" lIns="91425" rIns="91425" tIns="91425">
            <a:noAutofit/>
          </a:bodyPr>
          <a:lstStyle/>
          <a:p>
            <a:pPr lvl="0" rtl="0">
              <a:spcBef>
                <a:spcPts val="0"/>
              </a:spcBef>
              <a:buNone/>
            </a:pPr>
            <a:r>
              <a:rPr b="1" lang="en" sz="2400">
                <a:solidFill>
                  <a:schemeClr val="lt1"/>
                </a:solidFill>
              </a:rPr>
              <a:t>Goal:</a:t>
            </a:r>
            <a:r>
              <a:rPr lang="en" sz="2400">
                <a:solidFill>
                  <a:schemeClr val="lt1"/>
                </a:solidFill>
              </a:rPr>
              <a:t> To maximize learning</a:t>
            </a:r>
          </a:p>
          <a:p>
            <a:pPr lvl="0" rtl="0">
              <a:spcBef>
                <a:spcPts val="0"/>
              </a:spcBef>
              <a:buNone/>
            </a:pPr>
            <a:r>
              <a:t/>
            </a:r>
            <a:endParaRPr sz="2400">
              <a:solidFill>
                <a:schemeClr val="lt1"/>
              </a:solidFill>
            </a:endParaRPr>
          </a:p>
          <a:p>
            <a:pPr lvl="0" rtl="0">
              <a:spcBef>
                <a:spcPts val="0"/>
              </a:spcBef>
              <a:buNone/>
            </a:pPr>
            <a:r>
              <a:rPr b="1" lang="en" sz="2400">
                <a:solidFill>
                  <a:schemeClr val="lt1"/>
                </a:solidFill>
              </a:rPr>
              <a:t>Problem:</a:t>
            </a:r>
            <a:r>
              <a:rPr lang="en" sz="2400">
                <a:solidFill>
                  <a:schemeClr val="lt1"/>
                </a:solidFill>
              </a:rPr>
              <a:t> When we constantly leave our seats and move around the room we are distracting to others.</a:t>
            </a:r>
          </a:p>
          <a:p>
            <a:pPr lvl="0" rtl="0">
              <a:spcBef>
                <a:spcPts val="0"/>
              </a:spcBef>
              <a:buNone/>
            </a:pPr>
            <a:r>
              <a:t/>
            </a:r>
            <a:endParaRPr sz="2400">
              <a:solidFill>
                <a:schemeClr val="lt1"/>
              </a:solidFill>
            </a:endParaRPr>
          </a:p>
          <a:p>
            <a:pPr lvl="0" rtl="0">
              <a:spcBef>
                <a:spcPts val="0"/>
              </a:spcBef>
              <a:buNone/>
            </a:pPr>
            <a:r>
              <a:rPr b="1" lang="en" sz="2400">
                <a:solidFill>
                  <a:schemeClr val="lt1"/>
                </a:solidFill>
              </a:rPr>
              <a:t>Solution:</a:t>
            </a:r>
            <a:r>
              <a:rPr lang="en" sz="2400">
                <a:solidFill>
                  <a:schemeClr val="lt1"/>
                </a:solidFill>
              </a:rPr>
              <a:t> Raise your hand when you need to get out of your seat (this includes getting a tissue, sharpening your pencil, and getting hand sanitizer) and wait for Ms. Thompson to call on you. You should only get out of your seat if you have been addressed.</a:t>
            </a:r>
          </a:p>
          <a:p>
            <a:pPr lvl="0" rtl="0">
              <a:spcBef>
                <a:spcPts val="0"/>
              </a:spcBef>
              <a:buNone/>
            </a:pPr>
            <a:r>
              <a:t/>
            </a:r>
            <a:endParaRPr sz="2400">
              <a:solidFill>
                <a:schemeClr val="lt1"/>
              </a:solidFill>
            </a:endParaRPr>
          </a:p>
          <a:p>
            <a:pPr lvl="0">
              <a:spcBef>
                <a:spcPts val="0"/>
              </a:spcBef>
              <a:buNone/>
            </a:pPr>
            <a:r>
              <a:t/>
            </a:r>
            <a:endParaRPr sz="2400">
              <a:solidFill>
                <a:schemeClr val="lt1"/>
              </a:solidFill>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0" st="0"/>
                                            </p:txEl>
                                          </p:spTgt>
                                        </p:tgtEl>
                                        <p:attrNameLst>
                                          <p:attrName>style.visibility</p:attrName>
                                        </p:attrNameLst>
                                      </p:cBhvr>
                                      <p:to>
                                        <p:strVal val="visible"/>
                                      </p:to>
                                    </p:set>
                                    <p:animEffect filter="fade" transition="in">
                                      <p:cBhvr>
                                        <p:cTn dur="1600"/>
                                        <p:tgtEl>
                                          <p:spTgt spid="1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1" st="1"/>
                                            </p:txEl>
                                          </p:spTgt>
                                        </p:tgtEl>
                                        <p:attrNameLst>
                                          <p:attrName>style.visibility</p:attrName>
                                        </p:attrNameLst>
                                      </p:cBhvr>
                                      <p:to>
                                        <p:strVal val="visible"/>
                                      </p:to>
                                    </p:set>
                                    <p:animEffect filter="fade" transition="in">
                                      <p:cBhvr>
                                        <p:cTn dur="1600"/>
                                        <p:tgtEl>
                                          <p:spTgt spid="1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2" st="2"/>
                                            </p:txEl>
                                          </p:spTgt>
                                        </p:tgtEl>
                                        <p:attrNameLst>
                                          <p:attrName>style.visibility</p:attrName>
                                        </p:attrNameLst>
                                      </p:cBhvr>
                                      <p:to>
                                        <p:strVal val="visible"/>
                                      </p:to>
                                    </p:set>
                                    <p:animEffect filter="fade" transition="in">
                                      <p:cBhvr>
                                        <p:cTn dur="1600"/>
                                        <p:tgtEl>
                                          <p:spTgt spid="1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3" st="3"/>
                                            </p:txEl>
                                          </p:spTgt>
                                        </p:tgtEl>
                                        <p:attrNameLst>
                                          <p:attrName>style.visibility</p:attrName>
                                        </p:attrNameLst>
                                      </p:cBhvr>
                                      <p:to>
                                        <p:strVal val="visible"/>
                                      </p:to>
                                    </p:set>
                                    <p:animEffect filter="fade" transition="in">
                                      <p:cBhvr>
                                        <p:cTn dur="1600"/>
                                        <p:tgtEl>
                                          <p:spTgt spid="1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4" st="4"/>
                                            </p:txEl>
                                          </p:spTgt>
                                        </p:tgtEl>
                                        <p:attrNameLst>
                                          <p:attrName>style.visibility</p:attrName>
                                        </p:attrNameLst>
                                      </p:cBhvr>
                                      <p:to>
                                        <p:strVal val="visible"/>
                                      </p:to>
                                    </p:set>
                                    <p:animEffect filter="fade" transition="in">
                                      <p:cBhvr>
                                        <p:cTn dur="1600"/>
                                        <p:tgtEl>
                                          <p:spTgt spid="18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5" st="5"/>
                                            </p:txEl>
                                          </p:spTgt>
                                        </p:tgtEl>
                                        <p:attrNameLst>
                                          <p:attrName>style.visibility</p:attrName>
                                        </p:attrNameLst>
                                      </p:cBhvr>
                                      <p:to>
                                        <p:strVal val="visible"/>
                                      </p:to>
                                    </p:set>
                                    <p:animEffect filter="fade" transition="in">
                                      <p:cBhvr>
                                        <p:cTn dur="1600"/>
                                        <p:tgtEl>
                                          <p:spTgt spid="18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6" st="6"/>
                                            </p:txEl>
                                          </p:spTgt>
                                        </p:tgtEl>
                                        <p:attrNameLst>
                                          <p:attrName>style.visibility</p:attrName>
                                        </p:attrNameLst>
                                      </p:cBhvr>
                                      <p:to>
                                        <p:strVal val="visible"/>
                                      </p:to>
                                    </p:set>
                                    <p:animEffect filter="fade" transition="in">
                                      <p:cBhvr>
                                        <p:cTn dur="1600"/>
                                        <p:tgtEl>
                                          <p:spTgt spid="18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sp>
        <p:nvSpPr>
          <p:cNvPr id="193" name="Shape 193"/>
          <p:cNvSpPr txBox="1"/>
          <p:nvPr/>
        </p:nvSpPr>
        <p:spPr>
          <a:xfrm>
            <a:off x="960750" y="800100"/>
            <a:ext cx="6700500" cy="3595800"/>
          </a:xfrm>
          <a:prstGeom prst="rect">
            <a:avLst/>
          </a:prstGeom>
          <a:noFill/>
          <a:ln>
            <a:noFill/>
          </a:ln>
        </p:spPr>
        <p:txBody>
          <a:bodyPr anchorCtr="0" anchor="t" bIns="91425" lIns="91425" rIns="91425" tIns="91425">
            <a:noAutofit/>
          </a:bodyPr>
          <a:lstStyle/>
          <a:p>
            <a:pPr lvl="0" rtl="0">
              <a:spcBef>
                <a:spcPts val="0"/>
              </a:spcBef>
              <a:buClr>
                <a:schemeClr val="dk1"/>
              </a:buClr>
              <a:buSzPct val="45833"/>
              <a:buFont typeface="Arial"/>
              <a:buNone/>
            </a:pPr>
            <a:r>
              <a:rPr b="1" lang="en" sz="2400">
                <a:solidFill>
                  <a:schemeClr val="lt1"/>
                </a:solidFill>
              </a:rPr>
              <a:t>Rewards</a:t>
            </a:r>
            <a:r>
              <a:rPr lang="en" sz="2400">
                <a:solidFill>
                  <a:schemeClr val="lt1"/>
                </a:solidFill>
              </a:rPr>
              <a:t>: RAMS coupons or other surprise</a:t>
            </a:r>
          </a:p>
          <a:p>
            <a:pPr lvl="0" rtl="0">
              <a:spcBef>
                <a:spcPts val="0"/>
              </a:spcBef>
              <a:buClr>
                <a:schemeClr val="dk1"/>
              </a:buClr>
              <a:buFont typeface="Arial"/>
              <a:buNone/>
            </a:pPr>
            <a:r>
              <a:t/>
            </a:r>
            <a:endParaRPr sz="2400">
              <a:solidFill>
                <a:schemeClr val="lt1"/>
              </a:solidFill>
            </a:endParaRPr>
          </a:p>
          <a:p>
            <a:pPr lvl="0">
              <a:spcBef>
                <a:spcPts val="0"/>
              </a:spcBef>
              <a:buClr>
                <a:schemeClr val="dk1"/>
              </a:buClr>
              <a:buSzPct val="45833"/>
              <a:buFont typeface="Arial"/>
              <a:buNone/>
            </a:pPr>
            <a:r>
              <a:rPr b="1" lang="en" sz="2400">
                <a:solidFill>
                  <a:schemeClr val="lt1"/>
                </a:solidFill>
              </a:rPr>
              <a:t>Consequences</a:t>
            </a:r>
            <a:r>
              <a:rPr lang="en" sz="2400">
                <a:solidFill>
                  <a:schemeClr val="lt1"/>
                </a:solidFill>
              </a:rPr>
              <a:t>: Anyone who fails to follow this classroom guideline will be asked to return to their seat and their agenda will be signed.</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0" st="0"/>
                                            </p:txEl>
                                          </p:spTgt>
                                        </p:tgtEl>
                                        <p:attrNameLst>
                                          <p:attrName>style.visibility</p:attrName>
                                        </p:attrNameLst>
                                      </p:cBhvr>
                                      <p:to>
                                        <p:strVal val="visible"/>
                                      </p:to>
                                    </p:set>
                                    <p:animEffect filter="fade" transition="in">
                                      <p:cBhvr>
                                        <p:cTn dur="1000"/>
                                        <p:tgtEl>
                                          <p:spTgt spid="1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 st="1"/>
                                            </p:txEl>
                                          </p:spTgt>
                                        </p:tgtEl>
                                        <p:attrNameLst>
                                          <p:attrName>style.visibility</p:attrName>
                                        </p:attrNameLst>
                                      </p:cBhvr>
                                      <p:to>
                                        <p:strVal val="visible"/>
                                      </p:to>
                                    </p:set>
                                    <p:animEffect filter="fade" transition="in">
                                      <p:cBhvr>
                                        <p:cTn dur="1000"/>
                                        <p:tgtEl>
                                          <p:spTgt spid="1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2" st="2"/>
                                            </p:txEl>
                                          </p:spTgt>
                                        </p:tgtEl>
                                        <p:attrNameLst>
                                          <p:attrName>style.visibility</p:attrName>
                                        </p:attrNameLst>
                                      </p:cBhvr>
                                      <p:to>
                                        <p:strVal val="visible"/>
                                      </p:to>
                                    </p:set>
                                    <p:animEffect filter="fade" transition="in">
                                      <p:cBhvr>
                                        <p:cTn dur="1000"/>
                                        <p:tgtEl>
                                          <p:spTgt spid="19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sp>
        <p:nvSpPr>
          <p:cNvPr id="198" name="Shape 198"/>
          <p:cNvSpPr txBox="1"/>
          <p:nvPr>
            <p:ph type="ctrTitle"/>
          </p:nvPr>
        </p:nvSpPr>
        <p:spPr>
          <a:xfrm>
            <a:off x="685800" y="2601425"/>
            <a:ext cx="5810400" cy="1159800"/>
          </a:xfrm>
          <a:prstGeom prst="rect">
            <a:avLst/>
          </a:prstGeom>
        </p:spPr>
        <p:txBody>
          <a:bodyPr anchorCtr="0" anchor="b" bIns="91425" lIns="91425" rIns="91425" tIns="91425">
            <a:noAutofit/>
          </a:bodyPr>
          <a:lstStyle/>
          <a:p>
            <a:pPr lvl="0">
              <a:spcBef>
                <a:spcPts val="0"/>
              </a:spcBef>
              <a:buNone/>
            </a:pPr>
            <a:r>
              <a:rPr lang="en"/>
              <a:t>The Vietnam War</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Vietnam go “hot”?</a:t>
            </a:r>
          </a:p>
        </p:txBody>
      </p:sp>
      <p:sp>
        <p:nvSpPr>
          <p:cNvPr id="204" name="Shape 204"/>
          <p:cNvSpPr txBox="1"/>
          <p:nvPr>
            <p:ph idx="1" type="body"/>
          </p:nvPr>
        </p:nvSpPr>
        <p:spPr>
          <a:xfrm>
            <a:off x="4797450" y="530725"/>
            <a:ext cx="4012800" cy="3158700"/>
          </a:xfrm>
          <a:prstGeom prst="rect">
            <a:avLst/>
          </a:prstGeom>
        </p:spPr>
        <p:txBody>
          <a:bodyPr anchorCtr="0" anchor="t" bIns="91425" lIns="91425" rIns="91425" tIns="91425">
            <a:noAutofit/>
          </a:bodyPr>
          <a:lstStyle/>
          <a:p>
            <a:pPr lvl="0">
              <a:spcBef>
                <a:spcPts val="0"/>
              </a:spcBef>
              <a:buNone/>
            </a:pPr>
            <a:r>
              <a:rPr lang="en" sz="2400" u="sng">
                <a:latin typeface="Roboto Slab"/>
                <a:ea typeface="Roboto Slab"/>
                <a:cs typeface="Roboto Slab"/>
                <a:sym typeface="Roboto Slab"/>
              </a:rPr>
              <a:t>The Vietnam War</a:t>
            </a:r>
            <a:r>
              <a:rPr lang="en" sz="2400">
                <a:latin typeface="Roboto Slab"/>
                <a:ea typeface="Roboto Slab"/>
                <a:cs typeface="Roboto Slab"/>
                <a:sym typeface="Roboto Slab"/>
              </a:rPr>
              <a:t> was another “hot” extension of the Cold War. After WWII, the French wanted to reassert their control over </a:t>
            </a:r>
            <a:r>
              <a:rPr lang="en" sz="2400" u="sng">
                <a:latin typeface="Roboto Slab"/>
                <a:ea typeface="Roboto Slab"/>
                <a:cs typeface="Roboto Slab"/>
                <a:sym typeface="Roboto Slab"/>
              </a:rPr>
              <a:t>Indochina</a:t>
            </a:r>
            <a:r>
              <a:rPr lang="en" sz="2400">
                <a:latin typeface="Roboto Slab"/>
                <a:ea typeface="Roboto Slab"/>
                <a:cs typeface="Roboto Slab"/>
                <a:sym typeface="Roboto Slab"/>
              </a:rPr>
              <a:t>, but the Vietnamese nationalist movement, led by the communist leader </a:t>
            </a:r>
            <a:r>
              <a:rPr lang="en" sz="2400" u="sng">
                <a:latin typeface="Roboto Slab"/>
                <a:ea typeface="Roboto Slab"/>
                <a:cs typeface="Roboto Slab"/>
                <a:sym typeface="Roboto Slab"/>
              </a:rPr>
              <a:t>Ho Chi Minh</a:t>
            </a:r>
            <a:r>
              <a:rPr lang="en" sz="2400">
                <a:latin typeface="Roboto Slab"/>
                <a:ea typeface="Roboto Slab"/>
                <a:cs typeface="Roboto Slab"/>
                <a:sym typeface="Roboto Slab"/>
              </a:rPr>
              <a:t>, was very strong. </a:t>
            </a:r>
          </a:p>
        </p:txBody>
      </p:sp>
      <p:pic>
        <p:nvPicPr>
          <p:cNvPr id="205" name="Shape 205"/>
          <p:cNvPicPr preferRelativeResize="0"/>
          <p:nvPr/>
        </p:nvPicPr>
        <p:blipFill>
          <a:blip r:embed="rId3">
            <a:alphaModFix/>
          </a:blip>
          <a:stretch>
            <a:fillRect/>
          </a:stretch>
        </p:blipFill>
        <p:spPr>
          <a:xfrm>
            <a:off x="337500" y="1522575"/>
            <a:ext cx="2686050" cy="3648075"/>
          </a:xfrm>
          <a:prstGeom prst="rect">
            <a:avLst/>
          </a:prstGeom>
          <a:noFill/>
          <a:ln>
            <a:noFill/>
          </a:ln>
        </p:spPr>
      </p:pic>
      <p:pic>
        <p:nvPicPr>
          <p:cNvPr id="206" name="Shape 206"/>
          <p:cNvPicPr preferRelativeResize="0"/>
          <p:nvPr/>
        </p:nvPicPr>
        <p:blipFill>
          <a:blip r:embed="rId4">
            <a:alphaModFix/>
          </a:blip>
          <a:stretch>
            <a:fillRect/>
          </a:stretch>
        </p:blipFill>
        <p:spPr>
          <a:xfrm>
            <a:off x="2498650" y="2941196"/>
            <a:ext cx="2113400" cy="2303606"/>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the US support France?</a:t>
            </a:r>
          </a:p>
        </p:txBody>
      </p:sp>
      <p:sp>
        <p:nvSpPr>
          <p:cNvPr id="212" name="Shape 212"/>
          <p:cNvSpPr txBox="1"/>
          <p:nvPr>
            <p:ph idx="1" type="body"/>
          </p:nvPr>
        </p:nvSpPr>
        <p:spPr>
          <a:xfrm>
            <a:off x="1146025" y="1767275"/>
            <a:ext cx="75408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The </a:t>
            </a:r>
            <a:r>
              <a:rPr lang="en" sz="2400" u="sng">
                <a:latin typeface="Roboto Slab"/>
                <a:ea typeface="Roboto Slab"/>
                <a:cs typeface="Roboto Slab"/>
                <a:sym typeface="Roboto Slab"/>
              </a:rPr>
              <a:t>United States</a:t>
            </a:r>
            <a:r>
              <a:rPr lang="en" sz="2400">
                <a:latin typeface="Roboto Slab"/>
                <a:ea typeface="Roboto Slab"/>
                <a:cs typeface="Roboto Slab"/>
                <a:sym typeface="Roboto Slab"/>
              </a:rPr>
              <a:t> gave money &amp; weapons to France to fight the Communists because the US was afraid if </a:t>
            </a:r>
            <a:r>
              <a:rPr lang="en" sz="2400" u="sng">
                <a:latin typeface="Roboto Slab"/>
                <a:ea typeface="Roboto Slab"/>
                <a:cs typeface="Roboto Slab"/>
                <a:sym typeface="Roboto Slab"/>
              </a:rPr>
              <a:t>one Asian country</a:t>
            </a:r>
            <a:r>
              <a:rPr lang="en" sz="2400">
                <a:latin typeface="Roboto Slab"/>
                <a:ea typeface="Roboto Slab"/>
                <a:cs typeface="Roboto Slab"/>
                <a:sym typeface="Roboto Slab"/>
              </a:rPr>
              <a:t> fell to communism, the rest of the region of the world would also become communist. Eventually Ho Chi Minh and his Communist forces </a:t>
            </a:r>
            <a:r>
              <a:rPr lang="en" sz="2400" u="sng">
                <a:latin typeface="Roboto Slab"/>
                <a:ea typeface="Roboto Slab"/>
                <a:cs typeface="Roboto Slab"/>
                <a:sym typeface="Roboto Slab"/>
              </a:rPr>
              <a:t>defeated the French</a:t>
            </a:r>
            <a:r>
              <a:rPr lang="en" sz="2400">
                <a:latin typeface="Roboto Slab"/>
                <a:ea typeface="Roboto Slab"/>
                <a:cs typeface="Roboto Slab"/>
                <a:sym typeface="Roboto Slab"/>
              </a:rPr>
              <a:t> in 1954.</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Shape 111"/>
          <p:cNvSpPr txBox="1"/>
          <p:nvPr>
            <p:ph type="ctrTitle"/>
          </p:nvPr>
        </p:nvSpPr>
        <p:spPr>
          <a:xfrm>
            <a:off x="685800" y="2601425"/>
            <a:ext cx="5810400" cy="1159800"/>
          </a:xfrm>
          <a:prstGeom prst="rect">
            <a:avLst/>
          </a:prstGeom>
        </p:spPr>
        <p:txBody>
          <a:bodyPr anchorCtr="0" anchor="b" bIns="91425" lIns="91425" rIns="91425" tIns="91425">
            <a:noAutofit/>
          </a:bodyPr>
          <a:lstStyle/>
          <a:p>
            <a:pPr lvl="0">
              <a:spcBef>
                <a:spcPts val="0"/>
              </a:spcBef>
              <a:buNone/>
            </a:pPr>
            <a:r>
              <a:rPr lang="en"/>
              <a:t>The Korean War</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happens to Vietnam after the defeat of France?</a:t>
            </a:r>
          </a:p>
        </p:txBody>
      </p:sp>
      <p:sp>
        <p:nvSpPr>
          <p:cNvPr id="218" name="Shape 218"/>
          <p:cNvSpPr txBox="1"/>
          <p:nvPr>
            <p:ph idx="1" type="body"/>
          </p:nvPr>
        </p:nvSpPr>
        <p:spPr>
          <a:xfrm>
            <a:off x="497300" y="1641300"/>
            <a:ext cx="75408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Vietnam was split into two regions at the </a:t>
            </a:r>
            <a:r>
              <a:rPr lang="en" sz="2400" u="sng">
                <a:latin typeface="Roboto Slab"/>
                <a:ea typeface="Roboto Slab"/>
                <a:cs typeface="Roboto Slab"/>
                <a:sym typeface="Roboto Slab"/>
              </a:rPr>
              <a:t>17th</a:t>
            </a:r>
            <a:r>
              <a:rPr lang="en" sz="2400">
                <a:latin typeface="Roboto Slab"/>
                <a:ea typeface="Roboto Slab"/>
                <a:cs typeface="Roboto Slab"/>
                <a:sym typeface="Roboto Slab"/>
              </a:rPr>
              <a:t> parallel: </a:t>
            </a:r>
            <a:r>
              <a:rPr lang="en" sz="2400" u="sng">
                <a:latin typeface="Roboto Slab"/>
                <a:ea typeface="Roboto Slab"/>
                <a:cs typeface="Roboto Slab"/>
                <a:sym typeface="Roboto Slab"/>
              </a:rPr>
              <a:t>the Northern</a:t>
            </a:r>
            <a:r>
              <a:rPr lang="en" sz="2400">
                <a:latin typeface="Roboto Slab"/>
                <a:ea typeface="Roboto Slab"/>
                <a:cs typeface="Roboto Slab"/>
                <a:sym typeface="Roboto Slab"/>
              </a:rPr>
              <a:t> part became communist under the leadership of Ho Chi Minh and the </a:t>
            </a:r>
            <a:r>
              <a:rPr lang="en" sz="2400" u="sng">
                <a:latin typeface="Roboto Slab"/>
                <a:ea typeface="Roboto Slab"/>
                <a:cs typeface="Roboto Slab"/>
                <a:sym typeface="Roboto Slab"/>
              </a:rPr>
              <a:t>Southern</a:t>
            </a:r>
            <a:r>
              <a:rPr lang="en" sz="2400">
                <a:latin typeface="Roboto Slab"/>
                <a:ea typeface="Roboto Slab"/>
                <a:cs typeface="Roboto Slab"/>
                <a:sym typeface="Roboto Slab"/>
              </a:rPr>
              <a:t> part was established as </a:t>
            </a:r>
            <a:r>
              <a:rPr lang="en" sz="2400" u="sng">
                <a:latin typeface="Roboto Slab"/>
                <a:ea typeface="Roboto Slab"/>
                <a:cs typeface="Roboto Slab"/>
                <a:sym typeface="Roboto Slab"/>
              </a:rPr>
              <a:t>non-communist</a:t>
            </a:r>
            <a:r>
              <a:rPr lang="en" sz="2400">
                <a:latin typeface="Roboto Slab"/>
                <a:ea typeface="Roboto Slab"/>
                <a:cs typeface="Roboto Slab"/>
                <a:sym typeface="Roboto Slab"/>
              </a:rPr>
              <a:t> under the leadership of Ngo Dinh Diem.</a:t>
            </a:r>
          </a:p>
        </p:txBody>
      </p:sp>
      <p:pic>
        <p:nvPicPr>
          <p:cNvPr id="219" name="Shape 219"/>
          <p:cNvPicPr preferRelativeResize="0"/>
          <p:nvPr/>
        </p:nvPicPr>
        <p:blipFill>
          <a:blip r:embed="rId3">
            <a:alphaModFix/>
          </a:blip>
          <a:stretch>
            <a:fillRect/>
          </a:stretch>
        </p:blipFill>
        <p:spPr>
          <a:xfrm>
            <a:off x="6667075" y="530725"/>
            <a:ext cx="2366823" cy="4380475"/>
          </a:xfrm>
          <a:prstGeom prst="rect">
            <a:avLst/>
          </a:prstGeom>
          <a:noFill/>
          <a:ln>
            <a:noFill/>
          </a:ln>
        </p:spPr>
      </p:pic>
      <p:pic>
        <p:nvPicPr>
          <p:cNvPr id="220" name="Shape 220"/>
          <p:cNvPicPr preferRelativeResize="0"/>
          <p:nvPr/>
        </p:nvPicPr>
        <p:blipFill>
          <a:blip r:embed="rId4">
            <a:alphaModFix/>
          </a:blip>
          <a:stretch>
            <a:fillRect/>
          </a:stretch>
        </p:blipFill>
        <p:spPr>
          <a:xfrm>
            <a:off x="5210150" y="3690166"/>
            <a:ext cx="2192800" cy="141277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the US react to the invasion?</a:t>
            </a:r>
          </a:p>
        </p:txBody>
      </p:sp>
      <p:sp>
        <p:nvSpPr>
          <p:cNvPr id="226" name="Shape 226"/>
          <p:cNvSpPr txBox="1"/>
          <p:nvPr>
            <p:ph idx="1" type="body"/>
          </p:nvPr>
        </p:nvSpPr>
        <p:spPr>
          <a:xfrm>
            <a:off x="4927250" y="167575"/>
            <a:ext cx="4031400" cy="3158700"/>
          </a:xfrm>
          <a:prstGeom prst="rect">
            <a:avLst/>
          </a:prstGeom>
        </p:spPr>
        <p:txBody>
          <a:bodyPr anchorCtr="0" anchor="t" bIns="91425" lIns="91425" rIns="91425" tIns="91425">
            <a:noAutofit/>
          </a:bodyPr>
          <a:lstStyle/>
          <a:p>
            <a:pPr lvl="0">
              <a:spcBef>
                <a:spcPts val="0"/>
              </a:spcBef>
              <a:buNone/>
            </a:pPr>
            <a:r>
              <a:rPr lang="en" sz="2200">
                <a:latin typeface="Roboto Slab"/>
                <a:ea typeface="Roboto Slab"/>
                <a:cs typeface="Roboto Slab"/>
                <a:sym typeface="Roboto Slab"/>
              </a:rPr>
              <a:t>The US began sending weapons and advisors to South Vietnam in the 1950s. In the mid-1960s under President Lyndon </a:t>
            </a:r>
            <a:r>
              <a:rPr lang="en" sz="2200" u="sng">
                <a:latin typeface="Roboto Slab"/>
                <a:ea typeface="Roboto Slab"/>
                <a:cs typeface="Roboto Slab"/>
                <a:sym typeface="Roboto Slab"/>
              </a:rPr>
              <a:t>Johnson</a:t>
            </a:r>
            <a:r>
              <a:rPr lang="en" sz="2200">
                <a:latin typeface="Roboto Slab"/>
                <a:ea typeface="Roboto Slab"/>
                <a:cs typeface="Roboto Slab"/>
                <a:sym typeface="Roboto Slab"/>
              </a:rPr>
              <a:t>, </a:t>
            </a:r>
            <a:r>
              <a:rPr lang="en" sz="2200" u="sng">
                <a:latin typeface="Roboto Slab"/>
                <a:ea typeface="Roboto Slab"/>
                <a:cs typeface="Roboto Slab"/>
                <a:sym typeface="Roboto Slab"/>
              </a:rPr>
              <a:t>American troops</a:t>
            </a:r>
            <a:r>
              <a:rPr lang="en" sz="2200">
                <a:latin typeface="Roboto Slab"/>
                <a:ea typeface="Roboto Slab"/>
                <a:cs typeface="Roboto Slab"/>
                <a:sym typeface="Roboto Slab"/>
              </a:rPr>
              <a:t> were sent to help the South Vietnamese. Not only did the Americans fight the North Vietnamese, they also fought against the </a:t>
            </a:r>
            <a:r>
              <a:rPr lang="en" sz="2200" u="sng">
                <a:latin typeface="Roboto Slab"/>
                <a:ea typeface="Roboto Slab"/>
                <a:cs typeface="Roboto Slab"/>
                <a:sym typeface="Roboto Slab"/>
              </a:rPr>
              <a:t>Vietcong</a:t>
            </a:r>
            <a:r>
              <a:rPr lang="en" sz="2200">
                <a:latin typeface="Roboto Slab"/>
                <a:ea typeface="Roboto Slab"/>
                <a:cs typeface="Roboto Slab"/>
                <a:sym typeface="Roboto Slab"/>
              </a:rPr>
              <a:t>, who were </a:t>
            </a:r>
            <a:r>
              <a:rPr lang="en" sz="2200" u="sng">
                <a:latin typeface="Roboto Slab"/>
                <a:ea typeface="Roboto Slab"/>
                <a:cs typeface="Roboto Slab"/>
                <a:sym typeface="Roboto Slab"/>
              </a:rPr>
              <a:t>communists</a:t>
            </a:r>
            <a:r>
              <a:rPr lang="en" sz="2200">
                <a:latin typeface="Roboto Slab"/>
                <a:ea typeface="Roboto Slab"/>
                <a:cs typeface="Roboto Slab"/>
                <a:sym typeface="Roboto Slab"/>
              </a:rPr>
              <a:t> in </a:t>
            </a:r>
            <a:r>
              <a:rPr lang="en" sz="2200" u="sng">
                <a:latin typeface="Roboto Slab"/>
                <a:ea typeface="Roboto Slab"/>
                <a:cs typeface="Roboto Slab"/>
                <a:sym typeface="Roboto Slab"/>
              </a:rPr>
              <a:t>South</a:t>
            </a:r>
            <a:r>
              <a:rPr lang="en" sz="2200">
                <a:latin typeface="Roboto Slab"/>
                <a:ea typeface="Roboto Slab"/>
                <a:cs typeface="Roboto Slab"/>
                <a:sym typeface="Roboto Slab"/>
              </a:rPr>
              <a:t> Vietnam.</a:t>
            </a:r>
          </a:p>
        </p:txBody>
      </p:sp>
      <p:pic>
        <p:nvPicPr>
          <p:cNvPr id="227" name="Shape 227"/>
          <p:cNvPicPr preferRelativeResize="0"/>
          <p:nvPr/>
        </p:nvPicPr>
        <p:blipFill>
          <a:blip r:embed="rId3">
            <a:alphaModFix/>
          </a:blip>
          <a:stretch>
            <a:fillRect/>
          </a:stretch>
        </p:blipFill>
        <p:spPr>
          <a:xfrm>
            <a:off x="188848" y="1559425"/>
            <a:ext cx="3098074" cy="2342799"/>
          </a:xfrm>
          <a:prstGeom prst="rect">
            <a:avLst/>
          </a:prstGeom>
          <a:noFill/>
          <a:ln>
            <a:noFill/>
          </a:ln>
        </p:spPr>
      </p:pic>
      <p:pic>
        <p:nvPicPr>
          <p:cNvPr id="228" name="Shape 228"/>
          <p:cNvPicPr preferRelativeResize="0"/>
          <p:nvPr/>
        </p:nvPicPr>
        <p:blipFill>
          <a:blip r:embed="rId4">
            <a:alphaModFix/>
          </a:blip>
          <a:stretch>
            <a:fillRect/>
          </a:stretch>
        </p:blipFill>
        <p:spPr>
          <a:xfrm>
            <a:off x="2581025" y="2464150"/>
            <a:ext cx="2247900" cy="27813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602925" y="0"/>
            <a:ext cx="7808400" cy="51435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pic>
        <p:nvPicPr>
          <p:cNvPr id="238" name="Shape 238"/>
          <p:cNvPicPr preferRelativeResize="0"/>
          <p:nvPr/>
        </p:nvPicPr>
        <p:blipFill>
          <a:blip r:embed="rId3">
            <a:alphaModFix/>
          </a:blip>
          <a:stretch>
            <a:fillRect/>
          </a:stretch>
        </p:blipFill>
        <p:spPr>
          <a:xfrm>
            <a:off x="696760" y="0"/>
            <a:ext cx="7750479" cy="514350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sp>
        <p:nvSpPr>
          <p:cNvPr id="243" name="Shape 243"/>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the war end?</a:t>
            </a:r>
          </a:p>
        </p:txBody>
      </p:sp>
      <p:sp>
        <p:nvSpPr>
          <p:cNvPr id="244" name="Shape 244"/>
          <p:cNvSpPr txBox="1"/>
          <p:nvPr>
            <p:ph idx="1" type="body"/>
          </p:nvPr>
        </p:nvSpPr>
        <p:spPr>
          <a:xfrm>
            <a:off x="1146025" y="1767275"/>
            <a:ext cx="75408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The </a:t>
            </a:r>
            <a:r>
              <a:rPr lang="en" sz="2400" u="sng">
                <a:latin typeface="Roboto Slab"/>
                <a:ea typeface="Roboto Slab"/>
                <a:cs typeface="Roboto Slab"/>
                <a:sym typeface="Roboto Slab"/>
              </a:rPr>
              <a:t>communists</a:t>
            </a:r>
            <a:r>
              <a:rPr lang="en" sz="2400">
                <a:latin typeface="Roboto Slab"/>
                <a:ea typeface="Roboto Slab"/>
                <a:cs typeface="Roboto Slab"/>
                <a:sym typeface="Roboto Slab"/>
              </a:rPr>
              <a:t> were very successful in their use of </a:t>
            </a:r>
            <a:r>
              <a:rPr lang="en" sz="2400" u="sng">
                <a:latin typeface="Roboto Slab"/>
                <a:ea typeface="Roboto Slab"/>
                <a:cs typeface="Roboto Slab"/>
                <a:sym typeface="Roboto Slab"/>
              </a:rPr>
              <a:t>guerilla</a:t>
            </a:r>
            <a:r>
              <a:rPr lang="en" sz="2400">
                <a:latin typeface="Roboto Slab"/>
                <a:ea typeface="Roboto Slab"/>
                <a:cs typeface="Roboto Slab"/>
                <a:sym typeface="Roboto Slab"/>
              </a:rPr>
              <a:t> warfare against the US. The South Vietnamese government did not have the support of the </a:t>
            </a:r>
            <a:r>
              <a:rPr lang="en" sz="2400" u="sng">
                <a:latin typeface="Roboto Slab"/>
                <a:ea typeface="Roboto Slab"/>
                <a:cs typeface="Roboto Slab"/>
                <a:sym typeface="Roboto Slab"/>
              </a:rPr>
              <a:t>people</a:t>
            </a:r>
            <a:r>
              <a:rPr lang="en" sz="2400">
                <a:latin typeface="Roboto Slab"/>
                <a:ea typeface="Roboto Slab"/>
                <a:cs typeface="Roboto Slab"/>
                <a:sym typeface="Roboto Slab"/>
              </a:rPr>
              <a:t>, and the US could not achieve a victory. The US </a:t>
            </a:r>
            <a:r>
              <a:rPr lang="en" sz="2400" u="sng">
                <a:latin typeface="Roboto Slab"/>
                <a:ea typeface="Roboto Slab"/>
                <a:cs typeface="Roboto Slab"/>
                <a:sym typeface="Roboto Slab"/>
              </a:rPr>
              <a:t>withdrew</a:t>
            </a:r>
            <a:r>
              <a:rPr lang="en" sz="2400">
                <a:latin typeface="Roboto Slab"/>
                <a:ea typeface="Roboto Slab"/>
                <a:cs typeface="Roboto Slab"/>
                <a:sym typeface="Roboto Slab"/>
              </a:rPr>
              <a:t>, and the communist took over South Vietnam and unified the country under communist rule in </a:t>
            </a:r>
            <a:r>
              <a:rPr lang="en" sz="2400" u="sng">
                <a:latin typeface="Roboto Slab"/>
                <a:ea typeface="Roboto Slab"/>
                <a:cs typeface="Roboto Slab"/>
                <a:sym typeface="Roboto Slab"/>
              </a:rPr>
              <a:t>1975.</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Shape 249"/>
          <p:cNvSpPr txBox="1"/>
          <p:nvPr>
            <p:ph idx="1" type="body"/>
          </p:nvPr>
        </p:nvSpPr>
        <p:spPr>
          <a:xfrm>
            <a:off x="290350" y="2070875"/>
            <a:ext cx="2802000" cy="519600"/>
          </a:xfrm>
          <a:prstGeom prst="rect">
            <a:avLst/>
          </a:prstGeom>
        </p:spPr>
        <p:txBody>
          <a:bodyPr anchorCtr="0" anchor="t" bIns="91425" lIns="91425" rIns="91425" tIns="91425">
            <a:noAutofit/>
          </a:bodyPr>
          <a:lstStyle/>
          <a:p>
            <a:pPr lvl="0">
              <a:spcBef>
                <a:spcPts val="0"/>
              </a:spcBef>
              <a:buNone/>
            </a:pPr>
            <a:r>
              <a:rPr lang="en">
                <a:solidFill>
                  <a:schemeClr val="lt1"/>
                </a:solidFill>
                <a:latin typeface="Helvetica Neue"/>
                <a:ea typeface="Helvetica Neue"/>
                <a:cs typeface="Helvetica Neue"/>
                <a:sym typeface="Helvetica Neue"/>
              </a:rPr>
              <a:t>After a Viet Cong ambush, an injured South Vietnamese marine is held by a fellow soldier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Shape 254"/>
          <p:cNvSpPr txBox="1"/>
          <p:nvPr>
            <p:ph idx="1" type="body"/>
          </p:nvPr>
        </p:nvSpPr>
        <p:spPr>
          <a:xfrm>
            <a:off x="299650" y="59825"/>
            <a:ext cx="3802800" cy="1342800"/>
          </a:xfrm>
          <a:prstGeom prst="rect">
            <a:avLst/>
          </a:prstGeom>
        </p:spPr>
        <p:txBody>
          <a:bodyPr anchorCtr="0" anchor="t" bIns="91425" lIns="91425" rIns="91425" tIns="91425">
            <a:noAutofit/>
          </a:bodyPr>
          <a:lstStyle/>
          <a:p>
            <a:pPr lvl="0">
              <a:spcBef>
                <a:spcPts val="0"/>
              </a:spcBef>
              <a:buNone/>
            </a:pPr>
            <a:r>
              <a:rPr lang="en">
                <a:solidFill>
                  <a:schemeClr val="dk1"/>
                </a:solidFill>
                <a:latin typeface="Roboto Slab"/>
                <a:ea typeface="Roboto Slab"/>
                <a:cs typeface="Roboto Slab"/>
                <a:sym typeface="Roboto Slab"/>
              </a:rPr>
              <a:t>A man holding his dead child speaks to South Vietnamese army rangers</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Shape 259"/>
          <p:cNvSpPr txBox="1"/>
          <p:nvPr>
            <p:ph idx="1" type="body"/>
          </p:nvPr>
        </p:nvSpPr>
        <p:spPr>
          <a:xfrm>
            <a:off x="40175" y="486150"/>
            <a:ext cx="2848200" cy="519600"/>
          </a:xfrm>
          <a:prstGeom prst="rect">
            <a:avLst/>
          </a:prstGeom>
        </p:spPr>
        <p:txBody>
          <a:bodyPr anchorCtr="0" anchor="t" bIns="91425" lIns="91425" rIns="91425" tIns="91425">
            <a:noAutofit/>
          </a:bodyPr>
          <a:lstStyle/>
          <a:p>
            <a:pPr lvl="0">
              <a:spcBef>
                <a:spcPts val="0"/>
              </a:spcBef>
              <a:buNone/>
            </a:pPr>
            <a:r>
              <a:rPr lang="en">
                <a:solidFill>
                  <a:schemeClr val="lt1"/>
                </a:solidFill>
                <a:latin typeface="Roboto Slab"/>
                <a:ea typeface="Roboto Slab"/>
                <a:cs typeface="Roboto Slab"/>
                <a:sym typeface="Roboto Slab"/>
              </a:rPr>
              <a:t>Women and children hide from Viet Cong gunfire in a muddy canal </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Shape 264"/>
          <p:cNvSpPr txBox="1"/>
          <p:nvPr>
            <p:ph idx="1" type="body"/>
          </p:nvPr>
        </p:nvSpPr>
        <p:spPr>
          <a:xfrm>
            <a:off x="234775" y="347125"/>
            <a:ext cx="3867600" cy="519600"/>
          </a:xfrm>
          <a:prstGeom prst="rect">
            <a:avLst/>
          </a:prstGeom>
        </p:spPr>
        <p:txBody>
          <a:bodyPr anchorCtr="0" anchor="t" bIns="91425" lIns="91425" rIns="91425" tIns="91425">
            <a:noAutofit/>
          </a:bodyPr>
          <a:lstStyle/>
          <a:p>
            <a:pPr lvl="0">
              <a:spcBef>
                <a:spcPts val="0"/>
              </a:spcBef>
              <a:buNone/>
            </a:pPr>
            <a:r>
              <a:rPr lang="en">
                <a:solidFill>
                  <a:srgbClr val="000000"/>
                </a:solidFill>
                <a:latin typeface="Roboto Slab"/>
                <a:ea typeface="Roboto Slab"/>
                <a:cs typeface="Roboto Slab"/>
                <a:sym typeface="Roboto Slab"/>
              </a:rPr>
              <a:t>A woman weeps over her husband's body, which was discovered in a mass grave</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Shape 269"/>
          <p:cNvSpPr txBox="1"/>
          <p:nvPr>
            <p:ph idx="1" type="body"/>
          </p:nvPr>
        </p:nvSpPr>
        <p:spPr>
          <a:xfrm>
            <a:off x="948375" y="467600"/>
            <a:ext cx="2774100" cy="519600"/>
          </a:xfrm>
          <a:prstGeom prst="rect">
            <a:avLst/>
          </a:prstGeom>
        </p:spPr>
        <p:txBody>
          <a:bodyPr anchorCtr="0" anchor="t" bIns="91425" lIns="91425" rIns="91425" tIns="91425">
            <a:noAutofit/>
          </a:bodyPr>
          <a:lstStyle/>
          <a:p>
            <a:pPr lvl="0">
              <a:spcBef>
                <a:spcPts val="0"/>
              </a:spcBef>
              <a:buNone/>
            </a:pPr>
            <a:r>
              <a:rPr lang="en">
                <a:solidFill>
                  <a:srgbClr val="000000"/>
                </a:solidFill>
                <a:latin typeface="Roboto Slab"/>
                <a:ea typeface="Roboto Slab"/>
                <a:cs typeface="Roboto Slab"/>
                <a:sym typeface="Roboto Slab"/>
              </a:rPr>
              <a:t>A South Vietnamese marine carries the body of a fellow soldier.</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Did Korea go “hot” during the Cold War?</a:t>
            </a:r>
          </a:p>
        </p:txBody>
      </p:sp>
      <p:sp>
        <p:nvSpPr>
          <p:cNvPr id="117" name="Shape 117"/>
          <p:cNvSpPr txBox="1"/>
          <p:nvPr>
            <p:ph idx="1" type="body"/>
          </p:nvPr>
        </p:nvSpPr>
        <p:spPr>
          <a:xfrm>
            <a:off x="1146025" y="1767275"/>
            <a:ext cx="75408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The Korean War was a portion of the Cold War in which the </a:t>
            </a:r>
            <a:r>
              <a:rPr lang="en" sz="2400" u="sng">
                <a:latin typeface="Roboto Slab"/>
                <a:ea typeface="Roboto Slab"/>
                <a:cs typeface="Roboto Slab"/>
                <a:sym typeface="Roboto Slab"/>
              </a:rPr>
              <a:t>ideological</a:t>
            </a:r>
            <a:r>
              <a:rPr lang="en" sz="2400">
                <a:latin typeface="Roboto Slab"/>
                <a:ea typeface="Roboto Slab"/>
                <a:cs typeface="Roboto Slab"/>
                <a:sym typeface="Roboto Slab"/>
              </a:rPr>
              <a:t> </a:t>
            </a:r>
            <a:r>
              <a:rPr lang="en" sz="2400" u="sng">
                <a:latin typeface="Roboto Slab"/>
                <a:ea typeface="Roboto Slab"/>
                <a:cs typeface="Roboto Slab"/>
                <a:sym typeface="Roboto Slab"/>
              </a:rPr>
              <a:t>tensions</a:t>
            </a:r>
            <a:r>
              <a:rPr lang="en" sz="2400">
                <a:latin typeface="Roboto Slab"/>
                <a:ea typeface="Roboto Slab"/>
                <a:cs typeface="Roboto Slab"/>
                <a:sym typeface="Roboto Slab"/>
              </a:rPr>
              <a:t> became “</a:t>
            </a:r>
            <a:r>
              <a:rPr lang="en" sz="2400" u="sng">
                <a:latin typeface="Roboto Slab"/>
                <a:ea typeface="Roboto Slab"/>
                <a:cs typeface="Roboto Slab"/>
                <a:sym typeface="Roboto Slab"/>
              </a:rPr>
              <a:t>hot</a:t>
            </a:r>
            <a:r>
              <a:rPr lang="en" sz="2400">
                <a:latin typeface="Roboto Slab"/>
                <a:ea typeface="Roboto Slab"/>
                <a:cs typeface="Roboto Slab"/>
                <a:sym typeface="Roboto Slab"/>
              </a:rPr>
              <a:t>” and fighting ensued, without troops from the Soviet Union &amp; the US ever </a:t>
            </a:r>
            <a:r>
              <a:rPr lang="en" sz="2400" u="sng">
                <a:latin typeface="Roboto Slab"/>
                <a:ea typeface="Roboto Slab"/>
                <a:cs typeface="Roboto Slab"/>
                <a:sym typeface="Roboto Slab"/>
              </a:rPr>
              <a:t>actually</a:t>
            </a:r>
            <a:r>
              <a:rPr lang="en" sz="2400">
                <a:latin typeface="Roboto Slab"/>
                <a:ea typeface="Roboto Slab"/>
                <a:cs typeface="Roboto Slab"/>
                <a:sym typeface="Roboto Slab"/>
              </a:rPr>
              <a:t> fighting each other. </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Vietnam Veteran Finds a Fallen Buddy on the Wall</a:t>
            </a:r>
          </a:p>
        </p:txBody>
      </p:sp>
      <p:sp>
        <p:nvSpPr>
          <p:cNvPr id="275" name="Shape 275"/>
          <p:cNvSpPr txBox="1"/>
          <p:nvPr>
            <p:ph idx="1" type="body"/>
          </p:nvPr>
        </p:nvSpPr>
        <p:spPr>
          <a:xfrm>
            <a:off x="1146025" y="1767275"/>
            <a:ext cx="7540800" cy="3158700"/>
          </a:xfrm>
          <a:prstGeom prst="rect">
            <a:avLst/>
          </a:prstGeom>
        </p:spPr>
        <p:txBody>
          <a:bodyPr anchorCtr="0" anchor="t" bIns="91425" lIns="91425" rIns="91425" tIns="91425">
            <a:noAutofit/>
          </a:bodyPr>
          <a:lstStyle/>
          <a:p>
            <a:pPr lvl="0">
              <a:spcBef>
                <a:spcPts val="0"/>
              </a:spcBef>
              <a:buNone/>
            </a:pPr>
            <a:r>
              <a:t/>
            </a:r>
            <a:endParaRPr/>
          </a:p>
        </p:txBody>
      </p:sp>
      <p:sp>
        <p:nvSpPr>
          <p:cNvPr id="276" name="Shape 276">
            <a:hlinkClick r:id="rId3"/>
          </p:cNvPr>
          <p:cNvSpPr/>
          <p:nvPr/>
        </p:nvSpPr>
        <p:spPr>
          <a:xfrm>
            <a:off x="2286000" y="1632125"/>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sz="2400"/>
              <a:t>Your Job:</a:t>
            </a:r>
          </a:p>
        </p:txBody>
      </p:sp>
      <p:sp>
        <p:nvSpPr>
          <p:cNvPr id="282" name="Shape 282"/>
          <p:cNvSpPr txBox="1"/>
          <p:nvPr>
            <p:ph idx="1" type="body"/>
          </p:nvPr>
        </p:nvSpPr>
        <p:spPr>
          <a:xfrm>
            <a:off x="1146025" y="1767275"/>
            <a:ext cx="75408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Create a memorial for the Vietnam War in memory of those who lost their lives. You may include pictures, quotes, and names of those who gave their lives to convey emotion and meaning. </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sp>
        <p:nvSpPr>
          <p:cNvPr id="287" name="Shape 287"/>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sz="2400"/>
              <a:t>Plaques</a:t>
            </a:r>
          </a:p>
        </p:txBody>
      </p:sp>
      <p:sp>
        <p:nvSpPr>
          <p:cNvPr id="288" name="Shape 288"/>
          <p:cNvSpPr txBox="1"/>
          <p:nvPr>
            <p:ph idx="1" type="body"/>
          </p:nvPr>
        </p:nvSpPr>
        <p:spPr>
          <a:xfrm>
            <a:off x="4816025" y="766375"/>
            <a:ext cx="4272300" cy="3158700"/>
          </a:xfrm>
          <a:prstGeom prst="rect">
            <a:avLst/>
          </a:prstGeom>
        </p:spPr>
        <p:txBody>
          <a:bodyPr anchorCtr="0" anchor="t" bIns="91425" lIns="91425" rIns="91425" tIns="91425">
            <a:noAutofit/>
          </a:bodyPr>
          <a:lstStyle/>
          <a:p>
            <a:pPr lvl="0">
              <a:spcBef>
                <a:spcPts val="0"/>
              </a:spcBef>
              <a:buNone/>
            </a:pPr>
            <a:r>
              <a:rPr lang="en" sz="2000">
                <a:latin typeface="Roboto Slab"/>
                <a:ea typeface="Roboto Slab"/>
                <a:cs typeface="Roboto Slab"/>
                <a:sym typeface="Roboto Slab"/>
              </a:rPr>
              <a:t>Plaques are frequently included in war memorial designs, and can be the whole memorial, or a part of a larger design. Where they are used as part of a larger memorial, plaques are often the part that bear inscriptions or list names. As such they carry much emotional importance, since it is often the names on a memorial that are considered the most significant aspect of it. </a:t>
            </a:r>
          </a:p>
        </p:txBody>
      </p:sp>
      <p:pic>
        <p:nvPicPr>
          <p:cNvPr id="289" name="Shape 289"/>
          <p:cNvPicPr preferRelativeResize="0"/>
          <p:nvPr/>
        </p:nvPicPr>
        <p:blipFill>
          <a:blip r:embed="rId3">
            <a:alphaModFix/>
          </a:blip>
          <a:stretch>
            <a:fillRect/>
          </a:stretch>
        </p:blipFill>
        <p:spPr>
          <a:xfrm>
            <a:off x="498197" y="1770125"/>
            <a:ext cx="3780325" cy="2861725"/>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Sculptures or Monuments</a:t>
            </a:r>
          </a:p>
        </p:txBody>
      </p:sp>
      <p:sp>
        <p:nvSpPr>
          <p:cNvPr id="295" name="Shape 295"/>
          <p:cNvSpPr txBox="1"/>
          <p:nvPr>
            <p:ph idx="1" type="body"/>
          </p:nvPr>
        </p:nvSpPr>
        <p:spPr>
          <a:xfrm>
            <a:off x="4815975" y="794200"/>
            <a:ext cx="34197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Sculptures may form the whole memorial or be part of a larger monument and are often used to commemorate a specific group. </a:t>
            </a:r>
          </a:p>
        </p:txBody>
      </p:sp>
      <p:pic>
        <p:nvPicPr>
          <p:cNvPr id="296" name="Shape 296"/>
          <p:cNvPicPr preferRelativeResize="0"/>
          <p:nvPr/>
        </p:nvPicPr>
        <p:blipFill>
          <a:blip r:embed="rId3">
            <a:alphaModFix/>
          </a:blip>
          <a:stretch>
            <a:fillRect/>
          </a:stretch>
        </p:blipFill>
        <p:spPr>
          <a:xfrm>
            <a:off x="340850" y="1767262"/>
            <a:ext cx="3810000" cy="2543175"/>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 name="Shape 300"/>
        <p:cNvGrpSpPr/>
        <p:nvPr/>
      </p:nvGrpSpPr>
      <p:grpSpPr>
        <a:xfrm>
          <a:off x="0" y="0"/>
          <a:ext cx="0" cy="0"/>
          <a:chOff x="0" y="0"/>
          <a:chExt cx="0" cy="0"/>
        </a:xfrm>
      </p:grpSpPr>
      <p:sp>
        <p:nvSpPr>
          <p:cNvPr id="301" name="Shape 301"/>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Imagery in Memorials</a:t>
            </a:r>
          </a:p>
        </p:txBody>
      </p:sp>
      <p:sp>
        <p:nvSpPr>
          <p:cNvPr id="302" name="Shape 302"/>
          <p:cNvSpPr txBox="1"/>
          <p:nvPr>
            <p:ph idx="1" type="body"/>
          </p:nvPr>
        </p:nvSpPr>
        <p:spPr>
          <a:xfrm>
            <a:off x="404625" y="2170150"/>
            <a:ext cx="75408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Memorials are often made to remember lives, so they often draw on the emotions of the viewers. Think of some words that would make the viewers feel somber or mournful. You may want to make a memorial that celebrates life in a happy way instead. Provide words that make viewers feel proud or patriotic. </a:t>
            </a:r>
          </a:p>
        </p:txBody>
      </p:sp>
      <p:pic>
        <p:nvPicPr>
          <p:cNvPr id="303" name="Shape 303"/>
          <p:cNvPicPr preferRelativeResize="0"/>
          <p:nvPr/>
        </p:nvPicPr>
        <p:blipFill>
          <a:blip r:embed="rId3">
            <a:alphaModFix/>
          </a:blip>
          <a:stretch>
            <a:fillRect/>
          </a:stretch>
        </p:blipFill>
        <p:spPr>
          <a:xfrm>
            <a:off x="4865475" y="0"/>
            <a:ext cx="3323950" cy="2215975"/>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txBox="1"/>
          <p:nvPr>
            <p:ph type="title"/>
          </p:nvPr>
        </p:nvSpPr>
        <p:spPr>
          <a:xfrm>
            <a:off x="1146025" y="530725"/>
            <a:ext cx="3208800" cy="1028700"/>
          </a:xfrm>
          <a:prstGeom prst="rect">
            <a:avLst/>
          </a:prstGeom>
        </p:spPr>
        <p:txBody>
          <a:bodyPr anchorCtr="0" anchor="ctr" bIns="91425" lIns="91425" rIns="91425" tIns="91425">
            <a:noAutofit/>
          </a:bodyPr>
          <a:lstStyle/>
          <a:p>
            <a:pPr lvl="0" rtl="0">
              <a:spcBef>
                <a:spcPts val="0"/>
              </a:spcBef>
              <a:buNone/>
            </a:pPr>
            <a:r>
              <a:rPr lang="en" sz="2400"/>
              <a:t>Your Job:</a:t>
            </a:r>
          </a:p>
        </p:txBody>
      </p:sp>
      <p:sp>
        <p:nvSpPr>
          <p:cNvPr id="309" name="Shape 309"/>
          <p:cNvSpPr txBox="1"/>
          <p:nvPr>
            <p:ph idx="1" type="body"/>
          </p:nvPr>
        </p:nvSpPr>
        <p:spPr>
          <a:xfrm>
            <a:off x="1146025" y="1618975"/>
            <a:ext cx="7562400" cy="3351600"/>
          </a:xfrm>
          <a:prstGeom prst="rect">
            <a:avLst/>
          </a:prstGeom>
        </p:spPr>
        <p:txBody>
          <a:bodyPr anchorCtr="0" anchor="t" bIns="91425" lIns="91425" rIns="91425" tIns="91425">
            <a:noAutofit/>
          </a:bodyPr>
          <a:lstStyle/>
          <a:p>
            <a:pPr lvl="0" rtl="0">
              <a:spcBef>
                <a:spcPts val="0"/>
              </a:spcBef>
              <a:buNone/>
            </a:pPr>
            <a:r>
              <a:rPr lang="en" sz="2400">
                <a:latin typeface="Roboto Slab"/>
                <a:ea typeface="Roboto Slab"/>
                <a:cs typeface="Roboto Slab"/>
                <a:sym typeface="Roboto Slab"/>
              </a:rPr>
              <a:t>Create a memorial for the Vietnam War in memory of those who lost their lives. </a:t>
            </a:r>
          </a:p>
          <a:p>
            <a:pPr lvl="0" rtl="0">
              <a:spcBef>
                <a:spcPts val="0"/>
              </a:spcBef>
              <a:buNone/>
            </a:pPr>
            <a:r>
              <a:rPr lang="en" sz="2400">
                <a:latin typeface="Roboto Slab"/>
                <a:ea typeface="Roboto Slab"/>
                <a:cs typeface="Roboto Slab"/>
                <a:sym typeface="Roboto Slab"/>
              </a:rPr>
              <a:t>You need to include:</a:t>
            </a:r>
          </a:p>
          <a:p>
            <a:pPr indent="-381000" lvl="0" marL="457200" rtl="0">
              <a:spcBef>
                <a:spcPts val="0"/>
              </a:spcBef>
              <a:buSzPct val="100000"/>
              <a:buFont typeface="Roboto Slab"/>
            </a:pPr>
            <a:r>
              <a:rPr lang="en" sz="2400">
                <a:latin typeface="Roboto Slab"/>
                <a:ea typeface="Roboto Slab"/>
                <a:cs typeface="Roboto Slab"/>
                <a:sym typeface="Roboto Slab"/>
              </a:rPr>
              <a:t>What the war was about/what caused the war</a:t>
            </a:r>
          </a:p>
          <a:p>
            <a:pPr indent="-381000" lvl="0" marL="457200" rtl="0">
              <a:spcBef>
                <a:spcPts val="0"/>
              </a:spcBef>
              <a:buSzPct val="100000"/>
              <a:buFont typeface="Roboto Slab"/>
            </a:pPr>
            <a:r>
              <a:rPr lang="en" sz="2400">
                <a:latin typeface="Roboto Slab"/>
                <a:ea typeface="Roboto Slab"/>
                <a:cs typeface="Roboto Slab"/>
                <a:sym typeface="Roboto Slab"/>
              </a:rPr>
              <a:t>What the outcome was</a:t>
            </a:r>
          </a:p>
          <a:p>
            <a:pPr indent="-381000" lvl="0" marL="457200" rtl="0">
              <a:spcBef>
                <a:spcPts val="0"/>
              </a:spcBef>
              <a:buSzPct val="100000"/>
              <a:buFont typeface="Roboto Slab"/>
            </a:pPr>
            <a:r>
              <a:rPr lang="en" sz="2400">
                <a:latin typeface="Roboto Slab"/>
                <a:ea typeface="Roboto Slab"/>
                <a:cs typeface="Roboto Slab"/>
                <a:sym typeface="Roboto Slab"/>
              </a:rPr>
              <a:t>Why this war was so difficult for the US to win</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sp>
        <p:nvSpPr>
          <p:cNvPr id="314" name="Shape 314"/>
          <p:cNvSpPr txBox="1"/>
          <p:nvPr>
            <p:ph type="ctrTitle"/>
          </p:nvPr>
        </p:nvSpPr>
        <p:spPr>
          <a:xfrm>
            <a:off x="685800" y="2601425"/>
            <a:ext cx="7664400" cy="1159800"/>
          </a:xfrm>
          <a:prstGeom prst="rect">
            <a:avLst/>
          </a:prstGeom>
        </p:spPr>
        <p:txBody>
          <a:bodyPr anchorCtr="0" anchor="b" bIns="91425" lIns="91425" rIns="91425" tIns="91425">
            <a:noAutofit/>
          </a:bodyPr>
          <a:lstStyle/>
          <a:p>
            <a:pPr lvl="0">
              <a:spcBef>
                <a:spcPts val="0"/>
              </a:spcBef>
              <a:buNone/>
            </a:pPr>
            <a:r>
              <a:rPr lang="en"/>
              <a:t>The Cuban Missile Crisis</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sp>
        <p:nvSpPr>
          <p:cNvPr id="319" name="Shape 319"/>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started the Cuban Missile Crisis?</a:t>
            </a:r>
          </a:p>
        </p:txBody>
      </p:sp>
      <p:sp>
        <p:nvSpPr>
          <p:cNvPr id="320" name="Shape 320"/>
          <p:cNvSpPr txBox="1"/>
          <p:nvPr>
            <p:ph idx="1" type="body"/>
          </p:nvPr>
        </p:nvSpPr>
        <p:spPr>
          <a:xfrm>
            <a:off x="388225" y="1665325"/>
            <a:ext cx="42702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In 1962 another significant Cold War event with the potential of evolving into a </a:t>
            </a:r>
            <a:r>
              <a:rPr lang="en" sz="2400" u="sng">
                <a:latin typeface="Roboto Slab"/>
                <a:ea typeface="Roboto Slab"/>
                <a:cs typeface="Roboto Slab"/>
                <a:sym typeface="Roboto Slab"/>
              </a:rPr>
              <a:t>nuclear showdown</a:t>
            </a:r>
            <a:r>
              <a:rPr lang="en" sz="2400">
                <a:latin typeface="Roboto Slab"/>
                <a:ea typeface="Roboto Slab"/>
                <a:cs typeface="Roboto Slab"/>
                <a:sym typeface="Roboto Slab"/>
              </a:rPr>
              <a:t> occurred. Fidel Castro had become the communist leader of </a:t>
            </a:r>
            <a:r>
              <a:rPr lang="en" sz="2400" u="sng">
                <a:latin typeface="Roboto Slab"/>
                <a:ea typeface="Roboto Slab"/>
                <a:cs typeface="Roboto Slab"/>
                <a:sym typeface="Roboto Slab"/>
              </a:rPr>
              <a:t>Cuba</a:t>
            </a:r>
            <a:r>
              <a:rPr lang="en" sz="2400">
                <a:latin typeface="Roboto Slab"/>
                <a:ea typeface="Roboto Slab"/>
                <a:cs typeface="Roboto Slab"/>
                <a:sym typeface="Roboto Slab"/>
              </a:rPr>
              <a:t> in 1959. </a:t>
            </a:r>
          </a:p>
        </p:txBody>
      </p:sp>
      <p:pic>
        <p:nvPicPr>
          <p:cNvPr id="321" name="Shape 321"/>
          <p:cNvPicPr preferRelativeResize="0"/>
          <p:nvPr/>
        </p:nvPicPr>
        <p:blipFill>
          <a:blip r:embed="rId3">
            <a:alphaModFix/>
          </a:blip>
          <a:stretch>
            <a:fillRect/>
          </a:stretch>
        </p:blipFill>
        <p:spPr>
          <a:xfrm>
            <a:off x="4987475" y="1143000"/>
            <a:ext cx="2951750" cy="295175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x="0" y="0"/>
          <a:ext cx="0" cy="0"/>
          <a:chOff x="0" y="0"/>
          <a:chExt cx="0" cy="0"/>
        </a:xfrm>
      </p:grpSpPr>
      <p:sp>
        <p:nvSpPr>
          <p:cNvPr id="326" name="Shape 326"/>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started the Cuban Missile Crisis?</a:t>
            </a:r>
          </a:p>
        </p:txBody>
      </p:sp>
      <p:sp>
        <p:nvSpPr>
          <p:cNvPr id="327" name="Shape 327"/>
          <p:cNvSpPr txBox="1"/>
          <p:nvPr>
            <p:ph idx="1" type="body"/>
          </p:nvPr>
        </p:nvSpPr>
        <p:spPr>
          <a:xfrm>
            <a:off x="5119000" y="530725"/>
            <a:ext cx="3660000" cy="31587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latin typeface="Roboto Slab"/>
                <a:ea typeface="Roboto Slab"/>
                <a:cs typeface="Roboto Slab"/>
                <a:sym typeface="Roboto Slab"/>
              </a:rPr>
              <a:t>When an American spy plane (taking photos) flew over Cuba, they realized </a:t>
            </a:r>
            <a:r>
              <a:rPr lang="en" sz="2400" u="sng">
                <a:latin typeface="Roboto Slab"/>
                <a:ea typeface="Roboto Slab"/>
                <a:cs typeface="Roboto Slab"/>
                <a:sym typeface="Roboto Slab"/>
              </a:rPr>
              <a:t>Soviet missiles</a:t>
            </a:r>
            <a:r>
              <a:rPr lang="en" sz="2400">
                <a:latin typeface="Roboto Slab"/>
                <a:ea typeface="Roboto Slab"/>
                <a:cs typeface="Roboto Slab"/>
                <a:sym typeface="Roboto Slab"/>
              </a:rPr>
              <a:t> were being assembled on the Island. President John F. </a:t>
            </a:r>
            <a:r>
              <a:rPr lang="en" sz="2400" u="sng">
                <a:latin typeface="Roboto Slab"/>
                <a:ea typeface="Roboto Slab"/>
                <a:cs typeface="Roboto Slab"/>
                <a:sym typeface="Roboto Slab"/>
              </a:rPr>
              <a:t>Kennedy</a:t>
            </a:r>
            <a:r>
              <a:rPr lang="en" sz="2400">
                <a:latin typeface="Roboto Slab"/>
                <a:ea typeface="Roboto Slab"/>
                <a:cs typeface="Roboto Slab"/>
                <a:sym typeface="Roboto Slab"/>
              </a:rPr>
              <a:t> feared the Soviets would use them to </a:t>
            </a:r>
            <a:r>
              <a:rPr lang="en" sz="2400" u="sng">
                <a:latin typeface="Roboto Slab"/>
                <a:ea typeface="Roboto Slab"/>
                <a:cs typeface="Roboto Slab"/>
                <a:sym typeface="Roboto Slab"/>
              </a:rPr>
              <a:t>attack</a:t>
            </a:r>
            <a:r>
              <a:rPr lang="en" sz="2400">
                <a:latin typeface="Roboto Slab"/>
                <a:ea typeface="Roboto Slab"/>
                <a:cs typeface="Roboto Slab"/>
                <a:sym typeface="Roboto Slab"/>
              </a:rPr>
              <a:t> the United States. </a:t>
            </a:r>
          </a:p>
        </p:txBody>
      </p:sp>
      <p:pic>
        <p:nvPicPr>
          <p:cNvPr id="328" name="Shape 328"/>
          <p:cNvPicPr preferRelativeResize="0"/>
          <p:nvPr/>
        </p:nvPicPr>
        <p:blipFill>
          <a:blip r:embed="rId3">
            <a:alphaModFix/>
          </a:blip>
          <a:stretch>
            <a:fillRect/>
          </a:stretch>
        </p:blipFill>
        <p:spPr>
          <a:xfrm>
            <a:off x="337612" y="1636875"/>
            <a:ext cx="4619625" cy="3152775"/>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sp>
        <p:nvSpPr>
          <p:cNvPr id="333" name="Shape 333"/>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the United States react?</a:t>
            </a:r>
          </a:p>
        </p:txBody>
      </p:sp>
      <p:sp>
        <p:nvSpPr>
          <p:cNvPr id="334" name="Shape 334"/>
          <p:cNvSpPr txBox="1"/>
          <p:nvPr>
            <p:ph idx="1" type="body"/>
          </p:nvPr>
        </p:nvSpPr>
        <p:spPr>
          <a:xfrm>
            <a:off x="861000" y="2349175"/>
            <a:ext cx="7540800" cy="3158700"/>
          </a:xfrm>
          <a:prstGeom prst="rect">
            <a:avLst/>
          </a:prstGeom>
        </p:spPr>
        <p:txBody>
          <a:bodyPr anchorCtr="0" anchor="t" bIns="91425" lIns="91425" rIns="91425" tIns="91425">
            <a:noAutofit/>
          </a:bodyPr>
          <a:lstStyle/>
          <a:p>
            <a:pPr lvl="0">
              <a:spcBef>
                <a:spcPts val="0"/>
              </a:spcBef>
              <a:buNone/>
            </a:pPr>
            <a:r>
              <a:rPr lang="en" sz="2000">
                <a:latin typeface="Roboto Slab"/>
                <a:ea typeface="Roboto Slab"/>
                <a:cs typeface="Roboto Slab"/>
                <a:sym typeface="Roboto Slab"/>
              </a:rPr>
              <a:t>President Kennedy decided to implement a </a:t>
            </a:r>
            <a:r>
              <a:rPr lang="en" sz="2000" u="sng">
                <a:latin typeface="Roboto Slab"/>
                <a:ea typeface="Roboto Slab"/>
                <a:cs typeface="Roboto Slab"/>
                <a:sym typeface="Roboto Slab"/>
              </a:rPr>
              <a:t>naval blockade</a:t>
            </a:r>
            <a:r>
              <a:rPr lang="en" sz="2000">
                <a:latin typeface="Roboto Slab"/>
                <a:ea typeface="Roboto Slab"/>
                <a:cs typeface="Roboto Slab"/>
                <a:sym typeface="Roboto Slab"/>
              </a:rPr>
              <a:t> around Cuba, and told the Soviets they would have to remove the missiles. After almost </a:t>
            </a:r>
            <a:r>
              <a:rPr lang="en" sz="2000" u="sng">
                <a:latin typeface="Roboto Slab"/>
                <a:ea typeface="Roboto Slab"/>
                <a:cs typeface="Roboto Slab"/>
                <a:sym typeface="Roboto Slab"/>
              </a:rPr>
              <a:t>two</a:t>
            </a:r>
            <a:r>
              <a:rPr lang="en" sz="2000">
                <a:latin typeface="Roboto Slab"/>
                <a:ea typeface="Roboto Slab"/>
                <a:cs typeface="Roboto Slab"/>
                <a:sym typeface="Roboto Slab"/>
              </a:rPr>
              <a:t> weeks of intense maneuvering and negotiations at the United Nations and between the US and USSR, both sides made concessions (the world waiting during these two weeks fearing nuclear </a:t>
            </a:r>
            <a:r>
              <a:rPr lang="en" sz="2000" u="sng">
                <a:latin typeface="Roboto Slab"/>
                <a:ea typeface="Roboto Slab"/>
                <a:cs typeface="Roboto Slab"/>
                <a:sym typeface="Roboto Slab"/>
              </a:rPr>
              <a:t>annihilation</a:t>
            </a:r>
            <a:r>
              <a:rPr lang="en" sz="2000">
                <a:latin typeface="Roboto Slab"/>
                <a:ea typeface="Roboto Slab"/>
                <a:cs typeface="Roboto Slab"/>
                <a:sym typeface="Roboto Slab"/>
              </a:rPr>
              <a:t>). </a:t>
            </a:r>
          </a:p>
        </p:txBody>
      </p:sp>
      <p:pic>
        <p:nvPicPr>
          <p:cNvPr id="335" name="Shape 335"/>
          <p:cNvPicPr preferRelativeResize="0"/>
          <p:nvPr/>
        </p:nvPicPr>
        <p:blipFill>
          <a:blip r:embed="rId3">
            <a:alphaModFix/>
          </a:blip>
          <a:stretch>
            <a:fillRect/>
          </a:stretch>
        </p:blipFill>
        <p:spPr>
          <a:xfrm>
            <a:off x="4764800" y="0"/>
            <a:ext cx="4050308" cy="234917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the Korean War begin?</a:t>
            </a:r>
          </a:p>
        </p:txBody>
      </p:sp>
      <p:sp>
        <p:nvSpPr>
          <p:cNvPr id="123" name="Shape 123"/>
          <p:cNvSpPr txBox="1"/>
          <p:nvPr>
            <p:ph idx="1" type="body"/>
          </p:nvPr>
        </p:nvSpPr>
        <p:spPr>
          <a:xfrm>
            <a:off x="4751100" y="530725"/>
            <a:ext cx="39480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After WWII, Korea was divided at the </a:t>
            </a:r>
            <a:r>
              <a:rPr lang="en" sz="2400" u="sng">
                <a:latin typeface="Roboto Slab"/>
                <a:ea typeface="Roboto Slab"/>
                <a:cs typeface="Roboto Slab"/>
                <a:sym typeface="Roboto Slab"/>
              </a:rPr>
              <a:t>38th</a:t>
            </a:r>
            <a:r>
              <a:rPr lang="en" sz="2400">
                <a:latin typeface="Roboto Slab"/>
                <a:ea typeface="Roboto Slab"/>
                <a:cs typeface="Roboto Slab"/>
                <a:sym typeface="Roboto Slab"/>
              </a:rPr>
              <a:t> parallel (Northern Korea- Communist and Southern Korea- </a:t>
            </a:r>
            <a:r>
              <a:rPr lang="en" sz="2400" u="sng">
                <a:latin typeface="Roboto Slab"/>
                <a:ea typeface="Roboto Slab"/>
                <a:cs typeface="Roboto Slab"/>
                <a:sym typeface="Roboto Slab"/>
              </a:rPr>
              <a:t>democratic</a:t>
            </a:r>
            <a:r>
              <a:rPr lang="en" sz="2400">
                <a:latin typeface="Roboto Slab"/>
                <a:ea typeface="Roboto Slab"/>
                <a:cs typeface="Roboto Slab"/>
                <a:sym typeface="Roboto Slab"/>
              </a:rPr>
              <a:t>). The war began in 1950 as North Korea </a:t>
            </a:r>
            <a:r>
              <a:rPr lang="en" sz="2400" u="sng">
                <a:latin typeface="Roboto Slab"/>
                <a:ea typeface="Roboto Slab"/>
                <a:cs typeface="Roboto Slab"/>
                <a:sym typeface="Roboto Slab"/>
              </a:rPr>
              <a:t>invaded</a:t>
            </a:r>
            <a:r>
              <a:rPr lang="en" sz="2400">
                <a:latin typeface="Roboto Slab"/>
                <a:ea typeface="Roboto Slab"/>
                <a:cs typeface="Roboto Slab"/>
                <a:sym typeface="Roboto Slab"/>
              </a:rPr>
              <a:t> South Korea with the hope of uniting the peninsula under one communist regime.</a:t>
            </a:r>
          </a:p>
        </p:txBody>
      </p:sp>
      <p:pic>
        <p:nvPicPr>
          <p:cNvPr id="124" name="Shape 124"/>
          <p:cNvPicPr preferRelativeResize="0"/>
          <p:nvPr/>
        </p:nvPicPr>
        <p:blipFill>
          <a:blip r:embed="rId3">
            <a:alphaModFix/>
          </a:blip>
          <a:stretch>
            <a:fillRect/>
          </a:stretch>
        </p:blipFill>
        <p:spPr>
          <a:xfrm>
            <a:off x="495326" y="1790575"/>
            <a:ext cx="3859501" cy="2982350"/>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9" name="Shape 339"/>
        <p:cNvGrpSpPr/>
        <p:nvPr/>
      </p:nvGrpSpPr>
      <p:grpSpPr>
        <a:xfrm>
          <a:off x="0" y="0"/>
          <a:ext cx="0" cy="0"/>
          <a:chOff x="0" y="0"/>
          <a:chExt cx="0" cy="0"/>
        </a:xfrm>
      </p:grpSpPr>
      <p:sp>
        <p:nvSpPr>
          <p:cNvPr id="340" name="Shape 340"/>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was negotiated?</a:t>
            </a:r>
          </a:p>
        </p:txBody>
      </p:sp>
      <p:sp>
        <p:nvSpPr>
          <p:cNvPr id="341" name="Shape 341"/>
          <p:cNvSpPr txBox="1"/>
          <p:nvPr>
            <p:ph idx="1" type="body"/>
          </p:nvPr>
        </p:nvSpPr>
        <p:spPr>
          <a:xfrm>
            <a:off x="932175" y="2347100"/>
            <a:ext cx="7540800" cy="3158700"/>
          </a:xfrm>
          <a:prstGeom prst="rect">
            <a:avLst/>
          </a:prstGeom>
        </p:spPr>
        <p:txBody>
          <a:bodyPr anchorCtr="0" anchor="t" bIns="91425" lIns="91425" rIns="91425" tIns="91425">
            <a:noAutofit/>
          </a:bodyPr>
          <a:lstStyle/>
          <a:p>
            <a:pPr lvl="0">
              <a:spcBef>
                <a:spcPts val="0"/>
              </a:spcBef>
              <a:buNone/>
            </a:pPr>
            <a:r>
              <a:rPr lang="en" sz="2200">
                <a:latin typeface="Roboto Slab"/>
                <a:ea typeface="Roboto Slab"/>
                <a:cs typeface="Roboto Slab"/>
                <a:sym typeface="Roboto Slab"/>
              </a:rPr>
              <a:t>The </a:t>
            </a:r>
            <a:r>
              <a:rPr lang="en" sz="2200" u="sng">
                <a:latin typeface="Roboto Slab"/>
                <a:ea typeface="Roboto Slab"/>
                <a:cs typeface="Roboto Slab"/>
                <a:sym typeface="Roboto Slab"/>
              </a:rPr>
              <a:t>Soviets removed</a:t>
            </a:r>
            <a:r>
              <a:rPr lang="en" sz="2200">
                <a:latin typeface="Roboto Slab"/>
                <a:ea typeface="Roboto Slab"/>
                <a:cs typeface="Roboto Slab"/>
                <a:sym typeface="Roboto Slab"/>
              </a:rPr>
              <a:t> their missiles from Cuba and </a:t>
            </a:r>
            <a:r>
              <a:rPr lang="en" sz="2200" u="sng">
                <a:latin typeface="Roboto Slab"/>
                <a:ea typeface="Roboto Slab"/>
                <a:cs typeface="Roboto Slab"/>
                <a:sym typeface="Roboto Slab"/>
              </a:rPr>
              <a:t>in return</a:t>
            </a:r>
            <a:r>
              <a:rPr lang="en" sz="2200">
                <a:latin typeface="Roboto Slab"/>
                <a:ea typeface="Roboto Slab"/>
                <a:cs typeface="Roboto Slab"/>
                <a:sym typeface="Roboto Slab"/>
              </a:rPr>
              <a:t> the US removed their nuclear missiles that they had in </a:t>
            </a:r>
            <a:r>
              <a:rPr lang="en" sz="2200" u="sng">
                <a:latin typeface="Roboto Slab"/>
                <a:ea typeface="Roboto Slab"/>
                <a:cs typeface="Roboto Slab"/>
                <a:sym typeface="Roboto Slab"/>
              </a:rPr>
              <a:t>Turkey</a:t>
            </a:r>
            <a:r>
              <a:rPr lang="en" sz="2200">
                <a:latin typeface="Roboto Slab"/>
                <a:ea typeface="Roboto Slab"/>
                <a:cs typeface="Roboto Slab"/>
                <a:sym typeface="Roboto Slab"/>
              </a:rPr>
              <a:t> that the USSR saw as a threat. </a:t>
            </a:r>
          </a:p>
        </p:txBody>
      </p:sp>
      <p:pic>
        <p:nvPicPr>
          <p:cNvPr id="342" name="Shape 342"/>
          <p:cNvPicPr preferRelativeResize="0"/>
          <p:nvPr/>
        </p:nvPicPr>
        <p:blipFill>
          <a:blip r:embed="rId3">
            <a:alphaModFix/>
          </a:blip>
          <a:stretch>
            <a:fillRect/>
          </a:stretch>
        </p:blipFill>
        <p:spPr>
          <a:xfrm>
            <a:off x="4829749" y="35675"/>
            <a:ext cx="2756075" cy="2137025"/>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6" name="Shape 346"/>
        <p:cNvGrpSpPr/>
        <p:nvPr/>
      </p:nvGrpSpPr>
      <p:grpSpPr>
        <a:xfrm>
          <a:off x="0" y="0"/>
          <a:ext cx="0" cy="0"/>
          <a:chOff x="0" y="0"/>
          <a:chExt cx="0" cy="0"/>
        </a:xfrm>
      </p:grpSpPr>
      <p:sp>
        <p:nvSpPr>
          <p:cNvPr id="347" name="Shape 347"/>
          <p:cNvSpPr txBox="1"/>
          <p:nvPr>
            <p:ph type="ctrTitle"/>
          </p:nvPr>
        </p:nvSpPr>
        <p:spPr>
          <a:xfrm>
            <a:off x="685800" y="2601425"/>
            <a:ext cx="8017500" cy="1159800"/>
          </a:xfrm>
          <a:prstGeom prst="rect">
            <a:avLst/>
          </a:prstGeom>
        </p:spPr>
        <p:txBody>
          <a:bodyPr anchorCtr="0" anchor="b" bIns="91425" lIns="91425" rIns="91425" tIns="91425">
            <a:noAutofit/>
          </a:bodyPr>
          <a:lstStyle/>
          <a:p>
            <a:pPr lvl="0">
              <a:spcBef>
                <a:spcPts val="0"/>
              </a:spcBef>
              <a:buNone/>
            </a:pPr>
            <a:r>
              <a:rPr lang="en"/>
              <a:t>Superpowers Continue to Compete</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1" name="Shape 351"/>
        <p:cNvGrpSpPr/>
        <p:nvPr/>
      </p:nvGrpSpPr>
      <p:grpSpPr>
        <a:xfrm>
          <a:off x="0" y="0"/>
          <a:ext cx="0" cy="0"/>
          <a:chOff x="0" y="0"/>
          <a:chExt cx="0" cy="0"/>
        </a:xfrm>
      </p:grpSpPr>
      <p:sp>
        <p:nvSpPr>
          <p:cNvPr id="352" name="Shape 352"/>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else did the superpowers compete over?</a:t>
            </a:r>
          </a:p>
        </p:txBody>
      </p:sp>
      <p:sp>
        <p:nvSpPr>
          <p:cNvPr id="353" name="Shape 353"/>
          <p:cNvSpPr txBox="1"/>
          <p:nvPr>
            <p:ph idx="1" type="body"/>
          </p:nvPr>
        </p:nvSpPr>
        <p:spPr>
          <a:xfrm>
            <a:off x="1146025" y="1767275"/>
            <a:ext cx="7540800" cy="3158700"/>
          </a:xfrm>
          <a:prstGeom prst="rect">
            <a:avLst/>
          </a:prstGeom>
        </p:spPr>
        <p:txBody>
          <a:bodyPr anchorCtr="0" anchor="t" bIns="91425" lIns="91425" rIns="91425" tIns="91425">
            <a:noAutofit/>
          </a:bodyPr>
          <a:lstStyle/>
          <a:p>
            <a:pPr lvl="0">
              <a:spcBef>
                <a:spcPts val="0"/>
              </a:spcBef>
              <a:buNone/>
            </a:pPr>
            <a:r>
              <a:rPr lang="en" sz="2200">
                <a:latin typeface="Roboto Slab"/>
                <a:ea typeface="Roboto Slab"/>
                <a:cs typeface="Roboto Slab"/>
                <a:sym typeface="Roboto Slab"/>
              </a:rPr>
              <a:t>The US and Soviet Union also competed for </a:t>
            </a:r>
            <a:r>
              <a:rPr lang="en" sz="2200" u="sng">
                <a:latin typeface="Roboto Slab"/>
                <a:ea typeface="Roboto Slab"/>
                <a:cs typeface="Roboto Slab"/>
                <a:sym typeface="Roboto Slab"/>
              </a:rPr>
              <a:t>global</a:t>
            </a:r>
            <a:r>
              <a:rPr lang="en" sz="2200">
                <a:latin typeface="Roboto Slab"/>
                <a:ea typeface="Roboto Slab"/>
                <a:cs typeface="Roboto Slab"/>
                <a:sym typeface="Roboto Slab"/>
              </a:rPr>
              <a:t> power through their </a:t>
            </a:r>
            <a:r>
              <a:rPr lang="en" sz="2200" u="sng">
                <a:latin typeface="Roboto Slab"/>
                <a:ea typeface="Roboto Slab"/>
                <a:cs typeface="Roboto Slab"/>
                <a:sym typeface="Roboto Slab"/>
              </a:rPr>
              <a:t>space</a:t>
            </a:r>
            <a:r>
              <a:rPr lang="en" sz="2200">
                <a:latin typeface="Roboto Slab"/>
                <a:ea typeface="Roboto Slab"/>
                <a:cs typeface="Roboto Slab"/>
                <a:sym typeface="Roboto Slab"/>
              </a:rPr>
              <a:t> and arms (</a:t>
            </a:r>
            <a:r>
              <a:rPr lang="en" sz="2200" u="sng">
                <a:latin typeface="Roboto Slab"/>
                <a:ea typeface="Roboto Slab"/>
                <a:cs typeface="Roboto Slab"/>
                <a:sym typeface="Roboto Slab"/>
              </a:rPr>
              <a:t>weapons</a:t>
            </a:r>
            <a:r>
              <a:rPr lang="en" sz="2200">
                <a:latin typeface="Roboto Slab"/>
                <a:ea typeface="Roboto Slab"/>
                <a:cs typeface="Roboto Slab"/>
                <a:sym typeface="Roboto Slab"/>
              </a:rPr>
              <a:t>) race. With the formation of NATO and the Warsaw Pact, both countries strengthened their </a:t>
            </a:r>
            <a:r>
              <a:rPr lang="en" sz="2200" u="sng">
                <a:latin typeface="Roboto Slab"/>
                <a:ea typeface="Roboto Slab"/>
                <a:cs typeface="Roboto Slab"/>
                <a:sym typeface="Roboto Slab"/>
              </a:rPr>
              <a:t>militaries</a:t>
            </a:r>
            <a:r>
              <a:rPr lang="en" sz="2200">
                <a:latin typeface="Roboto Slab"/>
                <a:ea typeface="Roboto Slab"/>
                <a:cs typeface="Roboto Slab"/>
                <a:sym typeface="Roboto Slab"/>
              </a:rPr>
              <a:t>, increased their armaments, and focused on buildup of </a:t>
            </a:r>
            <a:r>
              <a:rPr lang="en" sz="2200" u="sng">
                <a:latin typeface="Roboto Slab"/>
                <a:ea typeface="Roboto Slab"/>
                <a:cs typeface="Roboto Slab"/>
                <a:sym typeface="Roboto Slab"/>
              </a:rPr>
              <a:t>nuclear</a:t>
            </a:r>
            <a:r>
              <a:rPr lang="en" sz="2200">
                <a:latin typeface="Roboto Slab"/>
                <a:ea typeface="Roboto Slab"/>
                <a:cs typeface="Roboto Slab"/>
                <a:sym typeface="Roboto Slab"/>
              </a:rPr>
              <a:t> weapons. Both countries developed </a:t>
            </a:r>
            <a:r>
              <a:rPr lang="en" sz="2200" u="sng">
                <a:latin typeface="Roboto Slab"/>
                <a:ea typeface="Roboto Slab"/>
                <a:cs typeface="Roboto Slab"/>
                <a:sym typeface="Roboto Slab"/>
              </a:rPr>
              <a:t>hydrogen</a:t>
            </a:r>
            <a:r>
              <a:rPr lang="en" sz="2200">
                <a:latin typeface="Roboto Slab"/>
                <a:ea typeface="Roboto Slab"/>
                <a:cs typeface="Roboto Slab"/>
                <a:sym typeface="Roboto Slab"/>
              </a:rPr>
              <a:t> bombs in the 1950s.</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sp>
        <p:nvSpPr>
          <p:cNvPr id="358" name="Shape 358"/>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was the “Space Race”?</a:t>
            </a:r>
          </a:p>
        </p:txBody>
      </p:sp>
      <p:sp>
        <p:nvSpPr>
          <p:cNvPr id="359" name="Shape 359"/>
          <p:cNvSpPr txBox="1"/>
          <p:nvPr>
            <p:ph idx="1" type="body"/>
          </p:nvPr>
        </p:nvSpPr>
        <p:spPr>
          <a:xfrm>
            <a:off x="321275" y="1559425"/>
            <a:ext cx="3208800" cy="3158700"/>
          </a:xfrm>
          <a:prstGeom prst="rect">
            <a:avLst/>
          </a:prstGeom>
        </p:spPr>
        <p:txBody>
          <a:bodyPr anchorCtr="0" anchor="t" bIns="91425" lIns="91425" rIns="91425" tIns="91425">
            <a:noAutofit/>
          </a:bodyPr>
          <a:lstStyle/>
          <a:p>
            <a:pPr lvl="0">
              <a:spcBef>
                <a:spcPts val="0"/>
              </a:spcBef>
              <a:buNone/>
            </a:pPr>
            <a:r>
              <a:rPr lang="en" sz="2000">
                <a:latin typeface="Roboto Slab"/>
                <a:ea typeface="Roboto Slab"/>
                <a:cs typeface="Roboto Slab"/>
                <a:sym typeface="Roboto Slab"/>
              </a:rPr>
              <a:t>Competition continued into </a:t>
            </a:r>
            <a:r>
              <a:rPr lang="en" sz="2000" u="sng">
                <a:latin typeface="Roboto Slab"/>
                <a:ea typeface="Roboto Slab"/>
                <a:cs typeface="Roboto Slab"/>
                <a:sym typeface="Roboto Slab"/>
              </a:rPr>
              <a:t>space</a:t>
            </a:r>
            <a:r>
              <a:rPr lang="en" sz="2000">
                <a:latin typeface="Roboto Slab"/>
                <a:ea typeface="Roboto Slab"/>
                <a:cs typeface="Roboto Slab"/>
                <a:sym typeface="Roboto Slab"/>
              </a:rPr>
              <a:t> for the superpowers. The Soviets were the first to launch a </a:t>
            </a:r>
            <a:r>
              <a:rPr lang="en" sz="2000" u="sng">
                <a:latin typeface="Roboto Slab"/>
                <a:ea typeface="Roboto Slab"/>
                <a:cs typeface="Roboto Slab"/>
                <a:sym typeface="Roboto Slab"/>
              </a:rPr>
              <a:t>satellite</a:t>
            </a:r>
            <a:r>
              <a:rPr lang="en" sz="2000">
                <a:latin typeface="Roboto Slab"/>
                <a:ea typeface="Roboto Slab"/>
                <a:cs typeface="Roboto Slab"/>
                <a:sym typeface="Roboto Slab"/>
              </a:rPr>
              <a:t> (Sputnik) into space in </a:t>
            </a:r>
            <a:r>
              <a:rPr lang="en" sz="2000" u="sng">
                <a:latin typeface="Roboto Slab"/>
                <a:ea typeface="Roboto Slab"/>
                <a:cs typeface="Roboto Slab"/>
                <a:sym typeface="Roboto Slab"/>
              </a:rPr>
              <a:t>1957</a:t>
            </a:r>
            <a:r>
              <a:rPr lang="en" sz="2000">
                <a:latin typeface="Roboto Slab"/>
                <a:ea typeface="Roboto Slab"/>
                <a:cs typeface="Roboto Slab"/>
                <a:sym typeface="Roboto Slab"/>
              </a:rPr>
              <a:t>. In response to the Soviet lead, the US strengthened its </a:t>
            </a:r>
            <a:r>
              <a:rPr lang="en" sz="2000" u="sng">
                <a:latin typeface="Roboto Slab"/>
                <a:ea typeface="Roboto Slab"/>
                <a:cs typeface="Roboto Slab"/>
                <a:sym typeface="Roboto Slab"/>
              </a:rPr>
              <a:t>math</a:t>
            </a:r>
            <a:r>
              <a:rPr lang="en" sz="2000">
                <a:latin typeface="Roboto Slab"/>
                <a:ea typeface="Roboto Slab"/>
                <a:cs typeface="Roboto Slab"/>
                <a:sym typeface="Roboto Slab"/>
              </a:rPr>
              <a:t> and </a:t>
            </a:r>
            <a:r>
              <a:rPr lang="en" sz="2000" u="sng">
                <a:latin typeface="Roboto Slab"/>
                <a:ea typeface="Roboto Slab"/>
                <a:cs typeface="Roboto Slab"/>
                <a:sym typeface="Roboto Slab"/>
              </a:rPr>
              <a:t>science</a:t>
            </a:r>
            <a:r>
              <a:rPr lang="en" sz="2000">
                <a:latin typeface="Roboto Slab"/>
                <a:ea typeface="Roboto Slab"/>
                <a:cs typeface="Roboto Slab"/>
                <a:sym typeface="Roboto Slab"/>
              </a:rPr>
              <a:t> educational programs.</a:t>
            </a:r>
          </a:p>
        </p:txBody>
      </p:sp>
      <p:pic>
        <p:nvPicPr>
          <p:cNvPr id="360" name="Shape 360"/>
          <p:cNvPicPr preferRelativeResize="0"/>
          <p:nvPr/>
        </p:nvPicPr>
        <p:blipFill>
          <a:blip r:embed="rId3">
            <a:alphaModFix/>
          </a:blip>
          <a:stretch>
            <a:fillRect/>
          </a:stretch>
        </p:blipFill>
        <p:spPr>
          <a:xfrm>
            <a:off x="3935400" y="1149037"/>
            <a:ext cx="5245675" cy="3979475"/>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4" name="Shape 364"/>
        <p:cNvGrpSpPr/>
        <p:nvPr/>
      </p:nvGrpSpPr>
      <p:grpSpPr>
        <a:xfrm>
          <a:off x="0" y="0"/>
          <a:ext cx="0" cy="0"/>
          <a:chOff x="0" y="0"/>
          <a:chExt cx="0" cy="0"/>
        </a:xfrm>
      </p:grpSpPr>
      <p:sp>
        <p:nvSpPr>
          <p:cNvPr id="365" name="Shape 365"/>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What was the “Space Race”?</a:t>
            </a:r>
          </a:p>
        </p:txBody>
      </p:sp>
      <p:sp>
        <p:nvSpPr>
          <p:cNvPr id="366" name="Shape 366"/>
          <p:cNvSpPr txBox="1"/>
          <p:nvPr>
            <p:ph idx="1" type="body"/>
          </p:nvPr>
        </p:nvSpPr>
        <p:spPr>
          <a:xfrm>
            <a:off x="4586500" y="1728500"/>
            <a:ext cx="4292400" cy="3158700"/>
          </a:xfrm>
          <a:prstGeom prst="rect">
            <a:avLst/>
          </a:prstGeom>
        </p:spPr>
        <p:txBody>
          <a:bodyPr anchorCtr="0" anchor="t" bIns="91425" lIns="91425" rIns="91425" tIns="91425">
            <a:noAutofit/>
          </a:bodyPr>
          <a:lstStyle/>
          <a:p>
            <a:pPr lvl="0">
              <a:spcBef>
                <a:spcPts val="0"/>
              </a:spcBef>
              <a:buNone/>
            </a:pPr>
            <a:r>
              <a:rPr lang="en" sz="2000">
                <a:latin typeface="Roboto Slab"/>
                <a:ea typeface="Roboto Slab"/>
                <a:cs typeface="Roboto Slab"/>
                <a:sym typeface="Roboto Slab"/>
              </a:rPr>
              <a:t>The US created the National Aeronautics and Space Administration (</a:t>
            </a:r>
            <a:r>
              <a:rPr lang="en" sz="2000" u="sng">
                <a:latin typeface="Roboto Slab"/>
                <a:ea typeface="Roboto Slab"/>
                <a:cs typeface="Roboto Slab"/>
                <a:sym typeface="Roboto Slab"/>
              </a:rPr>
              <a:t>NASA</a:t>
            </a:r>
            <a:r>
              <a:rPr lang="en" sz="2000">
                <a:latin typeface="Roboto Slab"/>
                <a:ea typeface="Roboto Slab"/>
                <a:cs typeface="Roboto Slab"/>
                <a:sym typeface="Roboto Slab"/>
              </a:rPr>
              <a:t>), soon launching its own satellite into space. The Americans were the first to land on the </a:t>
            </a:r>
            <a:r>
              <a:rPr lang="en" sz="2000" u="sng">
                <a:latin typeface="Roboto Slab"/>
                <a:ea typeface="Roboto Slab"/>
                <a:cs typeface="Roboto Slab"/>
                <a:sym typeface="Roboto Slab"/>
              </a:rPr>
              <a:t>moon</a:t>
            </a:r>
            <a:r>
              <a:rPr lang="en" sz="2000">
                <a:latin typeface="Roboto Slab"/>
                <a:ea typeface="Roboto Slab"/>
                <a:cs typeface="Roboto Slab"/>
                <a:sym typeface="Roboto Slab"/>
              </a:rPr>
              <a:t> in </a:t>
            </a:r>
            <a:r>
              <a:rPr lang="en" sz="2000" u="sng">
                <a:latin typeface="Roboto Slab"/>
                <a:ea typeface="Roboto Slab"/>
                <a:cs typeface="Roboto Slab"/>
                <a:sym typeface="Roboto Slab"/>
              </a:rPr>
              <a:t>1969</a:t>
            </a:r>
            <a:r>
              <a:rPr lang="en" sz="2000">
                <a:latin typeface="Roboto Slab"/>
                <a:ea typeface="Roboto Slab"/>
                <a:cs typeface="Roboto Slab"/>
                <a:sym typeface="Roboto Slab"/>
              </a:rPr>
              <a:t>. Such competition between the superpowers would continue until the Cold War’s end in 1989.</a:t>
            </a:r>
          </a:p>
        </p:txBody>
      </p:sp>
      <p:pic>
        <p:nvPicPr>
          <p:cNvPr id="367" name="Shape 367"/>
          <p:cNvPicPr preferRelativeResize="0"/>
          <p:nvPr/>
        </p:nvPicPr>
        <p:blipFill>
          <a:blip r:embed="rId3">
            <a:alphaModFix/>
          </a:blip>
          <a:stretch>
            <a:fillRect/>
          </a:stretch>
        </p:blipFill>
        <p:spPr>
          <a:xfrm>
            <a:off x="5184450" y="57725"/>
            <a:ext cx="1902149" cy="1501699"/>
          </a:xfrm>
          <a:prstGeom prst="rect">
            <a:avLst/>
          </a:prstGeom>
          <a:noFill/>
          <a:ln>
            <a:noFill/>
          </a:ln>
        </p:spPr>
      </p:pic>
      <p:pic>
        <p:nvPicPr>
          <p:cNvPr id="368" name="Shape 368"/>
          <p:cNvPicPr preferRelativeResize="0"/>
          <p:nvPr/>
        </p:nvPicPr>
        <p:blipFill>
          <a:blip r:embed="rId4">
            <a:alphaModFix/>
          </a:blip>
          <a:stretch>
            <a:fillRect/>
          </a:stretch>
        </p:blipFill>
        <p:spPr>
          <a:xfrm>
            <a:off x="368850" y="1651175"/>
            <a:ext cx="3449849" cy="2741399"/>
          </a:xfrm>
          <a:prstGeom prst="rect">
            <a:avLst/>
          </a:prstGeom>
          <a:noFill/>
          <a:ln>
            <a:noFill/>
          </a:ln>
        </p:spPr>
      </p:pic>
      <p:pic>
        <p:nvPicPr>
          <p:cNvPr id="369" name="Shape 369"/>
          <p:cNvPicPr preferRelativeResize="0"/>
          <p:nvPr/>
        </p:nvPicPr>
        <p:blipFill>
          <a:blip r:embed="rId5">
            <a:alphaModFix/>
          </a:blip>
          <a:stretch>
            <a:fillRect/>
          </a:stretch>
        </p:blipFill>
        <p:spPr>
          <a:xfrm>
            <a:off x="2846700" y="3176200"/>
            <a:ext cx="1418925" cy="1967300"/>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3" name="Shape 373"/>
        <p:cNvGrpSpPr/>
        <p:nvPr/>
      </p:nvGrpSpPr>
      <p:grpSpPr>
        <a:xfrm>
          <a:off x="0" y="0"/>
          <a:ext cx="0" cy="0"/>
          <a:chOff x="0" y="0"/>
          <a:chExt cx="0" cy="0"/>
        </a:xfrm>
      </p:grpSpPr>
      <p:sp>
        <p:nvSpPr>
          <p:cNvPr id="374" name="Shape 374"/>
          <p:cNvSpPr txBox="1"/>
          <p:nvPr/>
        </p:nvSpPr>
        <p:spPr>
          <a:xfrm>
            <a:off x="1362748" y="832900"/>
            <a:ext cx="6418500" cy="2397300"/>
          </a:xfrm>
          <a:prstGeom prst="rect">
            <a:avLst/>
          </a:prstGeom>
          <a:noFill/>
          <a:ln>
            <a:noFill/>
          </a:ln>
        </p:spPr>
        <p:txBody>
          <a:bodyPr anchorCtr="0" anchor="t" bIns="91425" lIns="91425" rIns="91425" tIns="91425">
            <a:noAutofit/>
          </a:bodyPr>
          <a:lstStyle/>
          <a:p>
            <a:pPr lvl="0">
              <a:spcBef>
                <a:spcPts val="0"/>
              </a:spcBef>
              <a:buNone/>
            </a:pPr>
            <a:r>
              <a:rPr lang="en" sz="3600">
                <a:solidFill>
                  <a:schemeClr val="lt1"/>
                </a:solidFill>
                <a:latin typeface="Syncopate"/>
                <a:ea typeface="Syncopate"/>
                <a:cs typeface="Syncopate"/>
                <a:sym typeface="Syncopate"/>
              </a:rPr>
              <a:t>Top Secret Mission</a:t>
            </a:r>
          </a:p>
        </p:txBody>
      </p:sp>
      <p:pic>
        <p:nvPicPr>
          <p:cNvPr id="375" name="Shape 375"/>
          <p:cNvPicPr preferRelativeResize="0"/>
          <p:nvPr/>
        </p:nvPicPr>
        <p:blipFill>
          <a:blip r:embed="rId3">
            <a:alphaModFix/>
          </a:blip>
          <a:stretch>
            <a:fillRect/>
          </a:stretch>
        </p:blipFill>
        <p:spPr>
          <a:xfrm>
            <a:off x="3326750" y="1707600"/>
            <a:ext cx="2490475" cy="2490475"/>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9" name="Shape 379"/>
        <p:cNvGrpSpPr/>
        <p:nvPr/>
      </p:nvGrpSpPr>
      <p:grpSpPr>
        <a:xfrm>
          <a:off x="0" y="0"/>
          <a:ext cx="0" cy="0"/>
          <a:chOff x="0" y="0"/>
          <a:chExt cx="0" cy="0"/>
        </a:xfrm>
      </p:grpSpPr>
      <p:sp>
        <p:nvSpPr>
          <p:cNvPr id="380" name="Shape 380">
            <a:hlinkClick r:id="rId3"/>
          </p:cNvPr>
          <p:cNvSpPr/>
          <p:nvPr/>
        </p:nvSpPr>
        <p:spPr>
          <a:xfrm>
            <a:off x="2286000" y="857250"/>
            <a:ext cx="4572000" cy="3429000"/>
          </a:xfrm>
          <a:prstGeom prst="rect">
            <a:avLst/>
          </a:prstGeom>
          <a:blipFill>
            <a:blip r:embed="rId4">
              <a:alphaModFix/>
            </a:blip>
            <a:stretch>
              <a:fillRect/>
            </a:stretch>
          </a:blipFill>
          <a:ln>
            <a:noFill/>
          </a:ln>
        </p:spPr>
      </p:sp>
      <p:sp>
        <p:nvSpPr>
          <p:cNvPr id="381" name="Shape 381"/>
          <p:cNvSpPr txBox="1"/>
          <p:nvPr/>
        </p:nvSpPr>
        <p:spPr>
          <a:xfrm>
            <a:off x="1012950" y="100950"/>
            <a:ext cx="7225500" cy="756300"/>
          </a:xfrm>
          <a:prstGeom prst="rect">
            <a:avLst/>
          </a:prstGeom>
          <a:noFill/>
          <a:ln>
            <a:noFill/>
          </a:ln>
        </p:spPr>
        <p:txBody>
          <a:bodyPr anchorCtr="0" anchor="t" bIns="91425" lIns="91425" rIns="91425" tIns="91425">
            <a:noAutofit/>
          </a:bodyPr>
          <a:lstStyle/>
          <a:p>
            <a:pPr lvl="0" rtl="0">
              <a:lnSpc>
                <a:spcPct val="115000"/>
              </a:lnSpc>
              <a:spcBef>
                <a:spcPts val="0"/>
              </a:spcBef>
              <a:spcAft>
                <a:spcPts val="1000"/>
              </a:spcAft>
              <a:buClr>
                <a:schemeClr val="dk1"/>
              </a:buClr>
              <a:buSzPct val="61111"/>
              <a:buFont typeface="Arial"/>
              <a:buNone/>
            </a:pPr>
            <a:r>
              <a:rPr lang="en" sz="1800">
                <a:solidFill>
                  <a:schemeClr val="lt1"/>
                </a:solidFill>
                <a:latin typeface="Roboto Slab"/>
                <a:ea typeface="Roboto Slab"/>
                <a:cs typeface="Roboto Slab"/>
                <a:sym typeface="Roboto Slab"/>
              </a:rPr>
              <a:t>Kennedy addresses the nation on the Cuban Missile Crisis, 1962</a:t>
            </a:r>
          </a:p>
          <a:p>
            <a:pPr lvl="0">
              <a:spcBef>
                <a:spcPts val="0"/>
              </a:spcBef>
              <a:buNone/>
            </a:pPr>
            <a:r>
              <a:t/>
            </a: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the superpowers try to influence the war?</a:t>
            </a:r>
          </a:p>
        </p:txBody>
      </p:sp>
      <p:sp>
        <p:nvSpPr>
          <p:cNvPr id="130" name="Shape 130"/>
          <p:cNvSpPr txBox="1"/>
          <p:nvPr>
            <p:ph idx="1" type="body"/>
          </p:nvPr>
        </p:nvSpPr>
        <p:spPr>
          <a:xfrm>
            <a:off x="676450" y="2058950"/>
            <a:ext cx="7540800" cy="3158700"/>
          </a:xfrm>
          <a:prstGeom prst="rect">
            <a:avLst/>
          </a:prstGeom>
        </p:spPr>
        <p:txBody>
          <a:bodyPr anchorCtr="0" anchor="t" bIns="91425" lIns="91425" rIns="91425" tIns="91425">
            <a:noAutofit/>
          </a:bodyPr>
          <a:lstStyle/>
          <a:p>
            <a:pPr lvl="0" rtl="0">
              <a:spcBef>
                <a:spcPts val="0"/>
              </a:spcBef>
              <a:buNone/>
            </a:pPr>
            <a:r>
              <a:rPr lang="en" sz="2400">
                <a:latin typeface="Roboto Slab"/>
                <a:ea typeface="Roboto Slab"/>
                <a:cs typeface="Roboto Slab"/>
                <a:sym typeface="Roboto Slab"/>
              </a:rPr>
              <a:t>The United States, led by </a:t>
            </a:r>
          </a:p>
          <a:p>
            <a:pPr lvl="0" rtl="0">
              <a:spcBef>
                <a:spcPts val="0"/>
              </a:spcBef>
              <a:buNone/>
            </a:pPr>
            <a:r>
              <a:rPr lang="en" sz="2400">
                <a:latin typeface="Roboto Slab"/>
                <a:ea typeface="Roboto Slab"/>
                <a:cs typeface="Roboto Slab"/>
                <a:sym typeface="Roboto Slab"/>
              </a:rPr>
              <a:t>President Harry Truman, </a:t>
            </a:r>
          </a:p>
          <a:p>
            <a:pPr lvl="0">
              <a:spcBef>
                <a:spcPts val="0"/>
              </a:spcBef>
              <a:buNone/>
            </a:pPr>
            <a:r>
              <a:rPr lang="en" sz="2400">
                <a:latin typeface="Roboto Slab"/>
                <a:ea typeface="Roboto Slab"/>
                <a:cs typeface="Roboto Slab"/>
                <a:sym typeface="Roboto Slab"/>
              </a:rPr>
              <a:t>and the </a:t>
            </a:r>
            <a:r>
              <a:rPr lang="en" sz="2400" u="sng">
                <a:latin typeface="Roboto Slab"/>
                <a:ea typeface="Roboto Slab"/>
                <a:cs typeface="Roboto Slab"/>
                <a:sym typeface="Roboto Slab"/>
              </a:rPr>
              <a:t>United Nations</a:t>
            </a:r>
            <a:r>
              <a:rPr lang="en" sz="2400">
                <a:latin typeface="Roboto Slab"/>
                <a:ea typeface="Roboto Slab"/>
                <a:cs typeface="Roboto Slab"/>
                <a:sym typeface="Roboto Slab"/>
              </a:rPr>
              <a:t> sent troops to </a:t>
            </a:r>
            <a:r>
              <a:rPr lang="en" sz="2400" u="sng">
                <a:latin typeface="Roboto Slab"/>
                <a:ea typeface="Roboto Slab"/>
                <a:cs typeface="Roboto Slab"/>
                <a:sym typeface="Roboto Slab"/>
              </a:rPr>
              <a:t>South</a:t>
            </a:r>
            <a:r>
              <a:rPr lang="en" sz="2400">
                <a:latin typeface="Roboto Slab"/>
                <a:ea typeface="Roboto Slab"/>
                <a:cs typeface="Roboto Slab"/>
                <a:sym typeface="Roboto Slab"/>
              </a:rPr>
              <a:t> Korea. The Soviets assisted North Koreans by giving them money &amp; </a:t>
            </a:r>
            <a:r>
              <a:rPr lang="en" sz="2400" u="sng">
                <a:latin typeface="Roboto Slab"/>
                <a:ea typeface="Roboto Slab"/>
                <a:cs typeface="Roboto Slab"/>
                <a:sym typeface="Roboto Slab"/>
              </a:rPr>
              <a:t>weapons</a:t>
            </a:r>
            <a:r>
              <a:rPr lang="en" sz="2400">
                <a:latin typeface="Roboto Slab"/>
                <a:ea typeface="Roboto Slab"/>
                <a:cs typeface="Roboto Slab"/>
                <a:sym typeface="Roboto Slab"/>
              </a:rPr>
              <a:t>, and the communist </a:t>
            </a:r>
            <a:r>
              <a:rPr lang="en" sz="2400" u="sng">
                <a:latin typeface="Roboto Slab"/>
                <a:ea typeface="Roboto Slab"/>
                <a:cs typeface="Roboto Slab"/>
                <a:sym typeface="Roboto Slab"/>
              </a:rPr>
              <a:t>Chinese</a:t>
            </a:r>
            <a:r>
              <a:rPr lang="en" sz="2400">
                <a:latin typeface="Roboto Slab"/>
                <a:ea typeface="Roboto Slab"/>
                <a:cs typeface="Roboto Slab"/>
                <a:sym typeface="Roboto Slab"/>
              </a:rPr>
              <a:t> soon joined in sending troops to help North Korea.</a:t>
            </a:r>
          </a:p>
        </p:txBody>
      </p:sp>
      <p:pic>
        <p:nvPicPr>
          <p:cNvPr id="131" name="Shape 131"/>
          <p:cNvPicPr preferRelativeResize="0"/>
          <p:nvPr/>
        </p:nvPicPr>
        <p:blipFill>
          <a:blip r:embed="rId3">
            <a:alphaModFix/>
          </a:blip>
          <a:stretch>
            <a:fillRect/>
          </a:stretch>
        </p:blipFill>
        <p:spPr>
          <a:xfrm>
            <a:off x="4686019" y="74150"/>
            <a:ext cx="3531225" cy="2739525"/>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1146025" y="530725"/>
            <a:ext cx="3208800" cy="1028700"/>
          </a:xfrm>
          <a:prstGeom prst="rect">
            <a:avLst/>
          </a:prstGeom>
        </p:spPr>
        <p:txBody>
          <a:bodyPr anchorCtr="0" anchor="ctr" bIns="91425" lIns="91425" rIns="91425" tIns="91425">
            <a:noAutofit/>
          </a:bodyPr>
          <a:lstStyle/>
          <a:p>
            <a:pPr lvl="0">
              <a:spcBef>
                <a:spcPts val="0"/>
              </a:spcBef>
              <a:buNone/>
            </a:pPr>
            <a:r>
              <a:rPr lang="en"/>
              <a:t>How did the war end?</a:t>
            </a:r>
          </a:p>
        </p:txBody>
      </p:sp>
      <p:sp>
        <p:nvSpPr>
          <p:cNvPr id="137" name="Shape 137"/>
          <p:cNvSpPr txBox="1"/>
          <p:nvPr>
            <p:ph idx="1" type="body"/>
          </p:nvPr>
        </p:nvSpPr>
        <p:spPr>
          <a:xfrm>
            <a:off x="386100" y="1609725"/>
            <a:ext cx="4578300" cy="3158700"/>
          </a:xfrm>
          <a:prstGeom prst="rect">
            <a:avLst/>
          </a:prstGeom>
        </p:spPr>
        <p:txBody>
          <a:bodyPr anchorCtr="0" anchor="t" bIns="91425" lIns="91425" rIns="91425" tIns="91425">
            <a:noAutofit/>
          </a:bodyPr>
          <a:lstStyle/>
          <a:p>
            <a:pPr lvl="0">
              <a:spcBef>
                <a:spcPts val="0"/>
              </a:spcBef>
              <a:buNone/>
            </a:pPr>
            <a:r>
              <a:rPr lang="en" sz="2400">
                <a:latin typeface="Roboto Slab"/>
                <a:ea typeface="Roboto Slab"/>
                <a:cs typeface="Roboto Slab"/>
                <a:sym typeface="Roboto Slab"/>
              </a:rPr>
              <a:t>The war quickly reached a costly impasse and the </a:t>
            </a:r>
            <a:r>
              <a:rPr lang="en" sz="2400" u="sng">
                <a:latin typeface="Roboto Slab"/>
                <a:ea typeface="Roboto Slab"/>
                <a:cs typeface="Roboto Slab"/>
                <a:sym typeface="Roboto Slab"/>
              </a:rPr>
              <a:t>stalemate</a:t>
            </a:r>
            <a:r>
              <a:rPr lang="en" sz="2400">
                <a:latin typeface="Roboto Slab"/>
                <a:ea typeface="Roboto Slab"/>
                <a:cs typeface="Roboto Slab"/>
                <a:sym typeface="Roboto Slab"/>
              </a:rPr>
              <a:t> ended in 1953, when a cease-fire agreement was signed. Korea remains divided at the 38th parallel, which was used as a </a:t>
            </a:r>
            <a:r>
              <a:rPr lang="en" sz="2400" u="sng">
                <a:latin typeface="Roboto Slab"/>
                <a:ea typeface="Roboto Slab"/>
                <a:cs typeface="Roboto Slab"/>
                <a:sym typeface="Roboto Slab"/>
              </a:rPr>
              <a:t>demilitarized zone</a:t>
            </a:r>
            <a:r>
              <a:rPr lang="en" sz="2400">
                <a:latin typeface="Roboto Slab"/>
                <a:ea typeface="Roboto Slab"/>
                <a:cs typeface="Roboto Slab"/>
                <a:sym typeface="Roboto Slab"/>
              </a:rPr>
              <a:t>. </a:t>
            </a:r>
          </a:p>
        </p:txBody>
      </p:sp>
      <p:pic>
        <p:nvPicPr>
          <p:cNvPr id="138" name="Shape 138"/>
          <p:cNvPicPr preferRelativeResize="0"/>
          <p:nvPr/>
        </p:nvPicPr>
        <p:blipFill>
          <a:blip r:embed="rId3">
            <a:alphaModFix/>
          </a:blip>
          <a:stretch>
            <a:fillRect/>
          </a:stretch>
        </p:blipFill>
        <p:spPr>
          <a:xfrm>
            <a:off x="5223462" y="975600"/>
            <a:ext cx="2886075" cy="304800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pic>
        <p:nvPicPr>
          <p:cNvPr id="143" name="Shape 143"/>
          <p:cNvPicPr preferRelativeResize="0"/>
          <p:nvPr/>
        </p:nvPicPr>
        <p:blipFill>
          <a:blip r:embed="rId3">
            <a:alphaModFix/>
          </a:blip>
          <a:stretch>
            <a:fillRect/>
          </a:stretch>
        </p:blipFill>
        <p:spPr>
          <a:xfrm>
            <a:off x="648825" y="333375"/>
            <a:ext cx="7633075" cy="4512649"/>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pic>
        <p:nvPicPr>
          <p:cNvPr id="148" name="Shape 148"/>
          <p:cNvPicPr preferRelativeResize="0"/>
          <p:nvPr/>
        </p:nvPicPr>
        <p:blipFill>
          <a:blip r:embed="rId3">
            <a:alphaModFix/>
          </a:blip>
          <a:stretch>
            <a:fillRect/>
          </a:stretch>
        </p:blipFill>
        <p:spPr>
          <a:xfrm>
            <a:off x="1238250" y="695325"/>
            <a:ext cx="6906674" cy="3887474"/>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