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71" r:id="rId6"/>
    <p:sldId id="260" r:id="rId7"/>
    <p:sldId id="261" r:id="rId8"/>
    <p:sldId id="268" r:id="rId9"/>
    <p:sldId id="262" r:id="rId10"/>
    <p:sldId id="270" r:id="rId11"/>
    <p:sldId id="263" r:id="rId12"/>
    <p:sldId id="264" r:id="rId13"/>
    <p:sldId id="269" r:id="rId14"/>
    <p:sldId id="265" r:id="rId15"/>
    <p:sldId id="266"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3" d="100"/>
          <a:sy n="83" d="100"/>
        </p:scale>
        <p:origin x="-4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E9DD4-58CC-CB4F-9CD5-5FD8A43882B1}"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E9DD4-58CC-CB4F-9CD5-5FD8A43882B1}"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E9DD4-58CC-CB4F-9CD5-5FD8A43882B1}"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E9DD4-58CC-CB4F-9CD5-5FD8A43882B1}"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E9DD4-58CC-CB4F-9CD5-5FD8A43882B1}"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E9DD4-58CC-CB4F-9CD5-5FD8A43882B1}" type="datetimeFigureOut">
              <a:rPr lang="en-US" smtClean="0"/>
              <a:t>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8E9DD4-58CC-CB4F-9CD5-5FD8A43882B1}" type="datetimeFigureOut">
              <a:rPr lang="en-US" smtClean="0"/>
              <a:t>2/19/16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E9DD4-58CC-CB4F-9CD5-5FD8A43882B1}" type="datetimeFigureOut">
              <a:rPr lang="en-US" smtClean="0"/>
              <a:t>2/19/16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E9DD4-58CC-CB4F-9CD5-5FD8A43882B1}" type="datetimeFigureOut">
              <a:rPr lang="en-US" smtClean="0"/>
              <a:t>2/19/16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E9DD4-58CC-CB4F-9CD5-5FD8A43882B1}" type="datetimeFigureOut">
              <a:rPr lang="en-US" smtClean="0"/>
              <a:t>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E9DD4-58CC-CB4F-9CD5-5FD8A43882B1}" type="datetimeFigureOut">
              <a:rPr lang="en-US" smtClean="0"/>
              <a:t>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0D815-1AA7-F744-A284-F7D7C3B953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E9DD4-58CC-CB4F-9CD5-5FD8A43882B1}" type="datetimeFigureOut">
              <a:rPr lang="en-US" smtClean="0"/>
              <a:t>2/19/16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0D815-1AA7-F744-A284-F7D7C3B953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7-4.6</a:t>
            </a:r>
            <a:br>
              <a:rPr lang="en-US" dirty="0" smtClean="0"/>
            </a:br>
            <a:r>
              <a:rPr lang="en-US" dirty="0" smtClean="0"/>
              <a:t>The Holocaust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on </a:t>
            </a:r>
            <a:r>
              <a:rPr lang="en-US" dirty="0" err="1" smtClean="0"/>
              <a:t>Kristallnacht</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	On November 9, 1938 Nazi troops attacked Jewish businesses, synagogues, and homes and killed approximately 100 Jews. This nigh was known as </a:t>
            </a:r>
            <a:r>
              <a:rPr lang="en-US" u="sng" dirty="0" err="1" smtClean="0"/>
              <a:t>Kristallnacht</a:t>
            </a:r>
            <a:r>
              <a:rPr lang="en-US" dirty="0" smtClean="0"/>
              <a:t> or “Night of Broken Glass”.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happened to the Jews during the Holocaust?</a:t>
            </a:r>
            <a:endParaRPr lang="en-US" dirty="0"/>
          </a:p>
        </p:txBody>
      </p:sp>
      <p:sp>
        <p:nvSpPr>
          <p:cNvPr id="3" name="Content Placeholder 2"/>
          <p:cNvSpPr>
            <a:spLocks noGrp="1"/>
          </p:cNvSpPr>
          <p:nvPr>
            <p:ph idx="1"/>
          </p:nvPr>
        </p:nvSpPr>
        <p:spPr/>
        <p:txBody>
          <a:bodyPr/>
          <a:lstStyle/>
          <a:p>
            <a:pPr>
              <a:buNone/>
            </a:pPr>
            <a:r>
              <a:rPr lang="en-US" dirty="0" smtClean="0"/>
              <a:t>	Next, Jews were ordered to move into </a:t>
            </a:r>
            <a:r>
              <a:rPr lang="en-US" u="sng" dirty="0" smtClean="0"/>
              <a:t>ghettos</a:t>
            </a:r>
            <a:r>
              <a:rPr lang="en-US" dirty="0" smtClean="0"/>
              <a:t> and lived in terrible conditions. Hitler’s “</a:t>
            </a:r>
            <a:r>
              <a:rPr lang="en-US" u="sng" dirty="0" smtClean="0"/>
              <a:t>Final solution</a:t>
            </a:r>
            <a:r>
              <a:rPr lang="en-US" dirty="0" smtClean="0"/>
              <a:t>” forced Jews across Europe into </a:t>
            </a:r>
            <a:r>
              <a:rPr lang="en-US" u="sng" dirty="0" smtClean="0"/>
              <a:t>concentration camps</a:t>
            </a:r>
            <a:r>
              <a:rPr lang="en-US" dirty="0" smtClean="0"/>
              <a:t> where many died en route in cattle cars, were exterminated in specially designed showers and crematoriums or through brutal experiments, or barely survived work camps.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happened at concentration camps?</a:t>
            </a:r>
            <a:endParaRPr lang="en-US" dirty="0"/>
          </a:p>
        </p:txBody>
      </p:sp>
      <p:sp>
        <p:nvSpPr>
          <p:cNvPr id="3" name="Content Placeholder 2"/>
          <p:cNvSpPr>
            <a:spLocks noGrp="1"/>
          </p:cNvSpPr>
          <p:nvPr>
            <p:ph idx="1"/>
          </p:nvPr>
        </p:nvSpPr>
        <p:spPr/>
        <p:txBody>
          <a:bodyPr/>
          <a:lstStyle/>
          <a:p>
            <a:pPr>
              <a:buNone/>
            </a:pPr>
            <a:r>
              <a:rPr lang="en-US" dirty="0" smtClean="0"/>
              <a:t>	Most camps were located in </a:t>
            </a:r>
            <a:r>
              <a:rPr lang="en-US" u="sng" dirty="0" smtClean="0"/>
              <a:t>Germany</a:t>
            </a:r>
            <a:r>
              <a:rPr lang="en-US" dirty="0" smtClean="0"/>
              <a:t> and </a:t>
            </a:r>
            <a:r>
              <a:rPr lang="en-US" u="sng" dirty="0" smtClean="0"/>
              <a:t>Poland</a:t>
            </a:r>
            <a:r>
              <a:rPr lang="en-US" dirty="0" smtClean="0"/>
              <a:t>. When prisoners arrived at the concentration camps, they were examined by SS doctors. The Nazi soldiers allowed the strong (mainly men) to live in order to serve as laborers. Many of the women, elderly, young children, and the disabled were killed.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died?</a:t>
            </a:r>
            <a:endParaRPr lang="en-US" dirty="0"/>
          </a:p>
        </p:txBody>
      </p:sp>
      <p:sp>
        <p:nvSpPr>
          <p:cNvPr id="3" name="Content Placeholder 2"/>
          <p:cNvSpPr>
            <a:spLocks noGrp="1"/>
          </p:cNvSpPr>
          <p:nvPr>
            <p:ph idx="1"/>
          </p:nvPr>
        </p:nvSpPr>
        <p:spPr/>
        <p:txBody>
          <a:bodyPr/>
          <a:lstStyle/>
          <a:p>
            <a:pPr>
              <a:buNone/>
            </a:pPr>
            <a:r>
              <a:rPr lang="en-US" dirty="0" smtClean="0"/>
              <a:t>	The </a:t>
            </a:r>
            <a:r>
              <a:rPr lang="en-US" u="sng" dirty="0" smtClean="0"/>
              <a:t>genocide</a:t>
            </a:r>
            <a:r>
              <a:rPr lang="en-US" dirty="0" smtClean="0"/>
              <a:t> (systematic killing of a specific group) killed well over </a:t>
            </a:r>
            <a:r>
              <a:rPr lang="en-US" u="sng" dirty="0" smtClean="0"/>
              <a:t>six million</a:t>
            </a:r>
            <a:r>
              <a:rPr lang="en-US" dirty="0" smtClean="0"/>
              <a:t> Jews (about 2/3rds of Jewish population in Europe). The total fatalities in the Holocaust ranged from </a:t>
            </a:r>
            <a:r>
              <a:rPr lang="en-US" u="sng" dirty="0" smtClean="0"/>
              <a:t>11-17 million souls lost</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happened at the Nuremberg Trials?</a:t>
            </a:r>
            <a:endParaRPr lang="en-US" dirty="0"/>
          </a:p>
        </p:txBody>
      </p:sp>
      <p:sp>
        <p:nvSpPr>
          <p:cNvPr id="3" name="Content Placeholder 2"/>
          <p:cNvSpPr>
            <a:spLocks noGrp="1"/>
          </p:cNvSpPr>
          <p:nvPr>
            <p:ph idx="1"/>
          </p:nvPr>
        </p:nvSpPr>
        <p:spPr/>
        <p:txBody>
          <a:bodyPr/>
          <a:lstStyle/>
          <a:p>
            <a:pPr>
              <a:buNone/>
            </a:pPr>
            <a:r>
              <a:rPr lang="en-US" dirty="0" smtClean="0"/>
              <a:t>	The </a:t>
            </a:r>
            <a:r>
              <a:rPr lang="en-US" u="sng" dirty="0" smtClean="0"/>
              <a:t>Nuremberg Trials</a:t>
            </a:r>
            <a:r>
              <a:rPr lang="en-US" dirty="0" smtClean="0"/>
              <a:t> conducted in 1945-1946, tried ____ “crimes against humanity”. An international Military Tribunal, representing 23 countries, conducted the trial and 10 of the leaders were hung and their bodies burned at a concentration camp.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Holocaust?</a:t>
            </a:r>
            <a:endParaRPr lang="en-US" dirty="0"/>
          </a:p>
        </p:txBody>
      </p:sp>
      <p:sp>
        <p:nvSpPr>
          <p:cNvPr id="3" name="Content Placeholder 2"/>
          <p:cNvSpPr>
            <a:spLocks noGrp="1"/>
          </p:cNvSpPr>
          <p:nvPr>
            <p:ph idx="1"/>
          </p:nvPr>
        </p:nvSpPr>
        <p:spPr>
          <a:xfrm>
            <a:off x="4024050" y="1417638"/>
            <a:ext cx="4662752" cy="5180271"/>
          </a:xfrm>
        </p:spPr>
        <p:txBody>
          <a:bodyPr vert="horz" anchor="t">
            <a:normAutofit/>
          </a:bodyPr>
          <a:lstStyle/>
          <a:p>
            <a:pPr>
              <a:buNone/>
            </a:pPr>
            <a:r>
              <a:rPr lang="en-US" dirty="0" smtClean="0"/>
              <a:t>	The Holocaust was a </a:t>
            </a:r>
            <a:r>
              <a:rPr lang="en-US" u="sng" dirty="0" smtClean="0"/>
              <a:t>systematic plan of</a:t>
            </a:r>
            <a:r>
              <a:rPr lang="en-US" dirty="0" smtClean="0"/>
              <a:t> </a:t>
            </a:r>
            <a:r>
              <a:rPr lang="en-US" u="sng" dirty="0" smtClean="0"/>
              <a:t>persecution and elimination</a:t>
            </a:r>
            <a:r>
              <a:rPr lang="en-US" dirty="0" smtClean="0"/>
              <a:t> of Jews and others considered “undesirable” that was coordinated by Hitler’s Nazi Party of Germany prior to and during World War II. </a:t>
            </a:r>
            <a:endParaRPr lang="en-US" u="sng" dirty="0"/>
          </a:p>
        </p:txBody>
      </p:sp>
      <p:pic>
        <p:nvPicPr>
          <p:cNvPr id="7" name="Picture 6"/>
          <p:cNvPicPr>
            <a:picLocks noChangeAspect="1"/>
          </p:cNvPicPr>
          <p:nvPr/>
        </p:nvPicPr>
        <p:blipFill>
          <a:blip r:embed="rId2"/>
          <a:stretch>
            <a:fillRect/>
          </a:stretch>
        </p:blipFill>
        <p:spPr>
          <a:xfrm>
            <a:off x="458535" y="2833034"/>
            <a:ext cx="3367088" cy="3367088"/>
          </a:xfrm>
          <a:prstGeom prst="rect">
            <a:avLst/>
          </a:prstGeom>
        </p:spPr>
      </p:pic>
      <p:pic>
        <p:nvPicPr>
          <p:cNvPr id="4" name="Picture 3"/>
          <p:cNvPicPr>
            <a:picLocks noChangeAspect="1"/>
          </p:cNvPicPr>
          <p:nvPr/>
        </p:nvPicPr>
        <p:blipFill>
          <a:blip r:embed="rId3"/>
          <a:stretch>
            <a:fillRect/>
          </a:stretch>
        </p:blipFill>
        <p:spPr>
          <a:xfrm>
            <a:off x="1942690" y="1417638"/>
            <a:ext cx="2329454" cy="23509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start?</a:t>
            </a:r>
            <a:endParaRPr lang="en-US" dirty="0"/>
          </a:p>
        </p:txBody>
      </p:sp>
      <p:sp>
        <p:nvSpPr>
          <p:cNvPr id="3" name="Content Placeholder 2"/>
          <p:cNvSpPr>
            <a:spLocks noGrp="1"/>
          </p:cNvSpPr>
          <p:nvPr>
            <p:ph idx="1"/>
          </p:nvPr>
        </p:nvSpPr>
        <p:spPr>
          <a:xfrm>
            <a:off x="457201" y="1417639"/>
            <a:ext cx="4148270" cy="4320246"/>
          </a:xfrm>
        </p:spPr>
        <p:txBody>
          <a:bodyPr>
            <a:normAutofit fontScale="85000" lnSpcReduction="10000"/>
          </a:bodyPr>
          <a:lstStyle/>
          <a:p>
            <a:pPr>
              <a:buNone/>
            </a:pPr>
            <a:r>
              <a:rPr lang="en-US" dirty="0" smtClean="0"/>
              <a:t>	The prejudice that caused the Holocaust was based on </a:t>
            </a:r>
            <a:r>
              <a:rPr lang="en-US" u="sng" dirty="0" smtClean="0"/>
              <a:t>anti-Semitism</a:t>
            </a:r>
            <a:r>
              <a:rPr lang="en-US" dirty="0" smtClean="0"/>
              <a:t> (hatred of Jews). Religious and cultural differences coupled with suspicion and envy had made the Hebrew people frequent </a:t>
            </a:r>
            <a:r>
              <a:rPr lang="en-US" u="sng" dirty="0" smtClean="0"/>
              <a:t>scapegoats</a:t>
            </a:r>
            <a:r>
              <a:rPr lang="en-US" dirty="0" smtClean="0"/>
              <a:t> during times of crisis throughout European history. </a:t>
            </a:r>
            <a:endParaRPr lang="en-US" dirty="0"/>
          </a:p>
        </p:txBody>
      </p:sp>
      <p:pic>
        <p:nvPicPr>
          <p:cNvPr id="5" name="Picture 4"/>
          <p:cNvPicPr>
            <a:picLocks noChangeAspect="1"/>
          </p:cNvPicPr>
          <p:nvPr/>
        </p:nvPicPr>
        <p:blipFill>
          <a:blip r:embed="rId2"/>
          <a:stretch>
            <a:fillRect/>
          </a:stretch>
        </p:blipFill>
        <p:spPr>
          <a:xfrm>
            <a:off x="4820741" y="1218745"/>
            <a:ext cx="3636551" cy="51719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start?</a:t>
            </a:r>
            <a:endParaRPr lang="en-US" dirty="0"/>
          </a:p>
        </p:txBody>
      </p:sp>
      <p:sp>
        <p:nvSpPr>
          <p:cNvPr id="3" name="Content Placeholder 2"/>
          <p:cNvSpPr>
            <a:spLocks noGrp="1"/>
          </p:cNvSpPr>
          <p:nvPr>
            <p:ph idx="1"/>
          </p:nvPr>
        </p:nvSpPr>
        <p:spPr>
          <a:xfrm>
            <a:off x="728690" y="1417638"/>
            <a:ext cx="7958110" cy="2117578"/>
          </a:xfrm>
        </p:spPr>
        <p:txBody>
          <a:bodyPr>
            <a:normAutofit/>
          </a:bodyPr>
          <a:lstStyle/>
          <a:p>
            <a:pPr>
              <a:buNone/>
            </a:pPr>
            <a:r>
              <a:rPr lang="en-US" dirty="0" smtClean="0"/>
              <a:t>	As Jews moved into the </a:t>
            </a:r>
            <a:r>
              <a:rPr lang="en-US" u="sng" dirty="0" smtClean="0"/>
              <a:t>mainstream</a:t>
            </a:r>
            <a:r>
              <a:rPr lang="en-US" dirty="0" smtClean="0"/>
              <a:t> of European life, the __________. Often Jews were stereotyped as intellectual, successful, and </a:t>
            </a:r>
            <a:r>
              <a:rPr lang="en-US" u="sng" dirty="0" smtClean="0"/>
              <a:t>less nationalistic </a:t>
            </a:r>
            <a:r>
              <a:rPr lang="en-US" dirty="0" smtClean="0"/>
              <a:t>than others. </a:t>
            </a:r>
            <a:endParaRPr lang="en-US" dirty="0"/>
          </a:p>
        </p:txBody>
      </p:sp>
      <p:pic>
        <p:nvPicPr>
          <p:cNvPr id="5" name="Picture 4"/>
          <p:cNvPicPr>
            <a:picLocks noChangeAspect="1"/>
          </p:cNvPicPr>
          <p:nvPr/>
        </p:nvPicPr>
        <p:blipFill>
          <a:blip r:embed="rId2"/>
          <a:stretch>
            <a:fillRect/>
          </a:stretch>
        </p:blipFill>
        <p:spPr>
          <a:xfrm>
            <a:off x="929629" y="4011354"/>
            <a:ext cx="3429000" cy="2374900"/>
          </a:xfrm>
          <a:prstGeom prst="rect">
            <a:avLst/>
          </a:prstGeom>
        </p:spPr>
      </p:pic>
      <p:pic>
        <p:nvPicPr>
          <p:cNvPr id="6" name="Picture 5"/>
          <p:cNvPicPr>
            <a:picLocks noChangeAspect="1"/>
          </p:cNvPicPr>
          <p:nvPr/>
        </p:nvPicPr>
        <p:blipFill>
          <a:blip r:embed="rId3"/>
          <a:stretch>
            <a:fillRect/>
          </a:stretch>
        </p:blipFill>
        <p:spPr>
          <a:xfrm>
            <a:off x="4953463" y="3428825"/>
            <a:ext cx="3060824" cy="34291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826" y="0"/>
            <a:ext cx="7849189" cy="1672861"/>
          </a:xfrm>
        </p:spPr>
        <p:txBody>
          <a:bodyPr anchor="ctr"/>
          <a:lstStyle/>
          <a:p>
            <a:pPr algn="ctr">
              <a:buNone/>
            </a:pPr>
            <a:r>
              <a:rPr lang="en-US" dirty="0" smtClean="0">
                <a:latin typeface="Engravers MT"/>
                <a:cs typeface="Engravers MT"/>
              </a:rPr>
              <a:t>	“Where something is rotten, the Jew is the cause”</a:t>
            </a:r>
            <a:endParaRPr lang="en-US" dirty="0">
              <a:latin typeface="Engravers MT"/>
              <a:cs typeface="Engravers MT"/>
            </a:endParaRPr>
          </a:p>
        </p:txBody>
      </p:sp>
      <p:pic>
        <p:nvPicPr>
          <p:cNvPr id="4" name="Picture 3"/>
          <p:cNvPicPr>
            <a:picLocks noChangeAspect="1"/>
          </p:cNvPicPr>
          <p:nvPr/>
        </p:nvPicPr>
        <p:blipFill>
          <a:blip r:embed="rId2"/>
          <a:stretch>
            <a:fillRect/>
          </a:stretch>
        </p:blipFill>
        <p:spPr>
          <a:xfrm>
            <a:off x="2385053" y="1672861"/>
            <a:ext cx="4664860" cy="49010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Hitler use anti-Semitism?</a:t>
            </a:r>
            <a:endParaRPr lang="en-US" dirty="0"/>
          </a:p>
        </p:txBody>
      </p:sp>
      <p:sp>
        <p:nvSpPr>
          <p:cNvPr id="3" name="Content Placeholder 2"/>
          <p:cNvSpPr>
            <a:spLocks noGrp="1"/>
          </p:cNvSpPr>
          <p:nvPr>
            <p:ph idx="1"/>
          </p:nvPr>
        </p:nvSpPr>
        <p:spPr>
          <a:xfrm>
            <a:off x="3355021" y="1600200"/>
            <a:ext cx="5079565" cy="4781523"/>
          </a:xfrm>
        </p:spPr>
        <p:txBody>
          <a:bodyPr>
            <a:normAutofit lnSpcReduction="10000"/>
          </a:bodyPr>
          <a:lstStyle/>
          <a:p>
            <a:pPr>
              <a:buNone/>
            </a:pPr>
            <a:r>
              <a:rPr lang="en-US" dirty="0" smtClean="0"/>
              <a:t>	Hitler used anti-Semitism as a </a:t>
            </a:r>
            <a:r>
              <a:rPr lang="en-US" u="sng" dirty="0" smtClean="0"/>
              <a:t>rallying point</a:t>
            </a:r>
            <a:r>
              <a:rPr lang="en-US" dirty="0" smtClean="0"/>
              <a:t> to unite the German people (first to recover the economy and then for empire, </a:t>
            </a:r>
            <a:r>
              <a:rPr lang="en-US" u="sng" dirty="0" smtClean="0"/>
              <a:t>Aryan</a:t>
            </a:r>
            <a:r>
              <a:rPr lang="en-US" dirty="0" smtClean="0"/>
              <a:t> glory and world domination). Nazis claimed that all non-Aryan were inferior and he wanted to eliminate them. </a:t>
            </a:r>
            <a:endParaRPr lang="en-US" dirty="0"/>
          </a:p>
        </p:txBody>
      </p:sp>
      <p:pic>
        <p:nvPicPr>
          <p:cNvPr id="5" name="Picture 4"/>
          <p:cNvPicPr>
            <a:picLocks noChangeAspect="1"/>
          </p:cNvPicPr>
          <p:nvPr/>
        </p:nvPicPr>
        <p:blipFill>
          <a:blip r:embed="rId2"/>
          <a:stretch>
            <a:fillRect/>
          </a:stretch>
        </p:blipFill>
        <p:spPr>
          <a:xfrm>
            <a:off x="477969" y="1819718"/>
            <a:ext cx="2877052" cy="413864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victims?</a:t>
            </a:r>
            <a:endParaRPr lang="en-US" dirty="0"/>
          </a:p>
        </p:txBody>
      </p:sp>
      <p:sp>
        <p:nvSpPr>
          <p:cNvPr id="3" name="Content Placeholder 2"/>
          <p:cNvSpPr>
            <a:spLocks noGrp="1"/>
          </p:cNvSpPr>
          <p:nvPr>
            <p:ph idx="1"/>
          </p:nvPr>
        </p:nvSpPr>
        <p:spPr/>
        <p:txBody>
          <a:bodyPr/>
          <a:lstStyle/>
          <a:p>
            <a:pPr>
              <a:buNone/>
            </a:pPr>
            <a:r>
              <a:rPr lang="en-US" dirty="0" smtClean="0"/>
              <a:t>	The victims were </a:t>
            </a:r>
            <a:r>
              <a:rPr lang="en-US" u="sng" dirty="0" smtClean="0"/>
              <a:t>those of Jewish ancestry, Poles, Russians, Communists, Gypsies, homosexuals</a:t>
            </a:r>
            <a:r>
              <a:rPr lang="en-US" dirty="0" smtClean="0"/>
              <a:t>, and anyone considered physically or mentally deficient.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3717" y="244792"/>
            <a:ext cx="8343392" cy="64285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the Nuremberg Laws?</a:t>
            </a:r>
            <a:endParaRPr lang="en-US" dirty="0"/>
          </a:p>
        </p:txBody>
      </p:sp>
      <p:sp>
        <p:nvSpPr>
          <p:cNvPr id="3" name="Content Placeholder 2"/>
          <p:cNvSpPr>
            <a:spLocks noGrp="1"/>
          </p:cNvSpPr>
          <p:nvPr>
            <p:ph idx="1"/>
          </p:nvPr>
        </p:nvSpPr>
        <p:spPr>
          <a:xfrm>
            <a:off x="457200" y="1417638"/>
            <a:ext cx="8229600" cy="4525963"/>
          </a:xfrm>
        </p:spPr>
        <p:txBody>
          <a:bodyPr/>
          <a:lstStyle/>
          <a:p>
            <a:pPr>
              <a:buNone/>
            </a:pPr>
            <a:r>
              <a:rPr lang="en-US" dirty="0" smtClean="0"/>
              <a:t>	The Nazis passed the </a:t>
            </a:r>
            <a:r>
              <a:rPr lang="en-US" u="sng" dirty="0" smtClean="0"/>
              <a:t>Nuremberg Laws</a:t>
            </a:r>
            <a:r>
              <a:rPr lang="en-US" dirty="0" smtClean="0"/>
              <a:t> in 1935, which denied Jews German </a:t>
            </a:r>
            <a:r>
              <a:rPr lang="en-US" u="sng" dirty="0" smtClean="0"/>
              <a:t>citizenship</a:t>
            </a:r>
            <a:r>
              <a:rPr lang="en-US" dirty="0" smtClean="0"/>
              <a:t> and prevented them from </a:t>
            </a:r>
            <a:r>
              <a:rPr lang="en-US" u="sng" dirty="0" smtClean="0"/>
              <a:t>marrying non-Jews</a:t>
            </a:r>
            <a:r>
              <a:rPr lang="en-US" dirty="0" smtClean="0"/>
              <a:t>. Jews were also ordered to wear the </a:t>
            </a:r>
            <a:r>
              <a:rPr lang="en-US" u="sng" dirty="0"/>
              <a:t>S</a:t>
            </a:r>
            <a:r>
              <a:rPr lang="en-US" u="sng" dirty="0" smtClean="0"/>
              <a:t>tar of David</a:t>
            </a:r>
            <a:r>
              <a:rPr lang="en-US" dirty="0" smtClean="0"/>
              <a:t> so they could immediately be recognized in public. </a:t>
            </a:r>
            <a:endParaRPr lang="en-US" dirty="0"/>
          </a:p>
        </p:txBody>
      </p:sp>
      <p:pic>
        <p:nvPicPr>
          <p:cNvPr id="4" name="Picture 3"/>
          <p:cNvPicPr>
            <a:picLocks noChangeAspect="1"/>
          </p:cNvPicPr>
          <p:nvPr/>
        </p:nvPicPr>
        <p:blipFill>
          <a:blip r:embed="rId2"/>
          <a:stretch>
            <a:fillRect/>
          </a:stretch>
        </p:blipFill>
        <p:spPr>
          <a:xfrm>
            <a:off x="5222975" y="4085871"/>
            <a:ext cx="2928305" cy="277212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8225</TotalTime>
  <Words>553</Words>
  <Application>Microsoft Macintosh PowerPoint</Application>
  <PresentationFormat>On-screen Show (4:3)</PresentationFormat>
  <Paragraphs>24</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7-4.6 The Holocaust</vt:lpstr>
      <vt:lpstr>What was the Holocaust?</vt:lpstr>
      <vt:lpstr>Why did it start?</vt:lpstr>
      <vt:lpstr>Why did it start?</vt:lpstr>
      <vt:lpstr>Slide 5</vt:lpstr>
      <vt:lpstr>How did Hitler use anti-Semitism?</vt:lpstr>
      <vt:lpstr>Who were the victims?</vt:lpstr>
      <vt:lpstr>Slide 8</vt:lpstr>
      <vt:lpstr>What were the Nuremberg Laws?</vt:lpstr>
      <vt:lpstr>Slide 10</vt:lpstr>
      <vt:lpstr>What happened on Kristallnacht?</vt:lpstr>
      <vt:lpstr>What happened to the Jews during the Holocaust?</vt:lpstr>
      <vt:lpstr>Slide 13</vt:lpstr>
      <vt:lpstr>What happened at concentration camps?</vt:lpstr>
      <vt:lpstr>How many died?</vt:lpstr>
      <vt:lpstr>What happened at the Nuremberg Trials?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7-4.6 The Holocaust</dc:title>
  <dc:creator>Coleman Brown</dc:creator>
  <cp:lastModifiedBy>Coleman Brown</cp:lastModifiedBy>
  <cp:revision>1</cp:revision>
  <dcterms:created xsi:type="dcterms:W3CDTF">2016-02-19T19:28:28Z</dcterms:created>
  <dcterms:modified xsi:type="dcterms:W3CDTF">2016-02-25T12:33:52Z</dcterms:modified>
</cp:coreProperties>
</file>